
<file path=[Content_Types].xml><?xml version="1.0" encoding="utf-8"?>
<Types xmlns="http://schemas.openxmlformats.org/package/2006/content-types">
  <Default Extension="png" ContentType="image/png"/>
  <Default Extension="jpeg" ContentType="image/jpeg"/>
  <Default Extension="webp" ContentType="video/unknown"/>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9" r:id="rId1"/>
    <p:sldMasterId id="2147483761" r:id="rId2"/>
    <p:sldMasterId id="2147483773" r:id="rId3"/>
    <p:sldMasterId id="2147483785" r:id="rId4"/>
    <p:sldMasterId id="2147483797" r:id="rId5"/>
  </p:sldMasterIdLst>
  <p:notesMasterIdLst>
    <p:notesMasterId r:id="rId353"/>
  </p:notesMasterIdLst>
  <p:sldIdLst>
    <p:sldId id="650" r:id="rId6"/>
    <p:sldId id="656" r:id="rId7"/>
    <p:sldId id="257" r:id="rId8"/>
    <p:sldId id="682" r:id="rId9"/>
    <p:sldId id="269" r:id="rId10"/>
    <p:sldId id="258" r:id="rId11"/>
    <p:sldId id="680" r:id="rId12"/>
    <p:sldId id="1012" r:id="rId13"/>
    <p:sldId id="561" r:id="rId14"/>
    <p:sldId id="502" r:id="rId15"/>
    <p:sldId id="1015" r:id="rId16"/>
    <p:sldId id="683" r:id="rId17"/>
    <p:sldId id="1016" r:id="rId18"/>
    <p:sldId id="1018" r:id="rId19"/>
    <p:sldId id="1019" r:id="rId20"/>
    <p:sldId id="1017" r:id="rId21"/>
    <p:sldId id="684" r:id="rId22"/>
    <p:sldId id="687" r:id="rId23"/>
    <p:sldId id="689" r:id="rId24"/>
    <p:sldId id="690" r:id="rId25"/>
    <p:sldId id="692" r:id="rId26"/>
    <p:sldId id="691" r:id="rId27"/>
    <p:sldId id="693" r:id="rId28"/>
    <p:sldId id="694" r:id="rId29"/>
    <p:sldId id="695" r:id="rId30"/>
    <p:sldId id="688" r:id="rId31"/>
    <p:sldId id="1020" r:id="rId32"/>
    <p:sldId id="697" r:id="rId33"/>
    <p:sldId id="1013" r:id="rId34"/>
    <p:sldId id="1014" r:id="rId35"/>
    <p:sldId id="698" r:id="rId36"/>
    <p:sldId id="739" r:id="rId37"/>
    <p:sldId id="699" r:id="rId38"/>
    <p:sldId id="700" r:id="rId39"/>
    <p:sldId id="800" r:id="rId40"/>
    <p:sldId id="702" r:id="rId41"/>
    <p:sldId id="701" r:id="rId42"/>
    <p:sldId id="706" r:id="rId43"/>
    <p:sldId id="703" r:id="rId44"/>
    <p:sldId id="704" r:id="rId45"/>
    <p:sldId id="705" r:id="rId46"/>
    <p:sldId id="707" r:id="rId47"/>
    <p:sldId id="708" r:id="rId48"/>
    <p:sldId id="709" r:id="rId49"/>
    <p:sldId id="710" r:id="rId50"/>
    <p:sldId id="711" r:id="rId51"/>
    <p:sldId id="712" r:id="rId52"/>
    <p:sldId id="713" r:id="rId53"/>
    <p:sldId id="714" r:id="rId54"/>
    <p:sldId id="715" r:id="rId55"/>
    <p:sldId id="716" r:id="rId56"/>
    <p:sldId id="717" r:id="rId57"/>
    <p:sldId id="718" r:id="rId58"/>
    <p:sldId id="719" r:id="rId59"/>
    <p:sldId id="720" r:id="rId60"/>
    <p:sldId id="724" r:id="rId61"/>
    <p:sldId id="722" r:id="rId62"/>
    <p:sldId id="725" r:id="rId63"/>
    <p:sldId id="726" r:id="rId64"/>
    <p:sldId id="727" r:id="rId65"/>
    <p:sldId id="728" r:id="rId66"/>
    <p:sldId id="729" r:id="rId67"/>
    <p:sldId id="730" r:id="rId68"/>
    <p:sldId id="731" r:id="rId69"/>
    <p:sldId id="732" r:id="rId70"/>
    <p:sldId id="738" r:id="rId71"/>
    <p:sldId id="733" r:id="rId72"/>
    <p:sldId id="772" r:id="rId73"/>
    <p:sldId id="741" r:id="rId74"/>
    <p:sldId id="1021" r:id="rId75"/>
    <p:sldId id="799" r:id="rId76"/>
    <p:sldId id="742" r:id="rId77"/>
    <p:sldId id="773" r:id="rId78"/>
    <p:sldId id="774" r:id="rId79"/>
    <p:sldId id="743" r:id="rId80"/>
    <p:sldId id="744" r:id="rId81"/>
    <p:sldId id="775" r:id="rId82"/>
    <p:sldId id="776" r:id="rId83"/>
    <p:sldId id="777" r:id="rId84"/>
    <p:sldId id="778" r:id="rId85"/>
    <p:sldId id="779" r:id="rId86"/>
    <p:sldId id="781" r:id="rId87"/>
    <p:sldId id="780" r:id="rId88"/>
    <p:sldId id="782" r:id="rId89"/>
    <p:sldId id="784" r:id="rId90"/>
    <p:sldId id="785" r:id="rId91"/>
    <p:sldId id="786" r:id="rId92"/>
    <p:sldId id="792" r:id="rId93"/>
    <p:sldId id="793" r:id="rId94"/>
    <p:sldId id="794" r:id="rId95"/>
    <p:sldId id="795" r:id="rId96"/>
    <p:sldId id="796" r:id="rId97"/>
    <p:sldId id="798" r:id="rId98"/>
    <p:sldId id="797" r:id="rId99"/>
    <p:sldId id="801" r:id="rId100"/>
    <p:sldId id="802" r:id="rId101"/>
    <p:sldId id="803" r:id="rId102"/>
    <p:sldId id="804" r:id="rId103"/>
    <p:sldId id="759" r:id="rId104"/>
    <p:sldId id="805" r:id="rId105"/>
    <p:sldId id="760" r:id="rId106"/>
    <p:sldId id="806" r:id="rId107"/>
    <p:sldId id="761" r:id="rId108"/>
    <p:sldId id="762" r:id="rId109"/>
    <p:sldId id="763" r:id="rId110"/>
    <p:sldId id="764" r:id="rId111"/>
    <p:sldId id="765" r:id="rId112"/>
    <p:sldId id="766" r:id="rId113"/>
    <p:sldId id="767" r:id="rId114"/>
    <p:sldId id="768" r:id="rId115"/>
    <p:sldId id="769" r:id="rId116"/>
    <p:sldId id="770" r:id="rId117"/>
    <p:sldId id="771" r:id="rId118"/>
    <p:sldId id="807" r:id="rId119"/>
    <p:sldId id="1023" r:id="rId120"/>
    <p:sldId id="1024" r:id="rId121"/>
    <p:sldId id="1026" r:id="rId122"/>
    <p:sldId id="1027" r:id="rId123"/>
    <p:sldId id="1030" r:id="rId124"/>
    <p:sldId id="1031" r:id="rId125"/>
    <p:sldId id="1032" r:id="rId126"/>
    <p:sldId id="1035" r:id="rId127"/>
    <p:sldId id="1036" r:id="rId128"/>
    <p:sldId id="1068" r:id="rId129"/>
    <p:sldId id="1069" r:id="rId130"/>
    <p:sldId id="1070" r:id="rId131"/>
    <p:sldId id="1071" r:id="rId132"/>
    <p:sldId id="1072" r:id="rId133"/>
    <p:sldId id="1073" r:id="rId134"/>
    <p:sldId id="1074" r:id="rId135"/>
    <p:sldId id="1075" r:id="rId136"/>
    <p:sldId id="1076" r:id="rId137"/>
    <p:sldId id="1077" r:id="rId138"/>
    <p:sldId id="1078" r:id="rId139"/>
    <p:sldId id="1054" r:id="rId140"/>
    <p:sldId id="1055" r:id="rId141"/>
    <p:sldId id="1056" r:id="rId142"/>
    <p:sldId id="1058" r:id="rId143"/>
    <p:sldId id="1059" r:id="rId144"/>
    <p:sldId id="1060" r:id="rId145"/>
    <p:sldId id="1061" r:id="rId146"/>
    <p:sldId id="1062" r:id="rId147"/>
    <p:sldId id="1063" r:id="rId148"/>
    <p:sldId id="1064" r:id="rId149"/>
    <p:sldId id="1065" r:id="rId150"/>
    <p:sldId id="1066" r:id="rId151"/>
    <p:sldId id="1067" r:id="rId152"/>
    <p:sldId id="808" r:id="rId153"/>
    <p:sldId id="809" r:id="rId154"/>
    <p:sldId id="810" r:id="rId155"/>
    <p:sldId id="811" r:id="rId156"/>
    <p:sldId id="812" r:id="rId157"/>
    <p:sldId id="813" r:id="rId158"/>
    <p:sldId id="814" r:id="rId159"/>
    <p:sldId id="817" r:id="rId160"/>
    <p:sldId id="818" r:id="rId161"/>
    <p:sldId id="819" r:id="rId162"/>
    <p:sldId id="822" r:id="rId163"/>
    <p:sldId id="823" r:id="rId164"/>
    <p:sldId id="826" r:id="rId165"/>
    <p:sldId id="828" r:id="rId166"/>
    <p:sldId id="829" r:id="rId167"/>
    <p:sldId id="830" r:id="rId168"/>
    <p:sldId id="831" r:id="rId169"/>
    <p:sldId id="833" r:id="rId170"/>
    <p:sldId id="834" r:id="rId171"/>
    <p:sldId id="837" r:id="rId172"/>
    <p:sldId id="839" r:id="rId173"/>
    <p:sldId id="840" r:id="rId174"/>
    <p:sldId id="841" r:id="rId175"/>
    <p:sldId id="855" r:id="rId176"/>
    <p:sldId id="842" r:id="rId177"/>
    <p:sldId id="843" r:id="rId178"/>
    <p:sldId id="844" r:id="rId179"/>
    <p:sldId id="856" r:id="rId180"/>
    <p:sldId id="845" r:id="rId181"/>
    <p:sldId id="846" r:id="rId182"/>
    <p:sldId id="847" r:id="rId183"/>
    <p:sldId id="848" r:id="rId184"/>
    <p:sldId id="849" r:id="rId185"/>
    <p:sldId id="850" r:id="rId186"/>
    <p:sldId id="852" r:id="rId187"/>
    <p:sldId id="857" r:id="rId188"/>
    <p:sldId id="853" r:id="rId189"/>
    <p:sldId id="854" r:id="rId190"/>
    <p:sldId id="859" r:id="rId191"/>
    <p:sldId id="860" r:id="rId192"/>
    <p:sldId id="861" r:id="rId193"/>
    <p:sldId id="862" r:id="rId194"/>
    <p:sldId id="864" r:id="rId195"/>
    <p:sldId id="865" r:id="rId196"/>
    <p:sldId id="866" r:id="rId197"/>
    <p:sldId id="867" r:id="rId198"/>
    <p:sldId id="868" r:id="rId199"/>
    <p:sldId id="869" r:id="rId200"/>
    <p:sldId id="870" r:id="rId201"/>
    <p:sldId id="898" r:id="rId202"/>
    <p:sldId id="871" r:id="rId203"/>
    <p:sldId id="872" r:id="rId204"/>
    <p:sldId id="873" r:id="rId205"/>
    <p:sldId id="875" r:id="rId206"/>
    <p:sldId id="876" r:id="rId207"/>
    <p:sldId id="877" r:id="rId208"/>
    <p:sldId id="899" r:id="rId209"/>
    <p:sldId id="900" r:id="rId210"/>
    <p:sldId id="878" r:id="rId211"/>
    <p:sldId id="879" r:id="rId212"/>
    <p:sldId id="880" r:id="rId213"/>
    <p:sldId id="901" r:id="rId214"/>
    <p:sldId id="904" r:id="rId215"/>
    <p:sldId id="902" r:id="rId216"/>
    <p:sldId id="903" r:id="rId217"/>
    <p:sldId id="881" r:id="rId218"/>
    <p:sldId id="883" r:id="rId219"/>
    <p:sldId id="884" r:id="rId220"/>
    <p:sldId id="885" r:id="rId221"/>
    <p:sldId id="886" r:id="rId222"/>
    <p:sldId id="887" r:id="rId223"/>
    <p:sldId id="888" r:id="rId224"/>
    <p:sldId id="889" r:id="rId225"/>
    <p:sldId id="890" r:id="rId226"/>
    <p:sldId id="891" r:id="rId227"/>
    <p:sldId id="892" r:id="rId228"/>
    <p:sldId id="893" r:id="rId229"/>
    <p:sldId id="894" r:id="rId230"/>
    <p:sldId id="895" r:id="rId231"/>
    <p:sldId id="897" r:id="rId232"/>
    <p:sldId id="905" r:id="rId233"/>
    <p:sldId id="906" r:id="rId234"/>
    <p:sldId id="907" r:id="rId235"/>
    <p:sldId id="908" r:id="rId236"/>
    <p:sldId id="909" r:id="rId237"/>
    <p:sldId id="910" r:id="rId238"/>
    <p:sldId id="911" r:id="rId239"/>
    <p:sldId id="912" r:id="rId240"/>
    <p:sldId id="947" r:id="rId241"/>
    <p:sldId id="948" r:id="rId242"/>
    <p:sldId id="913" r:id="rId243"/>
    <p:sldId id="914" r:id="rId244"/>
    <p:sldId id="915" r:id="rId245"/>
    <p:sldId id="949" r:id="rId246"/>
    <p:sldId id="950" r:id="rId247"/>
    <p:sldId id="917" r:id="rId248"/>
    <p:sldId id="918" r:id="rId249"/>
    <p:sldId id="919" r:id="rId250"/>
    <p:sldId id="951" r:id="rId251"/>
    <p:sldId id="920" r:id="rId252"/>
    <p:sldId id="952" r:id="rId253"/>
    <p:sldId id="921" r:id="rId254"/>
    <p:sldId id="922" r:id="rId255"/>
    <p:sldId id="932" r:id="rId256"/>
    <p:sldId id="933" r:id="rId257"/>
    <p:sldId id="934" r:id="rId258"/>
    <p:sldId id="953" r:id="rId259"/>
    <p:sldId id="954" r:id="rId260"/>
    <p:sldId id="937" r:id="rId261"/>
    <p:sldId id="938" r:id="rId262"/>
    <p:sldId id="939" r:id="rId263"/>
    <p:sldId id="940" r:id="rId264"/>
    <p:sldId id="941" r:id="rId265"/>
    <p:sldId id="942" r:id="rId266"/>
    <p:sldId id="955" r:id="rId267"/>
    <p:sldId id="943" r:id="rId268"/>
    <p:sldId id="945" r:id="rId269"/>
    <p:sldId id="946" r:id="rId270"/>
    <p:sldId id="956" r:id="rId271"/>
    <p:sldId id="957" r:id="rId272"/>
    <p:sldId id="958" r:id="rId273"/>
    <p:sldId id="1081" r:id="rId274"/>
    <p:sldId id="1083" r:id="rId275"/>
    <p:sldId id="1084" r:id="rId276"/>
    <p:sldId id="1085" r:id="rId277"/>
    <p:sldId id="1086" r:id="rId278"/>
    <p:sldId id="1087" r:id="rId279"/>
    <p:sldId id="1088" r:id="rId280"/>
    <p:sldId id="1089" r:id="rId281"/>
    <p:sldId id="1090" r:id="rId282"/>
    <p:sldId id="1091" r:id="rId283"/>
    <p:sldId id="1092" r:id="rId284"/>
    <p:sldId id="1093" r:id="rId285"/>
    <p:sldId id="1095" r:id="rId286"/>
    <p:sldId id="1096" r:id="rId287"/>
    <p:sldId id="1098" r:id="rId288"/>
    <p:sldId id="1097" r:id="rId289"/>
    <p:sldId id="1099" r:id="rId290"/>
    <p:sldId id="1100" r:id="rId291"/>
    <p:sldId id="1101" r:id="rId292"/>
    <p:sldId id="1102" r:id="rId293"/>
    <p:sldId id="1103" r:id="rId294"/>
    <p:sldId id="1114" r:id="rId295"/>
    <p:sldId id="1104" r:id="rId296"/>
    <p:sldId id="1105" r:id="rId297"/>
    <p:sldId id="1106" r:id="rId298"/>
    <p:sldId id="1107" r:id="rId299"/>
    <p:sldId id="1108" r:id="rId300"/>
    <p:sldId id="1109" r:id="rId301"/>
    <p:sldId id="1110" r:id="rId302"/>
    <p:sldId id="1111" r:id="rId303"/>
    <p:sldId id="1112" r:id="rId304"/>
    <p:sldId id="1113" r:id="rId305"/>
    <p:sldId id="994" r:id="rId306"/>
    <p:sldId id="995" r:id="rId307"/>
    <p:sldId id="996" r:id="rId308"/>
    <p:sldId id="959" r:id="rId309"/>
    <p:sldId id="997" r:id="rId310"/>
    <p:sldId id="960" r:id="rId311"/>
    <p:sldId id="961" r:id="rId312"/>
    <p:sldId id="962" r:id="rId313"/>
    <p:sldId id="963" r:id="rId314"/>
    <p:sldId id="966" r:id="rId315"/>
    <p:sldId id="967" r:id="rId316"/>
    <p:sldId id="968" r:id="rId317"/>
    <p:sldId id="970" r:id="rId318"/>
    <p:sldId id="972" r:id="rId319"/>
    <p:sldId id="973" r:id="rId320"/>
    <p:sldId id="975" r:id="rId321"/>
    <p:sldId id="977" r:id="rId322"/>
    <p:sldId id="978" r:id="rId323"/>
    <p:sldId id="998" r:id="rId324"/>
    <p:sldId id="999" r:id="rId325"/>
    <p:sldId id="1000" r:id="rId326"/>
    <p:sldId id="1001" r:id="rId327"/>
    <p:sldId id="1002" r:id="rId328"/>
    <p:sldId id="979" r:id="rId329"/>
    <p:sldId id="1003" r:id="rId330"/>
    <p:sldId id="980" r:id="rId331"/>
    <p:sldId id="981" r:id="rId332"/>
    <p:sldId id="982" r:id="rId333"/>
    <p:sldId id="1004" r:id="rId334"/>
    <p:sldId id="1006" r:id="rId335"/>
    <p:sldId id="983" r:id="rId336"/>
    <p:sldId id="1005" r:id="rId337"/>
    <p:sldId id="984" r:id="rId338"/>
    <p:sldId id="985" r:id="rId339"/>
    <p:sldId id="986" r:id="rId340"/>
    <p:sldId id="987" r:id="rId341"/>
    <p:sldId id="988" r:id="rId342"/>
    <p:sldId id="989" r:id="rId343"/>
    <p:sldId id="991" r:id="rId344"/>
    <p:sldId id="1007" r:id="rId345"/>
    <p:sldId id="992" r:id="rId346"/>
    <p:sldId id="1022" r:id="rId347"/>
    <p:sldId id="993" r:id="rId348"/>
    <p:sldId id="734" r:id="rId349"/>
    <p:sldId id="735" r:id="rId350"/>
    <p:sldId id="740" r:id="rId351"/>
    <p:sldId id="736" r:id="rId35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81" autoAdjust="0"/>
    <p:restoredTop sz="94660"/>
  </p:normalViewPr>
  <p:slideViewPr>
    <p:cSldViewPr snapToGrid="0">
      <p:cViewPr>
        <p:scale>
          <a:sx n="90" d="100"/>
          <a:sy n="90" d="100"/>
        </p:scale>
        <p:origin x="558" y="1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99" Type="http://schemas.openxmlformats.org/officeDocument/2006/relationships/slide" Target="slides/slide294.xml"/><Relationship Id="rId303" Type="http://schemas.openxmlformats.org/officeDocument/2006/relationships/slide" Target="slides/slide298.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324" Type="http://schemas.openxmlformats.org/officeDocument/2006/relationships/slide" Target="slides/slide319.xml"/><Relationship Id="rId345" Type="http://schemas.openxmlformats.org/officeDocument/2006/relationships/slide" Target="slides/slide340.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slide" Target="slides/slide221.xml"/><Relationship Id="rId247" Type="http://schemas.openxmlformats.org/officeDocument/2006/relationships/slide" Target="slides/slide242.xml"/><Relationship Id="rId107" Type="http://schemas.openxmlformats.org/officeDocument/2006/relationships/slide" Target="slides/slide102.xml"/><Relationship Id="rId268" Type="http://schemas.openxmlformats.org/officeDocument/2006/relationships/slide" Target="slides/slide263.xml"/><Relationship Id="rId289" Type="http://schemas.openxmlformats.org/officeDocument/2006/relationships/slide" Target="slides/slide284.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314" Type="http://schemas.openxmlformats.org/officeDocument/2006/relationships/slide" Target="slides/slide309.xml"/><Relationship Id="rId335" Type="http://schemas.openxmlformats.org/officeDocument/2006/relationships/slide" Target="slides/slide330.xml"/><Relationship Id="rId356" Type="http://schemas.openxmlformats.org/officeDocument/2006/relationships/theme" Target="theme/theme1.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37" Type="http://schemas.openxmlformats.org/officeDocument/2006/relationships/slide" Target="slides/slide232.xml"/><Relationship Id="rId258" Type="http://schemas.openxmlformats.org/officeDocument/2006/relationships/slide" Target="slides/slide253.xml"/><Relationship Id="rId279" Type="http://schemas.openxmlformats.org/officeDocument/2006/relationships/slide" Target="slides/slide274.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290" Type="http://schemas.openxmlformats.org/officeDocument/2006/relationships/slide" Target="slides/slide285.xml"/><Relationship Id="rId304" Type="http://schemas.openxmlformats.org/officeDocument/2006/relationships/slide" Target="slides/slide299.xml"/><Relationship Id="rId325" Type="http://schemas.openxmlformats.org/officeDocument/2006/relationships/slide" Target="slides/slide320.xml"/><Relationship Id="rId346" Type="http://schemas.openxmlformats.org/officeDocument/2006/relationships/slide" Target="slides/slide341.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openxmlformats.org/officeDocument/2006/relationships/slide" Target="slides/slide222.xml"/><Relationship Id="rId248" Type="http://schemas.openxmlformats.org/officeDocument/2006/relationships/slide" Target="slides/slide243.xml"/><Relationship Id="rId269" Type="http://schemas.openxmlformats.org/officeDocument/2006/relationships/slide" Target="slides/slide264.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280" Type="http://schemas.openxmlformats.org/officeDocument/2006/relationships/slide" Target="slides/slide275.xml"/><Relationship Id="rId315" Type="http://schemas.openxmlformats.org/officeDocument/2006/relationships/slide" Target="slides/slide310.xml"/><Relationship Id="rId336" Type="http://schemas.openxmlformats.org/officeDocument/2006/relationships/slide" Target="slides/slide331.xml"/><Relationship Id="rId357" Type="http://schemas.openxmlformats.org/officeDocument/2006/relationships/tableStyles" Target="tableStyles.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8" Type="http://schemas.openxmlformats.org/officeDocument/2006/relationships/slide" Target="slides/slide233.xml"/><Relationship Id="rId259" Type="http://schemas.openxmlformats.org/officeDocument/2006/relationships/slide" Target="slides/slide254.xml"/><Relationship Id="rId23" Type="http://schemas.openxmlformats.org/officeDocument/2006/relationships/slide" Target="slides/slide18.xml"/><Relationship Id="rId119" Type="http://schemas.openxmlformats.org/officeDocument/2006/relationships/slide" Target="slides/slide114.xml"/><Relationship Id="rId270" Type="http://schemas.openxmlformats.org/officeDocument/2006/relationships/slide" Target="slides/slide265.xml"/><Relationship Id="rId291" Type="http://schemas.openxmlformats.org/officeDocument/2006/relationships/slide" Target="slides/slide286.xml"/><Relationship Id="rId305" Type="http://schemas.openxmlformats.org/officeDocument/2006/relationships/slide" Target="slides/slide300.xml"/><Relationship Id="rId326" Type="http://schemas.openxmlformats.org/officeDocument/2006/relationships/slide" Target="slides/slide321.xml"/><Relationship Id="rId347" Type="http://schemas.openxmlformats.org/officeDocument/2006/relationships/slide" Target="slides/slide342.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228" Type="http://schemas.openxmlformats.org/officeDocument/2006/relationships/slide" Target="slides/slide223.xml"/><Relationship Id="rId249" Type="http://schemas.openxmlformats.org/officeDocument/2006/relationships/slide" Target="slides/slide244.xml"/><Relationship Id="rId13" Type="http://schemas.openxmlformats.org/officeDocument/2006/relationships/slide" Target="slides/slide8.xml"/><Relationship Id="rId109" Type="http://schemas.openxmlformats.org/officeDocument/2006/relationships/slide" Target="slides/slide104.xml"/><Relationship Id="rId260" Type="http://schemas.openxmlformats.org/officeDocument/2006/relationships/slide" Target="slides/slide255.xml"/><Relationship Id="rId281" Type="http://schemas.openxmlformats.org/officeDocument/2006/relationships/slide" Target="slides/slide276.xml"/><Relationship Id="rId316" Type="http://schemas.openxmlformats.org/officeDocument/2006/relationships/slide" Target="slides/slide311.xml"/><Relationship Id="rId337" Type="http://schemas.openxmlformats.org/officeDocument/2006/relationships/slide" Target="slides/slide332.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39" Type="http://schemas.openxmlformats.org/officeDocument/2006/relationships/slide" Target="slides/slide234.xml"/><Relationship Id="rId250" Type="http://schemas.openxmlformats.org/officeDocument/2006/relationships/slide" Target="slides/slide245.xml"/><Relationship Id="rId271" Type="http://schemas.openxmlformats.org/officeDocument/2006/relationships/slide" Target="slides/slide266.xml"/><Relationship Id="rId292" Type="http://schemas.openxmlformats.org/officeDocument/2006/relationships/slide" Target="slides/slide287.xml"/><Relationship Id="rId306" Type="http://schemas.openxmlformats.org/officeDocument/2006/relationships/slide" Target="slides/slide301.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327" Type="http://schemas.openxmlformats.org/officeDocument/2006/relationships/slide" Target="slides/slide322.xml"/><Relationship Id="rId348" Type="http://schemas.openxmlformats.org/officeDocument/2006/relationships/slide" Target="slides/slide343.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229" Type="http://schemas.openxmlformats.org/officeDocument/2006/relationships/slide" Target="slides/slide224.xml"/><Relationship Id="rId240" Type="http://schemas.openxmlformats.org/officeDocument/2006/relationships/slide" Target="slides/slide235.xml"/><Relationship Id="rId261" Type="http://schemas.openxmlformats.org/officeDocument/2006/relationships/slide" Target="slides/slide256.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282" Type="http://schemas.openxmlformats.org/officeDocument/2006/relationships/slide" Target="slides/slide277.xml"/><Relationship Id="rId317" Type="http://schemas.openxmlformats.org/officeDocument/2006/relationships/slide" Target="slides/slide312.xml"/><Relationship Id="rId338" Type="http://schemas.openxmlformats.org/officeDocument/2006/relationships/slide" Target="slides/slide333.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slide" Target="slides/slide214.xml"/><Relationship Id="rId230" Type="http://schemas.openxmlformats.org/officeDocument/2006/relationships/slide" Target="slides/slide225.xml"/><Relationship Id="rId251" Type="http://schemas.openxmlformats.org/officeDocument/2006/relationships/slide" Target="slides/slide246.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72" Type="http://schemas.openxmlformats.org/officeDocument/2006/relationships/slide" Target="slides/slide267.xml"/><Relationship Id="rId293" Type="http://schemas.openxmlformats.org/officeDocument/2006/relationships/slide" Target="slides/slide288.xml"/><Relationship Id="rId307" Type="http://schemas.openxmlformats.org/officeDocument/2006/relationships/slide" Target="slides/slide302.xml"/><Relationship Id="rId328" Type="http://schemas.openxmlformats.org/officeDocument/2006/relationships/slide" Target="slides/slide323.xml"/><Relationship Id="rId349" Type="http://schemas.openxmlformats.org/officeDocument/2006/relationships/slide" Target="slides/slide344.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slide" Target="slides/slide215.xml"/><Relationship Id="rId225" Type="http://schemas.openxmlformats.org/officeDocument/2006/relationships/slide" Target="slides/slide220.xml"/><Relationship Id="rId241" Type="http://schemas.openxmlformats.org/officeDocument/2006/relationships/slide" Target="slides/slide236.xml"/><Relationship Id="rId246" Type="http://schemas.openxmlformats.org/officeDocument/2006/relationships/slide" Target="slides/slide241.xml"/><Relationship Id="rId267" Type="http://schemas.openxmlformats.org/officeDocument/2006/relationships/slide" Target="slides/slide262.xml"/><Relationship Id="rId288" Type="http://schemas.openxmlformats.org/officeDocument/2006/relationships/slide" Target="slides/slide283.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262" Type="http://schemas.openxmlformats.org/officeDocument/2006/relationships/slide" Target="slides/slide257.xml"/><Relationship Id="rId283" Type="http://schemas.openxmlformats.org/officeDocument/2006/relationships/slide" Target="slides/slide278.xml"/><Relationship Id="rId313" Type="http://schemas.openxmlformats.org/officeDocument/2006/relationships/slide" Target="slides/slide308.xml"/><Relationship Id="rId318" Type="http://schemas.openxmlformats.org/officeDocument/2006/relationships/slide" Target="slides/slide313.xml"/><Relationship Id="rId339" Type="http://schemas.openxmlformats.org/officeDocument/2006/relationships/slide" Target="slides/slide334.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334" Type="http://schemas.openxmlformats.org/officeDocument/2006/relationships/slide" Target="slides/slide329.xml"/><Relationship Id="rId350" Type="http://schemas.openxmlformats.org/officeDocument/2006/relationships/slide" Target="slides/slide345.xml"/><Relationship Id="rId35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36" Type="http://schemas.openxmlformats.org/officeDocument/2006/relationships/slide" Target="slides/slide231.xml"/><Relationship Id="rId257" Type="http://schemas.openxmlformats.org/officeDocument/2006/relationships/slide" Target="slides/slide252.xml"/><Relationship Id="rId278" Type="http://schemas.openxmlformats.org/officeDocument/2006/relationships/slide" Target="slides/slide273.xml"/><Relationship Id="rId26" Type="http://schemas.openxmlformats.org/officeDocument/2006/relationships/slide" Target="slides/slide21.xml"/><Relationship Id="rId231" Type="http://schemas.openxmlformats.org/officeDocument/2006/relationships/slide" Target="slides/slide226.xml"/><Relationship Id="rId252" Type="http://schemas.openxmlformats.org/officeDocument/2006/relationships/slide" Target="slides/slide247.xml"/><Relationship Id="rId273" Type="http://schemas.openxmlformats.org/officeDocument/2006/relationships/slide" Target="slides/slide268.xml"/><Relationship Id="rId294" Type="http://schemas.openxmlformats.org/officeDocument/2006/relationships/slide" Target="slides/slide289.xml"/><Relationship Id="rId308" Type="http://schemas.openxmlformats.org/officeDocument/2006/relationships/slide" Target="slides/slide303.xml"/><Relationship Id="rId329" Type="http://schemas.openxmlformats.org/officeDocument/2006/relationships/slide" Target="slides/slide324.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340" Type="http://schemas.openxmlformats.org/officeDocument/2006/relationships/slide" Target="slides/slide335.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242" Type="http://schemas.openxmlformats.org/officeDocument/2006/relationships/slide" Target="slides/slide237.xml"/><Relationship Id="rId263" Type="http://schemas.openxmlformats.org/officeDocument/2006/relationships/slide" Target="slides/slide258.xml"/><Relationship Id="rId284" Type="http://schemas.openxmlformats.org/officeDocument/2006/relationships/slide" Target="slides/slide279.xml"/><Relationship Id="rId319" Type="http://schemas.openxmlformats.org/officeDocument/2006/relationships/slide" Target="slides/slide314.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330" Type="http://schemas.openxmlformats.org/officeDocument/2006/relationships/slide" Target="slides/slide325.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351" Type="http://schemas.openxmlformats.org/officeDocument/2006/relationships/slide" Target="slides/slide346.xml"/><Relationship Id="rId211" Type="http://schemas.openxmlformats.org/officeDocument/2006/relationships/slide" Target="slides/slide206.xml"/><Relationship Id="rId232" Type="http://schemas.openxmlformats.org/officeDocument/2006/relationships/slide" Target="slides/slide227.xml"/><Relationship Id="rId253" Type="http://schemas.openxmlformats.org/officeDocument/2006/relationships/slide" Target="slides/slide248.xml"/><Relationship Id="rId274" Type="http://schemas.openxmlformats.org/officeDocument/2006/relationships/slide" Target="slides/slide269.xml"/><Relationship Id="rId295" Type="http://schemas.openxmlformats.org/officeDocument/2006/relationships/slide" Target="slides/slide290.xml"/><Relationship Id="rId309" Type="http://schemas.openxmlformats.org/officeDocument/2006/relationships/slide" Target="slides/slide304.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320" Type="http://schemas.openxmlformats.org/officeDocument/2006/relationships/slide" Target="slides/slide315.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341" Type="http://schemas.openxmlformats.org/officeDocument/2006/relationships/slide" Target="slides/slide336.xml"/><Relationship Id="rId201" Type="http://schemas.openxmlformats.org/officeDocument/2006/relationships/slide" Target="slides/slide196.xml"/><Relationship Id="rId222" Type="http://schemas.openxmlformats.org/officeDocument/2006/relationships/slide" Target="slides/slide217.xml"/><Relationship Id="rId243" Type="http://schemas.openxmlformats.org/officeDocument/2006/relationships/slide" Target="slides/slide238.xml"/><Relationship Id="rId264" Type="http://schemas.openxmlformats.org/officeDocument/2006/relationships/slide" Target="slides/slide259.xml"/><Relationship Id="rId285" Type="http://schemas.openxmlformats.org/officeDocument/2006/relationships/slide" Target="slides/slide280.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310" Type="http://schemas.openxmlformats.org/officeDocument/2006/relationships/slide" Target="slides/slide305.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331" Type="http://schemas.openxmlformats.org/officeDocument/2006/relationships/slide" Target="slides/slide326.xml"/><Relationship Id="rId352" Type="http://schemas.openxmlformats.org/officeDocument/2006/relationships/slide" Target="slides/slide347.xml"/><Relationship Id="rId1" Type="http://schemas.openxmlformats.org/officeDocument/2006/relationships/slideMaster" Target="slideMasters/slideMaster1.xml"/><Relationship Id="rId212" Type="http://schemas.openxmlformats.org/officeDocument/2006/relationships/slide" Target="slides/slide207.xml"/><Relationship Id="rId233" Type="http://schemas.openxmlformats.org/officeDocument/2006/relationships/slide" Target="slides/slide228.xml"/><Relationship Id="rId254" Type="http://schemas.openxmlformats.org/officeDocument/2006/relationships/slide" Target="slides/slide249.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275" Type="http://schemas.openxmlformats.org/officeDocument/2006/relationships/slide" Target="slides/slide270.xml"/><Relationship Id="rId296" Type="http://schemas.openxmlformats.org/officeDocument/2006/relationships/slide" Target="slides/slide291.xml"/><Relationship Id="rId300" Type="http://schemas.openxmlformats.org/officeDocument/2006/relationships/slide" Target="slides/slide295.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321" Type="http://schemas.openxmlformats.org/officeDocument/2006/relationships/slide" Target="slides/slide316.xml"/><Relationship Id="rId342" Type="http://schemas.openxmlformats.org/officeDocument/2006/relationships/slide" Target="slides/slide337.xml"/><Relationship Id="rId202" Type="http://schemas.openxmlformats.org/officeDocument/2006/relationships/slide" Target="slides/slide197.xml"/><Relationship Id="rId223" Type="http://schemas.openxmlformats.org/officeDocument/2006/relationships/slide" Target="slides/slide218.xml"/><Relationship Id="rId244" Type="http://schemas.openxmlformats.org/officeDocument/2006/relationships/slide" Target="slides/slide239.xml"/><Relationship Id="rId18" Type="http://schemas.openxmlformats.org/officeDocument/2006/relationships/slide" Target="slides/slide13.xml"/><Relationship Id="rId39" Type="http://schemas.openxmlformats.org/officeDocument/2006/relationships/slide" Target="slides/slide34.xml"/><Relationship Id="rId265" Type="http://schemas.openxmlformats.org/officeDocument/2006/relationships/slide" Target="slides/slide260.xml"/><Relationship Id="rId286" Type="http://schemas.openxmlformats.org/officeDocument/2006/relationships/slide" Target="slides/slide281.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311" Type="http://schemas.openxmlformats.org/officeDocument/2006/relationships/slide" Target="slides/slide306.xml"/><Relationship Id="rId332" Type="http://schemas.openxmlformats.org/officeDocument/2006/relationships/slide" Target="slides/slide327.xml"/><Relationship Id="rId353" Type="http://schemas.openxmlformats.org/officeDocument/2006/relationships/notesMaster" Target="notesMasters/notesMaster1.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34" Type="http://schemas.openxmlformats.org/officeDocument/2006/relationships/slide" Target="slides/slide229.xml"/><Relationship Id="rId2" Type="http://schemas.openxmlformats.org/officeDocument/2006/relationships/slideMaster" Target="slideMasters/slideMaster2.xml"/><Relationship Id="rId29" Type="http://schemas.openxmlformats.org/officeDocument/2006/relationships/slide" Target="slides/slide24.xml"/><Relationship Id="rId255" Type="http://schemas.openxmlformats.org/officeDocument/2006/relationships/slide" Target="slides/slide250.xml"/><Relationship Id="rId276" Type="http://schemas.openxmlformats.org/officeDocument/2006/relationships/slide" Target="slides/slide271.xml"/><Relationship Id="rId297" Type="http://schemas.openxmlformats.org/officeDocument/2006/relationships/slide" Target="slides/slide292.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301" Type="http://schemas.openxmlformats.org/officeDocument/2006/relationships/slide" Target="slides/slide296.xml"/><Relationship Id="rId322" Type="http://schemas.openxmlformats.org/officeDocument/2006/relationships/slide" Target="slides/slide317.xml"/><Relationship Id="rId343" Type="http://schemas.openxmlformats.org/officeDocument/2006/relationships/slide" Target="slides/slide338.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slide" Target="slides/slide219.xml"/><Relationship Id="rId245" Type="http://schemas.openxmlformats.org/officeDocument/2006/relationships/slide" Target="slides/slide240.xml"/><Relationship Id="rId266" Type="http://schemas.openxmlformats.org/officeDocument/2006/relationships/slide" Target="slides/slide261.xml"/><Relationship Id="rId287" Type="http://schemas.openxmlformats.org/officeDocument/2006/relationships/slide" Target="slides/slide282.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312" Type="http://schemas.openxmlformats.org/officeDocument/2006/relationships/slide" Target="slides/slide307.xml"/><Relationship Id="rId333" Type="http://schemas.openxmlformats.org/officeDocument/2006/relationships/slide" Target="slides/slide328.xml"/><Relationship Id="rId354" Type="http://schemas.openxmlformats.org/officeDocument/2006/relationships/presProps" Target="presProps.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slideMaster" Target="slideMasters/slideMaster3.xml"/><Relationship Id="rId214" Type="http://schemas.openxmlformats.org/officeDocument/2006/relationships/slide" Target="slides/slide209.xml"/><Relationship Id="rId235" Type="http://schemas.openxmlformats.org/officeDocument/2006/relationships/slide" Target="slides/slide230.xml"/><Relationship Id="rId256" Type="http://schemas.openxmlformats.org/officeDocument/2006/relationships/slide" Target="slides/slide251.xml"/><Relationship Id="rId277" Type="http://schemas.openxmlformats.org/officeDocument/2006/relationships/slide" Target="slides/slide272.xml"/><Relationship Id="rId298" Type="http://schemas.openxmlformats.org/officeDocument/2006/relationships/slide" Target="slides/slide293.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 Id="rId302" Type="http://schemas.openxmlformats.org/officeDocument/2006/relationships/slide" Target="slides/slide297.xml"/><Relationship Id="rId323" Type="http://schemas.openxmlformats.org/officeDocument/2006/relationships/slide" Target="slides/slide318.xml"/><Relationship Id="rId344" Type="http://schemas.openxmlformats.org/officeDocument/2006/relationships/slide" Target="slides/slide339.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179" Type="http://schemas.openxmlformats.org/officeDocument/2006/relationships/slide" Target="slides/slide174.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B45C53-DD53-4B7A-ACDF-97F4DC8580A0}" type="doc">
      <dgm:prSet loTypeId="urn:microsoft.com/office/officeart/2008/layout/HorizontalMultiLevelHierarchy" loCatId="hierarchy" qsTypeId="urn:microsoft.com/office/officeart/2005/8/quickstyle/simple1" qsCatId="simple" csTypeId="urn:microsoft.com/office/officeart/2005/8/colors/accent1_5" csCatId="accent1" phldr="1"/>
      <dgm:spPr/>
      <dgm:t>
        <a:bodyPr/>
        <a:lstStyle/>
        <a:p>
          <a:endParaRPr lang="en-US"/>
        </a:p>
      </dgm:t>
    </dgm:pt>
    <dgm:pt modelId="{0995BB92-11F5-4948-813B-1BD917E36B98}">
      <dgm:prSet phldrT="[Text]" custT="1"/>
      <dgm:spPr>
        <a:xfrm>
          <a:off x="2006098" y="708576"/>
          <a:ext cx="832656" cy="416328"/>
        </a:xfrm>
        <a:solidFill>
          <a:schemeClr val="accent1">
            <a:lumMod val="50000"/>
            <a:alpha val="80000"/>
          </a:schemeClr>
        </a:solidFill>
        <a:ln>
          <a:solidFill>
            <a:schemeClr val="tx1"/>
          </a:solidFill>
        </a:ln>
      </dgm:spPr>
      <dgm:t>
        <a:bodyPr/>
        <a:lstStyle/>
        <a:p>
          <a:r>
            <a:rPr lang="fa-IR" sz="3200" b="1" dirty="0" smtClean="0">
              <a:solidFill>
                <a:schemeClr val="bg1"/>
              </a:solidFill>
              <a:latin typeface="Calibri" panose="020F0502020204030204"/>
              <a:ea typeface="+mn-ea"/>
              <a:cs typeface="B Titr" panose="00000700000000000000" pitchFamily="2" charset="-78"/>
            </a:rPr>
            <a:t>فهرست مطالب</a:t>
          </a:r>
          <a:endParaRPr lang="en-US" sz="3200" b="1" dirty="0">
            <a:solidFill>
              <a:schemeClr val="bg1"/>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dgm:t>
        <a:bodyPr/>
        <a:lstStyle/>
        <a:p>
          <a:endParaRPr lang="en-US" sz="1000" b="1">
            <a:cs typeface="B Zar" panose="00000400000000000000" pitchFamily="2" charset="-78"/>
          </a:endParaRPr>
        </a:p>
      </dgm:t>
    </dgm:pt>
    <dgm:pt modelId="{4C401668-99C9-4FCB-A79A-265A063EB605}">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ضرورت رجوع به قرآن در نبرد ذهن‌ها و دل‌ها</a:t>
          </a:r>
          <a:endParaRPr lang="en-US" sz="1600" b="1" dirty="0">
            <a:solidFill>
              <a:srgbClr val="002060"/>
            </a:solidFill>
            <a:latin typeface="Calibri" panose="020F0502020204030204"/>
            <a:ea typeface="+mn-ea"/>
            <a:cs typeface="B Titr" panose="00000700000000000000" pitchFamily="2" charset="-78"/>
          </a:endParaRPr>
        </a:p>
      </dgm:t>
    </dgm:pt>
    <dgm:pt modelId="{FBD75A89-DF81-4630-839C-E32079ACC047}" type="parTrans" cxnId="{9F4FF76C-A3BF-4629-BD97-10F30C607803}">
      <dgm:prSet custT="1"/>
      <dgm:spPr>
        <a:xfrm rot="14591075">
          <a:off x="1430037" y="542237"/>
          <a:ext cx="793954" cy="40429"/>
        </a:xfrm>
        <a:ln>
          <a:solidFill>
            <a:schemeClr val="tx1"/>
          </a:solidFill>
        </a:ln>
      </dgm:spPr>
      <dgm:t>
        <a:bodyPr/>
        <a:lstStyle/>
        <a:p>
          <a:endParaRPr lang="en-US" sz="2400" b="1">
            <a:solidFill>
              <a:sysClr val="windowText" lastClr="000000">
                <a:hueOff val="0"/>
                <a:satOff val="0"/>
                <a:lumOff val="0"/>
                <a:alphaOff val="0"/>
              </a:sysClr>
            </a:solidFill>
            <a:latin typeface="Calibri" panose="020F0502020204030204"/>
            <a:ea typeface="+mn-ea"/>
            <a:cs typeface="B Zar" panose="00000400000000000000" pitchFamily="2" charset="-78"/>
          </a:endParaRPr>
        </a:p>
      </dgm:t>
    </dgm:pt>
    <dgm:pt modelId="{320D94AF-8EAE-4915-B9B6-1CD762D49DAE}" type="sibTrans" cxnId="{9F4FF76C-A3BF-4629-BD97-10F30C607803}">
      <dgm:prSet/>
      <dgm:spPr/>
      <dgm:t>
        <a:bodyPr/>
        <a:lstStyle/>
        <a:p>
          <a:endParaRPr lang="en-US" sz="1000" b="1">
            <a:cs typeface="B Zar" panose="00000400000000000000" pitchFamily="2" charset="-78"/>
          </a:endParaRPr>
        </a:p>
      </dgm:t>
    </dgm:pt>
    <dgm:pt modelId="{4C2213B9-E435-4BEC-A672-FC1EA8B79B77}">
      <dgm:prSet phldrT="[Text]" custT="1"/>
      <dgm:spPr>
        <a:xfrm>
          <a:off x="544687" y="489271"/>
          <a:ext cx="1108265" cy="416328"/>
        </a:xfrm>
        <a:ln>
          <a:solidFill>
            <a:schemeClr val="tx1"/>
          </a:solidFill>
        </a:ln>
      </dgm:spPr>
      <dgm:t>
        <a:bodyPr/>
        <a:lstStyle/>
        <a:p>
          <a:r>
            <a:rPr lang="fa-IR" sz="1600" b="1" smtClean="0">
              <a:solidFill>
                <a:srgbClr val="002060"/>
              </a:solidFill>
              <a:latin typeface="Calibri" panose="020F0502020204030204"/>
              <a:ea typeface="+mn-ea"/>
              <a:cs typeface="B Titr" panose="00000700000000000000" pitchFamily="2" charset="-78"/>
            </a:rPr>
            <a:t>ایمان نصرت‌ساز و یقین آفرین</a:t>
          </a:r>
          <a:endParaRPr lang="en-US" sz="1600" b="1" dirty="0">
            <a:solidFill>
              <a:srgbClr val="002060"/>
            </a:solidFill>
            <a:latin typeface="Calibri" panose="020F0502020204030204"/>
            <a:ea typeface="+mn-ea"/>
            <a:cs typeface="B Titr" panose="00000700000000000000" pitchFamily="2" charset="-78"/>
          </a:endParaRPr>
        </a:p>
      </dgm:t>
    </dgm:pt>
    <dgm:pt modelId="{6CAB8CAC-CAA7-485F-A797-C7E14117D5EB}" type="parTrans" cxnId="{1799695F-36AD-4AF7-BA12-988519D19BAB}">
      <dgm:prSet custT="1"/>
      <dgm:spPr>
        <a:xfrm rot="12710426">
          <a:off x="1621675" y="786873"/>
          <a:ext cx="415700" cy="40429"/>
        </a:xfrm>
        <a:ln>
          <a:solidFill>
            <a:schemeClr val="tx1"/>
          </a:solidFill>
        </a:ln>
      </dgm:spPr>
      <dgm:t>
        <a:bodyPr/>
        <a:lstStyle/>
        <a:p>
          <a:endParaRPr lang="en-US" sz="2400" b="1">
            <a:solidFill>
              <a:sysClr val="windowText" lastClr="000000">
                <a:hueOff val="0"/>
                <a:satOff val="0"/>
                <a:lumOff val="0"/>
                <a:alphaOff val="0"/>
              </a:sysClr>
            </a:solidFill>
            <a:latin typeface="Calibri" panose="020F0502020204030204"/>
            <a:ea typeface="+mn-ea"/>
            <a:cs typeface="B Zar" panose="00000400000000000000" pitchFamily="2" charset="-78"/>
          </a:endParaRPr>
        </a:p>
      </dgm:t>
    </dgm:pt>
    <dgm:pt modelId="{3DF19403-94CE-4EF0-AA38-C5E557E08D0B}" type="sibTrans" cxnId="{1799695F-36AD-4AF7-BA12-988519D19BAB}">
      <dgm:prSet/>
      <dgm:spPr/>
      <dgm:t>
        <a:bodyPr/>
        <a:lstStyle/>
        <a:p>
          <a:endParaRPr lang="en-US" sz="1000" b="1">
            <a:cs typeface="B Zar" panose="00000400000000000000" pitchFamily="2" charset="-78"/>
          </a:endParaRPr>
        </a:p>
      </dgm:t>
    </dgm:pt>
    <dgm:pt modelId="{78CBD983-1AB4-4CFD-952D-06B78A5C20A1}">
      <dgm:prSet custT="1"/>
      <dgm:spPr>
        <a:solidFill>
          <a:schemeClr val="accent4">
            <a:lumMod val="20000"/>
            <a:lumOff val="80000"/>
            <a:alpha val="70000"/>
          </a:schemeClr>
        </a:solidFill>
        <a:ln>
          <a:solidFill>
            <a:schemeClr val="tx1"/>
          </a:solidFill>
        </a:ln>
      </dgm:spPr>
      <dgm:t>
        <a:bodyPr/>
        <a:lstStyle/>
        <a:p>
          <a:r>
            <a:rPr lang="fa-IR" sz="2800" b="1" dirty="0" smtClean="0">
              <a:solidFill>
                <a:srgbClr val="002060"/>
              </a:solidFill>
              <a:cs typeface="B Titr" panose="00000700000000000000" pitchFamily="2" charset="-78"/>
            </a:rPr>
            <a:t>بخش اول</a:t>
          </a:r>
        </a:p>
        <a:p>
          <a:r>
            <a:rPr lang="fa-IR" sz="1400" b="1" dirty="0" smtClean="0">
              <a:solidFill>
                <a:srgbClr val="002060"/>
              </a:solidFill>
              <a:cs typeface="B Titr" panose="00000700000000000000" pitchFamily="2" charset="-78"/>
            </a:rPr>
            <a:t>مبانی، چارچوب و منطق حاکم بر منظومه قرآنی</a:t>
          </a:r>
          <a:endParaRPr lang="en-US" sz="1400" b="1" dirty="0" smtClean="0">
            <a:solidFill>
              <a:srgbClr val="002060"/>
            </a:solidFill>
            <a:cs typeface="B Titr" panose="00000700000000000000" pitchFamily="2" charset="-78"/>
          </a:endParaRPr>
        </a:p>
        <a:p>
          <a:endParaRPr lang="en-US" sz="2800" b="1" dirty="0">
            <a:solidFill>
              <a:srgbClr val="002060"/>
            </a:solidFill>
            <a:cs typeface="B Titr" panose="00000700000000000000" pitchFamily="2" charset="-78"/>
          </a:endParaRPr>
        </a:p>
      </dgm:t>
    </dgm:pt>
    <dgm:pt modelId="{8739D011-AC94-406D-BA33-599BB524262B}" type="parTrans" cxnId="{D0F9FF1A-AAA0-403A-9BD3-E8E9325FE6EC}">
      <dgm:prSet/>
      <dgm:spPr>
        <a:ln>
          <a:solidFill>
            <a:schemeClr val="tx1"/>
          </a:solidFill>
        </a:ln>
      </dgm:spPr>
      <dgm:t>
        <a:bodyPr/>
        <a:lstStyle/>
        <a:p>
          <a:endParaRPr lang="en-US"/>
        </a:p>
      </dgm:t>
    </dgm:pt>
    <dgm:pt modelId="{31594576-D2E8-426E-A065-D9BDD78D78EF}" type="sibTrans" cxnId="{D0F9FF1A-AAA0-403A-9BD3-E8E9325FE6EC}">
      <dgm:prSet/>
      <dgm:spPr/>
      <dgm:t>
        <a:bodyPr/>
        <a:lstStyle/>
        <a:p>
          <a:endParaRPr lang="en-US"/>
        </a:p>
      </dgm:t>
    </dgm:pt>
    <dgm:pt modelId="{C28DD876-EEDE-4A8D-8799-71C651A5B3EC}">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هدف و چرایی منظومه قرآنی مدیریت شرایط</a:t>
          </a:r>
          <a:endParaRPr lang="en-US" sz="1600" b="1" dirty="0">
            <a:solidFill>
              <a:srgbClr val="002060"/>
            </a:solidFill>
            <a:latin typeface="Calibri" panose="020F0502020204030204"/>
            <a:ea typeface="+mn-ea"/>
            <a:cs typeface="B Titr" panose="00000700000000000000" pitchFamily="2" charset="-78"/>
          </a:endParaRPr>
        </a:p>
      </dgm:t>
    </dgm:pt>
    <dgm:pt modelId="{3CAA1EEF-DD83-420B-BD5B-72AA9041A699}" type="parTrans" cxnId="{90BC6D2A-597E-4BA8-BBAD-6E34A4A61C00}">
      <dgm:prSet/>
      <dgm:spPr>
        <a:ln>
          <a:solidFill>
            <a:schemeClr val="tx1"/>
          </a:solidFill>
        </a:ln>
      </dgm:spPr>
      <dgm:t>
        <a:bodyPr/>
        <a:lstStyle/>
        <a:p>
          <a:endParaRPr lang="en-US"/>
        </a:p>
      </dgm:t>
    </dgm:pt>
    <dgm:pt modelId="{05F86CFA-BFDB-4D68-961C-DDE5C0C0DDD2}" type="sibTrans" cxnId="{90BC6D2A-597E-4BA8-BBAD-6E34A4A61C00}">
      <dgm:prSet/>
      <dgm:spPr/>
      <dgm:t>
        <a:bodyPr/>
        <a:lstStyle/>
        <a:p>
          <a:endParaRPr lang="en-US"/>
        </a:p>
      </dgm:t>
    </dgm:pt>
    <dgm:pt modelId="{DA033F6E-0AF8-4DCE-8E2C-EBECD8951450}">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مهندسی معارف قرآنی برای مدیریت میدان‌های سخت</a:t>
          </a:r>
          <a:endParaRPr lang="en-US" sz="1600" b="1" dirty="0">
            <a:solidFill>
              <a:srgbClr val="002060"/>
            </a:solidFill>
            <a:latin typeface="Calibri" panose="020F0502020204030204"/>
            <a:ea typeface="+mn-ea"/>
            <a:cs typeface="B Titr" panose="00000700000000000000" pitchFamily="2" charset="-78"/>
          </a:endParaRPr>
        </a:p>
      </dgm:t>
    </dgm:pt>
    <dgm:pt modelId="{D941D7B6-8691-4183-BBB8-7BB1B5D8F429}" type="parTrans" cxnId="{B5A5D64A-3EEF-4E82-A95B-3CEA956AE480}">
      <dgm:prSet/>
      <dgm:spPr>
        <a:ln>
          <a:solidFill>
            <a:schemeClr val="tx1"/>
          </a:solidFill>
        </a:ln>
      </dgm:spPr>
      <dgm:t>
        <a:bodyPr/>
        <a:lstStyle/>
        <a:p>
          <a:endParaRPr lang="en-US"/>
        </a:p>
      </dgm:t>
    </dgm:pt>
    <dgm:pt modelId="{60A10243-07BA-46F9-B99D-A1FE9ED6CB84}" type="sibTrans" cxnId="{B5A5D64A-3EEF-4E82-A95B-3CEA956AE480}">
      <dgm:prSet/>
      <dgm:spPr/>
      <dgm:t>
        <a:bodyPr/>
        <a:lstStyle/>
        <a:p>
          <a:endParaRPr lang="en-US"/>
        </a:p>
      </dgm:t>
    </dgm:pt>
    <dgm:pt modelId="{CC76A354-371A-4016-BD43-845DD080CEF1}">
      <dgm:prSet custT="1"/>
      <dgm:spPr>
        <a:solidFill>
          <a:schemeClr val="accent4">
            <a:lumMod val="20000"/>
            <a:lumOff val="80000"/>
            <a:alpha val="70000"/>
          </a:schemeClr>
        </a:solidFill>
        <a:ln>
          <a:solidFill>
            <a:schemeClr val="tx1"/>
          </a:solidFill>
        </a:ln>
      </dgm:spPr>
      <dgm:t>
        <a:bodyPr/>
        <a:lstStyle/>
        <a:p>
          <a:r>
            <a:rPr lang="fa-IR" sz="2800" b="1" dirty="0" smtClean="0">
              <a:solidFill>
                <a:srgbClr val="002060"/>
              </a:solidFill>
              <a:cs typeface="B Titr" panose="00000700000000000000" pitchFamily="2" charset="-78"/>
            </a:rPr>
            <a:t>بخش دوم</a:t>
          </a:r>
        </a:p>
        <a:p>
          <a:r>
            <a:rPr lang="fa-IR" sz="1600" b="1" dirty="0" smtClean="0">
              <a:solidFill>
                <a:srgbClr val="002060"/>
              </a:solidFill>
              <a:cs typeface="B Titr" panose="00000700000000000000" pitchFamily="2" charset="-78"/>
            </a:rPr>
            <a:t>محورهای منظومه قرآنی در مدیریت  میدان</a:t>
          </a:r>
          <a:endParaRPr lang="en-US" sz="1600" b="1" dirty="0">
            <a:solidFill>
              <a:srgbClr val="002060"/>
            </a:solidFill>
            <a:cs typeface="B Titr" panose="00000700000000000000" pitchFamily="2" charset="-78"/>
          </a:endParaRPr>
        </a:p>
      </dgm:t>
    </dgm:pt>
    <dgm:pt modelId="{E34E10D0-BF40-429F-8CD9-5473C8473AA8}" type="parTrans" cxnId="{B95E69A4-1298-4087-9546-563B614030D2}">
      <dgm:prSet/>
      <dgm:spPr>
        <a:ln>
          <a:solidFill>
            <a:schemeClr val="tx1"/>
          </a:solidFill>
        </a:ln>
      </dgm:spPr>
      <dgm:t>
        <a:bodyPr/>
        <a:lstStyle/>
        <a:p>
          <a:endParaRPr lang="en-US"/>
        </a:p>
      </dgm:t>
    </dgm:pt>
    <dgm:pt modelId="{F6AB9FAF-46F1-4DB4-878A-9B8958819888}" type="sibTrans" cxnId="{B95E69A4-1298-4087-9546-563B614030D2}">
      <dgm:prSet/>
      <dgm:spPr/>
      <dgm:t>
        <a:bodyPr/>
        <a:lstStyle/>
        <a:p>
          <a:endParaRPr lang="en-US"/>
        </a:p>
      </dgm:t>
    </dgm:pt>
    <dgm:pt modelId="{27576C7C-8260-4623-B907-D0846F1D714B}">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سنت‌های قطعی الهی در شکست و پیروزی</a:t>
          </a:r>
          <a:endParaRPr lang="en-US" sz="1600" b="1" dirty="0">
            <a:solidFill>
              <a:srgbClr val="002060"/>
            </a:solidFill>
            <a:latin typeface="Calibri" panose="020F0502020204030204"/>
            <a:ea typeface="+mn-ea"/>
            <a:cs typeface="B Titr" panose="00000700000000000000" pitchFamily="2" charset="-78"/>
          </a:endParaRPr>
        </a:p>
      </dgm:t>
    </dgm:pt>
    <dgm:pt modelId="{9CD811AE-C72F-4BAB-AD0E-BD2477993F80}" type="parTrans" cxnId="{43FEDE93-7E85-4C03-ADF5-F0C095927DF4}">
      <dgm:prSet/>
      <dgm:spPr>
        <a:ln>
          <a:solidFill>
            <a:schemeClr val="tx1"/>
          </a:solidFill>
        </a:ln>
      </dgm:spPr>
      <dgm:t>
        <a:bodyPr/>
        <a:lstStyle/>
        <a:p>
          <a:endParaRPr lang="en-US"/>
        </a:p>
      </dgm:t>
    </dgm:pt>
    <dgm:pt modelId="{2FD7EA23-BB0C-421C-88D3-59A936C802AC}" type="sibTrans" cxnId="{43FEDE93-7E85-4C03-ADF5-F0C095927DF4}">
      <dgm:prSet/>
      <dgm:spPr/>
      <dgm:t>
        <a:bodyPr/>
        <a:lstStyle/>
        <a:p>
          <a:endParaRPr lang="en-US"/>
        </a:p>
      </dgm:t>
    </dgm:pt>
    <dgm:pt modelId="{C66D0536-E595-4B1A-B71A-902C03D0D1FF}">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مقاومت سازمان یافته و الگوی ربیون</a:t>
          </a:r>
          <a:endParaRPr lang="en-US" sz="1600" b="1" dirty="0">
            <a:solidFill>
              <a:srgbClr val="002060"/>
            </a:solidFill>
            <a:latin typeface="Calibri" panose="020F0502020204030204"/>
            <a:ea typeface="+mn-ea"/>
            <a:cs typeface="B Titr" panose="00000700000000000000" pitchFamily="2" charset="-78"/>
          </a:endParaRPr>
        </a:p>
      </dgm:t>
    </dgm:pt>
    <dgm:pt modelId="{C9D2A2EB-79E0-48AA-9AD6-43046C23F080}" type="parTrans" cxnId="{FE581598-AA2B-4DA4-9F10-95DCDB0F4DAC}">
      <dgm:prSet/>
      <dgm:spPr>
        <a:ln>
          <a:solidFill>
            <a:schemeClr val="tx1"/>
          </a:solidFill>
        </a:ln>
      </dgm:spPr>
      <dgm:t>
        <a:bodyPr/>
        <a:lstStyle/>
        <a:p>
          <a:endParaRPr lang="en-US"/>
        </a:p>
      </dgm:t>
    </dgm:pt>
    <dgm:pt modelId="{B4FFE260-625E-426C-9BA3-0FF7FCE9C302}" type="sibTrans" cxnId="{FE581598-AA2B-4DA4-9F10-95DCDB0F4DAC}">
      <dgm:prSet/>
      <dgm:spPr/>
      <dgm:t>
        <a:bodyPr/>
        <a:lstStyle/>
        <a:p>
          <a:endParaRPr lang="en-US"/>
        </a:p>
      </dgm:t>
    </dgm:pt>
    <dgm:pt modelId="{86F63FBF-F8D7-4D1D-8E75-4E09123B5464}">
      <dgm:prSet phldrT="[Text]" custT="1"/>
      <dgm:spPr>
        <a:xfrm>
          <a:off x="539666" y="0"/>
          <a:ext cx="1108265" cy="416328"/>
        </a:xfrm>
        <a:solidFill>
          <a:schemeClr val="accent1">
            <a:lumMod val="40000"/>
            <a:lumOff val="60000"/>
            <a:alpha val="50000"/>
          </a:schemeClr>
        </a:solidFill>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معادله قرآنی غلبه حق بر باطل</a:t>
          </a:r>
          <a:endParaRPr lang="en-US" sz="1600" b="1" dirty="0">
            <a:solidFill>
              <a:srgbClr val="002060"/>
            </a:solidFill>
            <a:latin typeface="Calibri" panose="020F0502020204030204"/>
            <a:ea typeface="+mn-ea"/>
            <a:cs typeface="B Titr" panose="00000700000000000000" pitchFamily="2" charset="-78"/>
          </a:endParaRPr>
        </a:p>
      </dgm:t>
    </dgm:pt>
    <dgm:pt modelId="{428EFEC3-9B1A-4434-BF9C-C9F401D9A9B9}" type="parTrans" cxnId="{E660C139-C63E-474B-B8A9-089E33DAA20D}">
      <dgm:prSet/>
      <dgm:spPr>
        <a:ln>
          <a:solidFill>
            <a:schemeClr val="tx1"/>
          </a:solidFill>
        </a:ln>
      </dgm:spPr>
      <dgm:t>
        <a:bodyPr/>
        <a:lstStyle/>
        <a:p>
          <a:endParaRPr lang="en-US"/>
        </a:p>
      </dgm:t>
    </dgm:pt>
    <dgm:pt modelId="{22A95101-099F-4A20-8FAD-94DBC784A3FB}" type="sibTrans" cxnId="{E660C139-C63E-474B-B8A9-089E33DAA20D}">
      <dgm:prSet/>
      <dgm:spPr/>
      <dgm:t>
        <a:bodyPr/>
        <a:lstStyle/>
        <a:p>
          <a:endParaRPr lang="en-US"/>
        </a:p>
      </dgm:t>
    </dgm:pt>
    <dgm:pt modelId="{F4FE50FD-E2CE-432E-8CED-5291D9C07FA4}">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جهاد همه جانبه در میدان‌های نوین</a:t>
          </a:r>
          <a:endParaRPr lang="en-US" sz="1600" b="1" dirty="0">
            <a:solidFill>
              <a:srgbClr val="002060"/>
            </a:solidFill>
            <a:latin typeface="Calibri" panose="020F0502020204030204"/>
            <a:ea typeface="+mn-ea"/>
            <a:cs typeface="B Titr" panose="00000700000000000000" pitchFamily="2" charset="-78"/>
          </a:endParaRPr>
        </a:p>
      </dgm:t>
    </dgm:pt>
    <dgm:pt modelId="{3DB57303-C08E-4B28-B622-148D906D5276}" type="parTrans" cxnId="{57E0A742-8C18-4D83-8181-CDFABB93D43A}">
      <dgm:prSet/>
      <dgm:spPr>
        <a:ln>
          <a:solidFill>
            <a:schemeClr val="tx1"/>
          </a:solidFill>
        </a:ln>
      </dgm:spPr>
      <dgm:t>
        <a:bodyPr/>
        <a:lstStyle/>
        <a:p>
          <a:endParaRPr lang="en-US"/>
        </a:p>
      </dgm:t>
    </dgm:pt>
    <dgm:pt modelId="{1E0906A1-198D-462F-8C3F-8330274E4D53}" type="sibTrans" cxnId="{57E0A742-8C18-4D83-8181-CDFABB93D43A}">
      <dgm:prSet/>
      <dgm:spPr/>
      <dgm:t>
        <a:bodyPr/>
        <a:lstStyle/>
        <a:p>
          <a:endParaRPr lang="en-US"/>
        </a:p>
      </dgm:t>
    </dgm:pt>
    <dgm:pt modelId="{EA4A5880-FB63-498C-9D5A-65336CEE8797}">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بصیرت و ایمنی‌سازی شناختی</a:t>
          </a:r>
          <a:endParaRPr lang="en-US" sz="1600" b="1" dirty="0">
            <a:solidFill>
              <a:srgbClr val="002060"/>
            </a:solidFill>
            <a:latin typeface="Calibri" panose="020F0502020204030204"/>
            <a:ea typeface="+mn-ea"/>
            <a:cs typeface="B Titr" panose="00000700000000000000" pitchFamily="2" charset="-78"/>
          </a:endParaRPr>
        </a:p>
      </dgm:t>
    </dgm:pt>
    <dgm:pt modelId="{AC792DEC-47C9-4A4A-BC55-23679D0310AE}" type="parTrans" cxnId="{F68DFD42-856C-45C1-89C1-0DE7C22A2166}">
      <dgm:prSet/>
      <dgm:spPr>
        <a:ln>
          <a:solidFill>
            <a:schemeClr val="tx1"/>
          </a:solidFill>
        </a:ln>
      </dgm:spPr>
      <dgm:t>
        <a:bodyPr/>
        <a:lstStyle/>
        <a:p>
          <a:endParaRPr lang="en-US"/>
        </a:p>
      </dgm:t>
    </dgm:pt>
    <dgm:pt modelId="{AE2F13C4-456E-4C4F-876A-90C9B8176BF7}" type="sibTrans" cxnId="{F68DFD42-856C-45C1-89C1-0DE7C22A2166}">
      <dgm:prSet/>
      <dgm:spPr/>
      <dgm:t>
        <a:bodyPr/>
        <a:lstStyle/>
        <a:p>
          <a:endParaRPr lang="en-US"/>
        </a:p>
      </dgm:t>
    </dgm:pt>
    <dgm:pt modelId="{8126CF3D-C3AE-4BB3-B925-0A0DAD5F9972}">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انسجام اجتماعی و مقابله با آشوب و بغی</a:t>
          </a:r>
          <a:endParaRPr lang="en-US" sz="1600" b="1" dirty="0">
            <a:solidFill>
              <a:srgbClr val="002060"/>
            </a:solidFill>
            <a:latin typeface="Calibri" panose="020F0502020204030204"/>
            <a:ea typeface="+mn-ea"/>
            <a:cs typeface="B Titr" panose="00000700000000000000" pitchFamily="2" charset="-78"/>
          </a:endParaRPr>
        </a:p>
      </dgm:t>
    </dgm:pt>
    <dgm:pt modelId="{DD32A2C2-6A5E-496D-8ED0-99A0B645FD37}" type="parTrans" cxnId="{C6105757-1414-421F-8C61-08F1FC36B5DB}">
      <dgm:prSet/>
      <dgm:spPr>
        <a:ln>
          <a:solidFill>
            <a:schemeClr val="tx1"/>
          </a:solidFill>
        </a:ln>
      </dgm:spPr>
      <dgm:t>
        <a:bodyPr/>
        <a:lstStyle/>
        <a:p>
          <a:endParaRPr lang="en-US"/>
        </a:p>
      </dgm:t>
    </dgm:pt>
    <dgm:pt modelId="{A20B9CB6-6399-4460-84F8-871BCCA5CC85}" type="sibTrans" cxnId="{C6105757-1414-421F-8C61-08F1FC36B5DB}">
      <dgm:prSet/>
      <dgm:spPr/>
      <dgm:t>
        <a:bodyPr/>
        <a:lstStyle/>
        <a:p>
          <a:endParaRPr lang="en-US"/>
        </a:p>
      </dgm:t>
    </dgm:pt>
    <dgm:pt modelId="{536B1FA6-5E98-45DA-A437-72F17F5423D9}">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ولایت‌مداری و حفظ فرماندهی واحد</a:t>
          </a:r>
          <a:endParaRPr lang="en-US" sz="1600" b="1" dirty="0">
            <a:solidFill>
              <a:srgbClr val="002060"/>
            </a:solidFill>
            <a:latin typeface="Calibri" panose="020F0502020204030204"/>
            <a:ea typeface="+mn-ea"/>
            <a:cs typeface="B Titr" panose="00000700000000000000" pitchFamily="2" charset="-78"/>
          </a:endParaRPr>
        </a:p>
      </dgm:t>
    </dgm:pt>
    <dgm:pt modelId="{CB7FF6E2-8962-4E99-87F9-9378E10E8B45}" type="parTrans" cxnId="{F70940B7-4456-4507-942F-CA1AEA7173F2}">
      <dgm:prSet/>
      <dgm:spPr>
        <a:ln>
          <a:solidFill>
            <a:schemeClr val="tx1"/>
          </a:solidFill>
        </a:ln>
      </dgm:spPr>
      <dgm:t>
        <a:bodyPr/>
        <a:lstStyle/>
        <a:p>
          <a:endParaRPr lang="en-US"/>
        </a:p>
      </dgm:t>
    </dgm:pt>
    <dgm:pt modelId="{0FEFEF42-F3FA-40EC-9ED1-8D318538BFA4}" type="sibTrans" cxnId="{F70940B7-4456-4507-942F-CA1AEA7173F2}">
      <dgm:prSet/>
      <dgm:spPr/>
      <dgm:t>
        <a:bodyPr/>
        <a:lstStyle/>
        <a:p>
          <a:endParaRPr lang="en-US"/>
        </a:p>
      </dgm:t>
    </dgm:pt>
    <dgm:pt modelId="{CD0AF2FC-D61B-4812-B2F0-6D7A37BA08C9}">
      <dgm:prSet phldrT="[Text]" custT="1"/>
      <dgm:spPr>
        <a:xfrm>
          <a:off x="544687" y="489271"/>
          <a:ext cx="1108265" cy="416328"/>
        </a:xfrm>
        <a:ln>
          <a:solidFill>
            <a:schemeClr val="tx1"/>
          </a:solidFill>
        </a:ln>
      </dgm:spPr>
      <dgm:t>
        <a:bodyPr/>
        <a:lstStyle/>
        <a:p>
          <a:r>
            <a:rPr lang="fa-IR" sz="1600" b="1" dirty="0" smtClean="0">
              <a:solidFill>
                <a:srgbClr val="002060"/>
              </a:solidFill>
              <a:latin typeface="Calibri" panose="020F0502020204030204"/>
              <a:ea typeface="+mn-ea"/>
              <a:cs typeface="B Titr" panose="00000700000000000000" pitchFamily="2" charset="-78"/>
            </a:rPr>
            <a:t>عدالت، مردم‌داری و روحیه جهادی</a:t>
          </a:r>
          <a:endParaRPr lang="en-US" sz="1600" b="1" dirty="0">
            <a:solidFill>
              <a:srgbClr val="002060"/>
            </a:solidFill>
            <a:latin typeface="Calibri" panose="020F0502020204030204"/>
            <a:ea typeface="+mn-ea"/>
            <a:cs typeface="B Titr" panose="00000700000000000000" pitchFamily="2" charset="-78"/>
          </a:endParaRPr>
        </a:p>
      </dgm:t>
    </dgm:pt>
    <dgm:pt modelId="{3A2880F2-8A33-4A5A-8D72-DEBFDF026504}" type="parTrans" cxnId="{2BFC7EFA-0CC0-45D1-A8B7-B45C3CE2B235}">
      <dgm:prSet/>
      <dgm:spPr>
        <a:ln>
          <a:solidFill>
            <a:schemeClr val="tx1"/>
          </a:solidFill>
        </a:ln>
      </dgm:spPr>
      <dgm:t>
        <a:bodyPr/>
        <a:lstStyle/>
        <a:p>
          <a:endParaRPr lang="en-US"/>
        </a:p>
      </dgm:t>
    </dgm:pt>
    <dgm:pt modelId="{FF5DB92A-B092-4F83-AA7F-0741C651E4BE}" type="sibTrans" cxnId="{2BFC7EFA-0CC0-45D1-A8B7-B45C3CE2B235}">
      <dgm:prSet/>
      <dgm:spPr/>
      <dgm:t>
        <a:bodyPr/>
        <a:lstStyle/>
        <a:p>
          <a:endParaRPr lang="en-US"/>
        </a:p>
      </dgm:t>
    </dgm:pt>
    <dgm:pt modelId="{6E7B33E4-1034-40CD-9CD5-D5999C98DE52}" type="pres">
      <dgm:prSet presAssocID="{09B45C53-DD53-4B7A-ACDF-97F4DC8580A0}" presName="Name0" presStyleCnt="0">
        <dgm:presLayoutVars>
          <dgm:chPref val="1"/>
          <dgm:dir val="rev"/>
          <dgm:animOne val="branch"/>
          <dgm:animLvl val="lvl"/>
          <dgm:resizeHandles val="exact"/>
        </dgm:presLayoutVars>
      </dgm:prSet>
      <dgm:spPr/>
      <dgm:t>
        <a:bodyPr/>
        <a:lstStyle/>
        <a:p>
          <a:endParaRPr lang="en-US"/>
        </a:p>
      </dgm:t>
    </dgm:pt>
    <dgm:pt modelId="{CCF793F2-936C-42FC-8806-3D85F1FEE37E}" type="pres">
      <dgm:prSet presAssocID="{0995BB92-11F5-4948-813B-1BD917E36B98}" presName="root1" presStyleCnt="0"/>
      <dgm:spPr/>
      <dgm:t>
        <a:bodyPr/>
        <a:lstStyle/>
        <a:p>
          <a:endParaRPr lang="en-US"/>
        </a:p>
      </dgm:t>
    </dgm:pt>
    <dgm:pt modelId="{87887D8B-AF1C-4419-BE4E-6ED13A9089B8}" type="pres">
      <dgm:prSet presAssocID="{0995BB92-11F5-4948-813B-1BD917E36B98}" presName="LevelOneTextNode" presStyleLbl="node0" presStyleIdx="0" presStyleCnt="1" custAng="10800000" custScaleX="340367" custScaleY="123037" custLinFactNeighborY="18819">
        <dgm:presLayoutVars>
          <dgm:chPref val="3"/>
        </dgm:presLayoutVars>
      </dgm:prSet>
      <dgm:spPr/>
      <dgm:t>
        <a:bodyPr/>
        <a:lstStyle/>
        <a:p>
          <a:endParaRPr lang="en-US"/>
        </a:p>
      </dgm:t>
    </dgm:pt>
    <dgm:pt modelId="{03789E4E-6ADE-48D1-8FF7-F10DD20AC605}" type="pres">
      <dgm:prSet presAssocID="{0995BB92-11F5-4948-813B-1BD917E36B98}" presName="level2hierChild" presStyleCnt="0"/>
      <dgm:spPr/>
      <dgm:t>
        <a:bodyPr/>
        <a:lstStyle/>
        <a:p>
          <a:endParaRPr lang="en-US"/>
        </a:p>
      </dgm:t>
    </dgm:pt>
    <dgm:pt modelId="{C37527E2-8D35-4A58-BEED-72370A1F16C3}" type="pres">
      <dgm:prSet presAssocID="{8739D011-AC94-406D-BA33-599BB524262B}" presName="conn2-1" presStyleLbl="parChTrans1D2" presStyleIdx="0" presStyleCnt="2" custSzX="4572003" custScaleY="582493"/>
      <dgm:spPr/>
      <dgm:t>
        <a:bodyPr/>
        <a:lstStyle/>
        <a:p>
          <a:endParaRPr lang="en-US"/>
        </a:p>
      </dgm:t>
    </dgm:pt>
    <dgm:pt modelId="{E431D3BF-C2BA-4149-B36C-C146B14C01E3}" type="pres">
      <dgm:prSet presAssocID="{8739D011-AC94-406D-BA33-599BB524262B}" presName="connTx" presStyleLbl="parChTrans1D2" presStyleIdx="0" presStyleCnt="2"/>
      <dgm:spPr/>
      <dgm:t>
        <a:bodyPr/>
        <a:lstStyle/>
        <a:p>
          <a:endParaRPr lang="en-US"/>
        </a:p>
      </dgm:t>
    </dgm:pt>
    <dgm:pt modelId="{C7BA27CF-9C12-4492-A410-330D262A7496}" type="pres">
      <dgm:prSet presAssocID="{78CBD983-1AB4-4CFD-952D-06B78A5C20A1}" presName="root2" presStyleCnt="0"/>
      <dgm:spPr/>
      <dgm:t>
        <a:bodyPr/>
        <a:lstStyle/>
        <a:p>
          <a:endParaRPr lang="en-US"/>
        </a:p>
      </dgm:t>
    </dgm:pt>
    <dgm:pt modelId="{B5E049D0-23EB-4A47-A201-B7ABF19BC6ED}" type="pres">
      <dgm:prSet presAssocID="{78CBD983-1AB4-4CFD-952D-06B78A5C20A1}" presName="LevelTwoTextNode" presStyleLbl="node2" presStyleIdx="0" presStyleCnt="2" custScaleX="254202" custScaleY="386519" custLinFactNeighborX="-3235" custLinFactNeighborY="77820">
        <dgm:presLayoutVars>
          <dgm:chPref val="3"/>
        </dgm:presLayoutVars>
      </dgm:prSet>
      <dgm:spPr/>
      <dgm:t>
        <a:bodyPr/>
        <a:lstStyle/>
        <a:p>
          <a:endParaRPr lang="en-US"/>
        </a:p>
      </dgm:t>
    </dgm:pt>
    <dgm:pt modelId="{7BBC7590-50D9-4C8C-987A-2BC3D9C43AC8}" type="pres">
      <dgm:prSet presAssocID="{78CBD983-1AB4-4CFD-952D-06B78A5C20A1}" presName="level3hierChild" presStyleCnt="0"/>
      <dgm:spPr/>
      <dgm:t>
        <a:bodyPr/>
        <a:lstStyle/>
        <a:p>
          <a:endParaRPr lang="en-US"/>
        </a:p>
      </dgm:t>
    </dgm:pt>
    <dgm:pt modelId="{E7F1CAF7-23D4-4571-A90F-820D03F25589}" type="pres">
      <dgm:prSet presAssocID="{FBD75A89-DF81-4630-839C-E32079ACC047}" presName="conn2-1" presStyleLbl="parChTrans1D3" presStyleIdx="0" presStyleCnt="12" custSzX="4572003" custScaleY="582493"/>
      <dgm:spPr/>
      <dgm:t>
        <a:bodyPr/>
        <a:lstStyle/>
        <a:p>
          <a:endParaRPr lang="en-US"/>
        </a:p>
      </dgm:t>
    </dgm:pt>
    <dgm:pt modelId="{3388B5D3-B71A-4442-91A2-C0EDEF2688DC}" type="pres">
      <dgm:prSet presAssocID="{FBD75A89-DF81-4630-839C-E32079ACC047}" presName="connTx" presStyleLbl="parChTrans1D3" presStyleIdx="0" presStyleCnt="12"/>
      <dgm:spPr/>
      <dgm:t>
        <a:bodyPr/>
        <a:lstStyle/>
        <a:p>
          <a:endParaRPr lang="en-US"/>
        </a:p>
      </dgm:t>
    </dgm:pt>
    <dgm:pt modelId="{C4B37038-F2FD-46C5-B3C7-3ABAB35B2AE1}" type="pres">
      <dgm:prSet presAssocID="{4C401668-99C9-4FCB-A79A-265A063EB605}" presName="root2" presStyleCnt="0"/>
      <dgm:spPr/>
      <dgm:t>
        <a:bodyPr/>
        <a:lstStyle/>
        <a:p>
          <a:endParaRPr lang="en-US"/>
        </a:p>
      </dgm:t>
    </dgm:pt>
    <dgm:pt modelId="{ABA0AF39-C5CC-424E-8794-C02100F848FD}" type="pres">
      <dgm:prSet presAssocID="{4C401668-99C9-4FCB-A79A-265A063EB605}" presName="LevelTwoTextNode" presStyleLbl="node3" presStyleIdx="0" presStyleCnt="12" custScaleX="317752" custScaleY="98425">
        <dgm:presLayoutVars>
          <dgm:chPref val="3"/>
        </dgm:presLayoutVars>
      </dgm:prSet>
      <dgm:spPr/>
      <dgm:t>
        <a:bodyPr/>
        <a:lstStyle/>
        <a:p>
          <a:endParaRPr lang="en-US"/>
        </a:p>
      </dgm:t>
    </dgm:pt>
    <dgm:pt modelId="{9ED16E26-A7E6-410E-875F-B2D45357A826}" type="pres">
      <dgm:prSet presAssocID="{4C401668-99C9-4FCB-A79A-265A063EB605}" presName="level3hierChild" presStyleCnt="0"/>
      <dgm:spPr/>
      <dgm:t>
        <a:bodyPr/>
        <a:lstStyle/>
        <a:p>
          <a:endParaRPr lang="en-US"/>
        </a:p>
      </dgm:t>
    </dgm:pt>
    <dgm:pt modelId="{BDD48605-4075-49F1-BD78-42729F99B03A}" type="pres">
      <dgm:prSet presAssocID="{3CAA1EEF-DD83-420B-BD5B-72AA9041A699}" presName="conn2-1" presStyleLbl="parChTrans1D3" presStyleIdx="1" presStyleCnt="12" custSzX="4572003" custScaleY="582493"/>
      <dgm:spPr/>
      <dgm:t>
        <a:bodyPr/>
        <a:lstStyle/>
        <a:p>
          <a:endParaRPr lang="en-US"/>
        </a:p>
      </dgm:t>
    </dgm:pt>
    <dgm:pt modelId="{C7E62944-D0C9-4C74-87BE-AAF345DF7837}" type="pres">
      <dgm:prSet presAssocID="{3CAA1EEF-DD83-420B-BD5B-72AA9041A699}" presName="connTx" presStyleLbl="parChTrans1D3" presStyleIdx="1" presStyleCnt="12"/>
      <dgm:spPr/>
      <dgm:t>
        <a:bodyPr/>
        <a:lstStyle/>
        <a:p>
          <a:endParaRPr lang="en-US"/>
        </a:p>
      </dgm:t>
    </dgm:pt>
    <dgm:pt modelId="{DC4E4D9B-A0D3-419E-BD46-EAB12C3B1F17}" type="pres">
      <dgm:prSet presAssocID="{C28DD876-EEDE-4A8D-8799-71C651A5B3EC}" presName="root2" presStyleCnt="0"/>
      <dgm:spPr/>
      <dgm:t>
        <a:bodyPr/>
        <a:lstStyle/>
        <a:p>
          <a:endParaRPr lang="en-US"/>
        </a:p>
      </dgm:t>
    </dgm:pt>
    <dgm:pt modelId="{EAF7E405-C7B9-40CC-89F8-31A4D2C50CD9}" type="pres">
      <dgm:prSet presAssocID="{C28DD876-EEDE-4A8D-8799-71C651A5B3EC}" presName="LevelTwoTextNode" presStyleLbl="node3" presStyleIdx="1" presStyleCnt="12" custScaleX="317752" custScaleY="98425">
        <dgm:presLayoutVars>
          <dgm:chPref val="3"/>
        </dgm:presLayoutVars>
      </dgm:prSet>
      <dgm:spPr/>
      <dgm:t>
        <a:bodyPr/>
        <a:lstStyle/>
        <a:p>
          <a:endParaRPr lang="en-US"/>
        </a:p>
      </dgm:t>
    </dgm:pt>
    <dgm:pt modelId="{136F89F6-317C-475E-8DFA-1463ED65F498}" type="pres">
      <dgm:prSet presAssocID="{C28DD876-EEDE-4A8D-8799-71C651A5B3EC}" presName="level3hierChild" presStyleCnt="0"/>
      <dgm:spPr/>
      <dgm:t>
        <a:bodyPr/>
        <a:lstStyle/>
        <a:p>
          <a:endParaRPr lang="en-US"/>
        </a:p>
      </dgm:t>
    </dgm:pt>
    <dgm:pt modelId="{C2D7E883-D9EA-40CE-A0AD-5E36061AB2F1}" type="pres">
      <dgm:prSet presAssocID="{D941D7B6-8691-4183-BBB8-7BB1B5D8F429}" presName="conn2-1" presStyleLbl="parChTrans1D3" presStyleIdx="2" presStyleCnt="12" custSzX="4572003" custScaleY="582493"/>
      <dgm:spPr/>
      <dgm:t>
        <a:bodyPr/>
        <a:lstStyle/>
        <a:p>
          <a:endParaRPr lang="en-US"/>
        </a:p>
      </dgm:t>
    </dgm:pt>
    <dgm:pt modelId="{23AB032E-3579-4709-83AA-AF6A36E05EAF}" type="pres">
      <dgm:prSet presAssocID="{D941D7B6-8691-4183-BBB8-7BB1B5D8F429}" presName="connTx" presStyleLbl="parChTrans1D3" presStyleIdx="2" presStyleCnt="12"/>
      <dgm:spPr/>
      <dgm:t>
        <a:bodyPr/>
        <a:lstStyle/>
        <a:p>
          <a:endParaRPr lang="en-US"/>
        </a:p>
      </dgm:t>
    </dgm:pt>
    <dgm:pt modelId="{BC15C31C-6D40-49C2-92A0-74CAC419B629}" type="pres">
      <dgm:prSet presAssocID="{DA033F6E-0AF8-4DCE-8E2C-EBECD8951450}" presName="root2" presStyleCnt="0"/>
      <dgm:spPr/>
      <dgm:t>
        <a:bodyPr/>
        <a:lstStyle/>
        <a:p>
          <a:endParaRPr lang="en-US"/>
        </a:p>
      </dgm:t>
    </dgm:pt>
    <dgm:pt modelId="{F1DE76DD-3E83-4F50-A421-292FDF80E7AA}" type="pres">
      <dgm:prSet presAssocID="{DA033F6E-0AF8-4DCE-8E2C-EBECD8951450}" presName="LevelTwoTextNode" presStyleLbl="node3" presStyleIdx="2" presStyleCnt="12" custScaleX="317752" custScaleY="98425">
        <dgm:presLayoutVars>
          <dgm:chPref val="3"/>
        </dgm:presLayoutVars>
      </dgm:prSet>
      <dgm:spPr/>
      <dgm:t>
        <a:bodyPr/>
        <a:lstStyle/>
        <a:p>
          <a:endParaRPr lang="en-US"/>
        </a:p>
      </dgm:t>
    </dgm:pt>
    <dgm:pt modelId="{DEB6B444-4AF1-4CC6-B603-8F712928012A}" type="pres">
      <dgm:prSet presAssocID="{DA033F6E-0AF8-4DCE-8E2C-EBECD8951450}" presName="level3hierChild" presStyleCnt="0"/>
      <dgm:spPr/>
      <dgm:t>
        <a:bodyPr/>
        <a:lstStyle/>
        <a:p>
          <a:endParaRPr lang="en-US"/>
        </a:p>
      </dgm:t>
    </dgm:pt>
    <dgm:pt modelId="{24277886-915B-45D4-B201-8A02A9F7FD22}" type="pres">
      <dgm:prSet presAssocID="{428EFEC3-9B1A-4434-BF9C-C9F401D9A9B9}" presName="conn2-1" presStyleLbl="parChTrans1D3" presStyleIdx="3" presStyleCnt="12" custSzX="4572003"/>
      <dgm:spPr/>
      <dgm:t>
        <a:bodyPr/>
        <a:lstStyle/>
        <a:p>
          <a:endParaRPr lang="en-US"/>
        </a:p>
      </dgm:t>
    </dgm:pt>
    <dgm:pt modelId="{200BC984-9DCA-4471-A9D4-22430F8273D8}" type="pres">
      <dgm:prSet presAssocID="{428EFEC3-9B1A-4434-BF9C-C9F401D9A9B9}" presName="connTx" presStyleLbl="parChTrans1D3" presStyleIdx="3" presStyleCnt="12"/>
      <dgm:spPr/>
      <dgm:t>
        <a:bodyPr/>
        <a:lstStyle/>
        <a:p>
          <a:endParaRPr lang="en-US"/>
        </a:p>
      </dgm:t>
    </dgm:pt>
    <dgm:pt modelId="{094B8283-BFD0-4626-BF70-30FC9969F051}" type="pres">
      <dgm:prSet presAssocID="{86F63FBF-F8D7-4D1D-8E75-4E09123B5464}" presName="root2" presStyleCnt="0"/>
      <dgm:spPr/>
      <dgm:t>
        <a:bodyPr/>
        <a:lstStyle/>
        <a:p>
          <a:endParaRPr lang="en-US"/>
        </a:p>
      </dgm:t>
    </dgm:pt>
    <dgm:pt modelId="{FB473616-3142-48DC-9BED-68F5B21700CC}" type="pres">
      <dgm:prSet presAssocID="{86F63FBF-F8D7-4D1D-8E75-4E09123B5464}" presName="LevelTwoTextNode" presStyleLbl="node3" presStyleIdx="3" presStyleCnt="12" custScaleX="317752">
        <dgm:presLayoutVars>
          <dgm:chPref val="3"/>
        </dgm:presLayoutVars>
      </dgm:prSet>
      <dgm:spPr/>
      <dgm:t>
        <a:bodyPr/>
        <a:lstStyle/>
        <a:p>
          <a:endParaRPr lang="en-US"/>
        </a:p>
      </dgm:t>
    </dgm:pt>
    <dgm:pt modelId="{2FA3E01B-37B0-45E4-94EF-3C4C94551A3F}" type="pres">
      <dgm:prSet presAssocID="{86F63FBF-F8D7-4D1D-8E75-4E09123B5464}" presName="level3hierChild" presStyleCnt="0"/>
      <dgm:spPr/>
      <dgm:t>
        <a:bodyPr/>
        <a:lstStyle/>
        <a:p>
          <a:endParaRPr lang="en-US"/>
        </a:p>
      </dgm:t>
    </dgm:pt>
    <dgm:pt modelId="{C55CC30D-43CD-4FFE-967B-989A6F61898A}" type="pres">
      <dgm:prSet presAssocID="{E34E10D0-BF40-429F-8CD9-5473C8473AA8}" presName="conn2-1" presStyleLbl="parChTrans1D2" presStyleIdx="1" presStyleCnt="2" custSzX="4572003" custScaleY="582493"/>
      <dgm:spPr/>
      <dgm:t>
        <a:bodyPr/>
        <a:lstStyle/>
        <a:p>
          <a:endParaRPr lang="en-US"/>
        </a:p>
      </dgm:t>
    </dgm:pt>
    <dgm:pt modelId="{F3438EF5-0604-4DB6-8DD9-177799DEC21B}" type="pres">
      <dgm:prSet presAssocID="{E34E10D0-BF40-429F-8CD9-5473C8473AA8}" presName="connTx" presStyleLbl="parChTrans1D2" presStyleIdx="1" presStyleCnt="2"/>
      <dgm:spPr/>
      <dgm:t>
        <a:bodyPr/>
        <a:lstStyle/>
        <a:p>
          <a:endParaRPr lang="en-US"/>
        </a:p>
      </dgm:t>
    </dgm:pt>
    <dgm:pt modelId="{0FDE702F-7716-4A44-B0B9-1A12903D683A}" type="pres">
      <dgm:prSet presAssocID="{CC76A354-371A-4016-BD43-845DD080CEF1}" presName="root2" presStyleCnt="0"/>
      <dgm:spPr/>
      <dgm:t>
        <a:bodyPr/>
        <a:lstStyle/>
        <a:p>
          <a:endParaRPr lang="en-US"/>
        </a:p>
      </dgm:t>
    </dgm:pt>
    <dgm:pt modelId="{BBEB56A1-B823-48FE-9E8B-0BB4E08FD7C7}" type="pres">
      <dgm:prSet presAssocID="{CC76A354-371A-4016-BD43-845DD080CEF1}" presName="LevelTwoTextNode" presStyleLbl="node2" presStyleIdx="1" presStyleCnt="2" custScaleX="254202" custScaleY="326023" custLinFactNeighborX="-1078" custLinFactNeighborY="56596">
        <dgm:presLayoutVars>
          <dgm:chPref val="3"/>
        </dgm:presLayoutVars>
      </dgm:prSet>
      <dgm:spPr/>
      <dgm:t>
        <a:bodyPr/>
        <a:lstStyle/>
        <a:p>
          <a:endParaRPr lang="en-US"/>
        </a:p>
      </dgm:t>
    </dgm:pt>
    <dgm:pt modelId="{FFD3A47A-919F-4AAA-ACC0-72788188DF5C}" type="pres">
      <dgm:prSet presAssocID="{CC76A354-371A-4016-BD43-845DD080CEF1}" presName="level3hierChild" presStyleCnt="0"/>
      <dgm:spPr/>
      <dgm:t>
        <a:bodyPr/>
        <a:lstStyle/>
        <a:p>
          <a:endParaRPr lang="en-US"/>
        </a:p>
      </dgm:t>
    </dgm:pt>
    <dgm:pt modelId="{59A52C34-4D1B-43F5-BCF0-E4AE4C701E28}" type="pres">
      <dgm:prSet presAssocID="{6CAB8CAC-CAA7-485F-A797-C7E14117D5EB}" presName="conn2-1" presStyleLbl="parChTrans1D3" presStyleIdx="4" presStyleCnt="12" custSzX="4572003" custScaleY="582493"/>
      <dgm:spPr/>
      <dgm:t>
        <a:bodyPr/>
        <a:lstStyle/>
        <a:p>
          <a:endParaRPr lang="en-US"/>
        </a:p>
      </dgm:t>
    </dgm:pt>
    <dgm:pt modelId="{5C7BE057-78CA-4E49-ABDE-8163C52011A3}" type="pres">
      <dgm:prSet presAssocID="{6CAB8CAC-CAA7-485F-A797-C7E14117D5EB}" presName="connTx" presStyleLbl="parChTrans1D3" presStyleIdx="4" presStyleCnt="12"/>
      <dgm:spPr/>
      <dgm:t>
        <a:bodyPr/>
        <a:lstStyle/>
        <a:p>
          <a:endParaRPr lang="en-US"/>
        </a:p>
      </dgm:t>
    </dgm:pt>
    <dgm:pt modelId="{4722D22A-AB43-4BCC-9726-0063773DD584}" type="pres">
      <dgm:prSet presAssocID="{4C2213B9-E435-4BEC-A672-FC1EA8B79B77}" presName="root2" presStyleCnt="0"/>
      <dgm:spPr/>
      <dgm:t>
        <a:bodyPr/>
        <a:lstStyle/>
        <a:p>
          <a:endParaRPr lang="en-US"/>
        </a:p>
      </dgm:t>
    </dgm:pt>
    <dgm:pt modelId="{DFE596FC-B48D-47C3-BF35-BF982BD36627}" type="pres">
      <dgm:prSet presAssocID="{4C2213B9-E435-4BEC-A672-FC1EA8B79B77}" presName="LevelTwoTextNode" presStyleLbl="node3" presStyleIdx="4" presStyleCnt="12" custScaleX="317752" custScaleY="98425">
        <dgm:presLayoutVars>
          <dgm:chPref val="3"/>
        </dgm:presLayoutVars>
      </dgm:prSet>
      <dgm:spPr/>
      <dgm:t>
        <a:bodyPr/>
        <a:lstStyle/>
        <a:p>
          <a:endParaRPr lang="en-US"/>
        </a:p>
      </dgm:t>
    </dgm:pt>
    <dgm:pt modelId="{78D93236-C5E7-4EC1-B9CA-303EA1069E72}" type="pres">
      <dgm:prSet presAssocID="{4C2213B9-E435-4BEC-A672-FC1EA8B79B77}" presName="level3hierChild" presStyleCnt="0"/>
      <dgm:spPr/>
      <dgm:t>
        <a:bodyPr/>
        <a:lstStyle/>
        <a:p>
          <a:endParaRPr lang="en-US"/>
        </a:p>
      </dgm:t>
    </dgm:pt>
    <dgm:pt modelId="{CE971BCD-8766-42D7-A0FF-56F99FE3FB9D}" type="pres">
      <dgm:prSet presAssocID="{9CD811AE-C72F-4BAB-AD0E-BD2477993F80}" presName="conn2-1" presStyleLbl="parChTrans1D3" presStyleIdx="5" presStyleCnt="12" custSzX="4572003" custScaleY="582493"/>
      <dgm:spPr/>
      <dgm:t>
        <a:bodyPr/>
        <a:lstStyle/>
        <a:p>
          <a:endParaRPr lang="en-US"/>
        </a:p>
      </dgm:t>
    </dgm:pt>
    <dgm:pt modelId="{E06A2656-857D-406C-AEB9-56150138B922}" type="pres">
      <dgm:prSet presAssocID="{9CD811AE-C72F-4BAB-AD0E-BD2477993F80}" presName="connTx" presStyleLbl="parChTrans1D3" presStyleIdx="5" presStyleCnt="12"/>
      <dgm:spPr/>
      <dgm:t>
        <a:bodyPr/>
        <a:lstStyle/>
        <a:p>
          <a:endParaRPr lang="en-US"/>
        </a:p>
      </dgm:t>
    </dgm:pt>
    <dgm:pt modelId="{88ACA8E0-8FEB-4E12-9021-C58A4B0EFF3C}" type="pres">
      <dgm:prSet presAssocID="{27576C7C-8260-4623-B907-D0846F1D714B}" presName="root2" presStyleCnt="0"/>
      <dgm:spPr/>
      <dgm:t>
        <a:bodyPr/>
        <a:lstStyle/>
        <a:p>
          <a:endParaRPr lang="en-US"/>
        </a:p>
      </dgm:t>
    </dgm:pt>
    <dgm:pt modelId="{7BD31F0A-B607-4F28-BE67-B351BFF14652}" type="pres">
      <dgm:prSet presAssocID="{27576C7C-8260-4623-B907-D0846F1D714B}" presName="LevelTwoTextNode" presStyleLbl="node3" presStyleIdx="5" presStyleCnt="12" custScaleX="317752" custScaleY="98425">
        <dgm:presLayoutVars>
          <dgm:chPref val="3"/>
        </dgm:presLayoutVars>
      </dgm:prSet>
      <dgm:spPr/>
      <dgm:t>
        <a:bodyPr/>
        <a:lstStyle/>
        <a:p>
          <a:endParaRPr lang="en-US"/>
        </a:p>
      </dgm:t>
    </dgm:pt>
    <dgm:pt modelId="{C10F3075-408B-4A0A-9835-B33BB1E62328}" type="pres">
      <dgm:prSet presAssocID="{27576C7C-8260-4623-B907-D0846F1D714B}" presName="level3hierChild" presStyleCnt="0"/>
      <dgm:spPr/>
      <dgm:t>
        <a:bodyPr/>
        <a:lstStyle/>
        <a:p>
          <a:endParaRPr lang="en-US"/>
        </a:p>
      </dgm:t>
    </dgm:pt>
    <dgm:pt modelId="{6405D73D-A9F0-4A95-99DE-0DFC252EA041}" type="pres">
      <dgm:prSet presAssocID="{C9D2A2EB-79E0-48AA-9AD6-43046C23F080}" presName="conn2-1" presStyleLbl="parChTrans1D3" presStyleIdx="6" presStyleCnt="12" custSzX="4572003" custScaleY="582493"/>
      <dgm:spPr/>
      <dgm:t>
        <a:bodyPr/>
        <a:lstStyle/>
        <a:p>
          <a:endParaRPr lang="en-US"/>
        </a:p>
      </dgm:t>
    </dgm:pt>
    <dgm:pt modelId="{CDC33FB4-39E9-4BD4-905C-00FF92286AFD}" type="pres">
      <dgm:prSet presAssocID="{C9D2A2EB-79E0-48AA-9AD6-43046C23F080}" presName="connTx" presStyleLbl="parChTrans1D3" presStyleIdx="6" presStyleCnt="12"/>
      <dgm:spPr/>
      <dgm:t>
        <a:bodyPr/>
        <a:lstStyle/>
        <a:p>
          <a:endParaRPr lang="en-US"/>
        </a:p>
      </dgm:t>
    </dgm:pt>
    <dgm:pt modelId="{21906990-0219-4E82-9EC3-73138DF2C1EE}" type="pres">
      <dgm:prSet presAssocID="{C66D0536-E595-4B1A-B71A-902C03D0D1FF}" presName="root2" presStyleCnt="0"/>
      <dgm:spPr/>
      <dgm:t>
        <a:bodyPr/>
        <a:lstStyle/>
        <a:p>
          <a:endParaRPr lang="en-US"/>
        </a:p>
      </dgm:t>
    </dgm:pt>
    <dgm:pt modelId="{A1045E35-9396-4038-8812-54CE27B6BF17}" type="pres">
      <dgm:prSet presAssocID="{C66D0536-E595-4B1A-B71A-902C03D0D1FF}" presName="LevelTwoTextNode" presStyleLbl="node3" presStyleIdx="6" presStyleCnt="12" custScaleX="317752" custScaleY="98425">
        <dgm:presLayoutVars>
          <dgm:chPref val="3"/>
        </dgm:presLayoutVars>
      </dgm:prSet>
      <dgm:spPr/>
      <dgm:t>
        <a:bodyPr/>
        <a:lstStyle/>
        <a:p>
          <a:endParaRPr lang="en-US"/>
        </a:p>
      </dgm:t>
    </dgm:pt>
    <dgm:pt modelId="{58806D0A-1674-4ED9-88B9-A5BE63E81BE9}" type="pres">
      <dgm:prSet presAssocID="{C66D0536-E595-4B1A-B71A-902C03D0D1FF}" presName="level3hierChild" presStyleCnt="0"/>
      <dgm:spPr/>
      <dgm:t>
        <a:bodyPr/>
        <a:lstStyle/>
        <a:p>
          <a:endParaRPr lang="en-US"/>
        </a:p>
      </dgm:t>
    </dgm:pt>
    <dgm:pt modelId="{965519A8-4240-4705-8135-2E86C95416C9}" type="pres">
      <dgm:prSet presAssocID="{3DB57303-C08E-4B28-B622-148D906D5276}" presName="conn2-1" presStyleLbl="parChTrans1D3" presStyleIdx="7" presStyleCnt="12" custSzX="4572003"/>
      <dgm:spPr/>
      <dgm:t>
        <a:bodyPr/>
        <a:lstStyle/>
        <a:p>
          <a:endParaRPr lang="en-US"/>
        </a:p>
      </dgm:t>
    </dgm:pt>
    <dgm:pt modelId="{FCD473C4-01E4-4EA8-A9C3-5303E1299171}" type="pres">
      <dgm:prSet presAssocID="{3DB57303-C08E-4B28-B622-148D906D5276}" presName="connTx" presStyleLbl="parChTrans1D3" presStyleIdx="7" presStyleCnt="12"/>
      <dgm:spPr/>
      <dgm:t>
        <a:bodyPr/>
        <a:lstStyle/>
        <a:p>
          <a:endParaRPr lang="en-US"/>
        </a:p>
      </dgm:t>
    </dgm:pt>
    <dgm:pt modelId="{10E7423A-2AEC-4401-AE39-0C1BCBB580D1}" type="pres">
      <dgm:prSet presAssocID="{F4FE50FD-E2CE-432E-8CED-5291D9C07FA4}" presName="root2" presStyleCnt="0"/>
      <dgm:spPr/>
      <dgm:t>
        <a:bodyPr/>
        <a:lstStyle/>
        <a:p>
          <a:endParaRPr lang="en-US"/>
        </a:p>
      </dgm:t>
    </dgm:pt>
    <dgm:pt modelId="{984A0404-8562-4DBB-B601-195E67BF24F6}" type="pres">
      <dgm:prSet presAssocID="{F4FE50FD-E2CE-432E-8CED-5291D9C07FA4}" presName="LevelTwoTextNode" presStyleLbl="node3" presStyleIdx="7" presStyleCnt="12" custScaleX="317752">
        <dgm:presLayoutVars>
          <dgm:chPref val="3"/>
        </dgm:presLayoutVars>
      </dgm:prSet>
      <dgm:spPr/>
      <dgm:t>
        <a:bodyPr/>
        <a:lstStyle/>
        <a:p>
          <a:endParaRPr lang="en-US"/>
        </a:p>
      </dgm:t>
    </dgm:pt>
    <dgm:pt modelId="{EC44AE2E-81F2-4696-94A6-2BA6FCE1B38E}" type="pres">
      <dgm:prSet presAssocID="{F4FE50FD-E2CE-432E-8CED-5291D9C07FA4}" presName="level3hierChild" presStyleCnt="0"/>
      <dgm:spPr/>
      <dgm:t>
        <a:bodyPr/>
        <a:lstStyle/>
        <a:p>
          <a:endParaRPr lang="en-US"/>
        </a:p>
      </dgm:t>
    </dgm:pt>
    <dgm:pt modelId="{91488D33-C3E4-4898-9800-75C36C1D3864}" type="pres">
      <dgm:prSet presAssocID="{AC792DEC-47C9-4A4A-BC55-23679D0310AE}" presName="conn2-1" presStyleLbl="parChTrans1D3" presStyleIdx="8" presStyleCnt="12" custSzX="4572003"/>
      <dgm:spPr/>
      <dgm:t>
        <a:bodyPr/>
        <a:lstStyle/>
        <a:p>
          <a:endParaRPr lang="en-US"/>
        </a:p>
      </dgm:t>
    </dgm:pt>
    <dgm:pt modelId="{74532374-2A9A-44D3-BD1A-1E73BBDA1F4E}" type="pres">
      <dgm:prSet presAssocID="{AC792DEC-47C9-4A4A-BC55-23679D0310AE}" presName="connTx" presStyleLbl="parChTrans1D3" presStyleIdx="8" presStyleCnt="12"/>
      <dgm:spPr/>
      <dgm:t>
        <a:bodyPr/>
        <a:lstStyle/>
        <a:p>
          <a:endParaRPr lang="en-US"/>
        </a:p>
      </dgm:t>
    </dgm:pt>
    <dgm:pt modelId="{AD967717-49D6-4F78-ACF2-DFB8CF39359B}" type="pres">
      <dgm:prSet presAssocID="{EA4A5880-FB63-498C-9D5A-65336CEE8797}" presName="root2" presStyleCnt="0"/>
      <dgm:spPr/>
      <dgm:t>
        <a:bodyPr/>
        <a:lstStyle/>
        <a:p>
          <a:endParaRPr lang="en-US"/>
        </a:p>
      </dgm:t>
    </dgm:pt>
    <dgm:pt modelId="{B8FF04D3-780D-4835-A04D-9C5DA9927B9A}" type="pres">
      <dgm:prSet presAssocID="{EA4A5880-FB63-498C-9D5A-65336CEE8797}" presName="LevelTwoTextNode" presStyleLbl="node3" presStyleIdx="8" presStyleCnt="12" custScaleX="317752">
        <dgm:presLayoutVars>
          <dgm:chPref val="3"/>
        </dgm:presLayoutVars>
      </dgm:prSet>
      <dgm:spPr/>
      <dgm:t>
        <a:bodyPr/>
        <a:lstStyle/>
        <a:p>
          <a:endParaRPr lang="en-US"/>
        </a:p>
      </dgm:t>
    </dgm:pt>
    <dgm:pt modelId="{9E43DF7C-E369-43A4-AD9F-16F724A07919}" type="pres">
      <dgm:prSet presAssocID="{EA4A5880-FB63-498C-9D5A-65336CEE8797}" presName="level3hierChild" presStyleCnt="0"/>
      <dgm:spPr/>
      <dgm:t>
        <a:bodyPr/>
        <a:lstStyle/>
        <a:p>
          <a:endParaRPr lang="en-US"/>
        </a:p>
      </dgm:t>
    </dgm:pt>
    <dgm:pt modelId="{7C230139-6CD7-4C4D-BCDF-6E27EBD93E97}" type="pres">
      <dgm:prSet presAssocID="{DD32A2C2-6A5E-496D-8ED0-99A0B645FD37}" presName="conn2-1" presStyleLbl="parChTrans1D3" presStyleIdx="9" presStyleCnt="12" custSzX="4572003"/>
      <dgm:spPr/>
      <dgm:t>
        <a:bodyPr/>
        <a:lstStyle/>
        <a:p>
          <a:endParaRPr lang="en-US"/>
        </a:p>
      </dgm:t>
    </dgm:pt>
    <dgm:pt modelId="{80975F0F-F271-469F-B082-154AF5DBCC72}" type="pres">
      <dgm:prSet presAssocID="{DD32A2C2-6A5E-496D-8ED0-99A0B645FD37}" presName="connTx" presStyleLbl="parChTrans1D3" presStyleIdx="9" presStyleCnt="12"/>
      <dgm:spPr/>
      <dgm:t>
        <a:bodyPr/>
        <a:lstStyle/>
        <a:p>
          <a:endParaRPr lang="en-US"/>
        </a:p>
      </dgm:t>
    </dgm:pt>
    <dgm:pt modelId="{21C47890-5F07-45CD-B83A-81242C976E3A}" type="pres">
      <dgm:prSet presAssocID="{8126CF3D-C3AE-4BB3-B925-0A0DAD5F9972}" presName="root2" presStyleCnt="0"/>
      <dgm:spPr/>
      <dgm:t>
        <a:bodyPr/>
        <a:lstStyle/>
        <a:p>
          <a:endParaRPr lang="en-US"/>
        </a:p>
      </dgm:t>
    </dgm:pt>
    <dgm:pt modelId="{0FDFB288-C5FA-4361-A1E5-216D33A605C1}" type="pres">
      <dgm:prSet presAssocID="{8126CF3D-C3AE-4BB3-B925-0A0DAD5F9972}" presName="LevelTwoTextNode" presStyleLbl="node3" presStyleIdx="9" presStyleCnt="12" custScaleX="317752">
        <dgm:presLayoutVars>
          <dgm:chPref val="3"/>
        </dgm:presLayoutVars>
      </dgm:prSet>
      <dgm:spPr/>
      <dgm:t>
        <a:bodyPr/>
        <a:lstStyle/>
        <a:p>
          <a:endParaRPr lang="en-US"/>
        </a:p>
      </dgm:t>
    </dgm:pt>
    <dgm:pt modelId="{937DBBED-A67C-4A14-BBC2-4BC3AE6B538E}" type="pres">
      <dgm:prSet presAssocID="{8126CF3D-C3AE-4BB3-B925-0A0DAD5F9972}" presName="level3hierChild" presStyleCnt="0"/>
      <dgm:spPr/>
      <dgm:t>
        <a:bodyPr/>
        <a:lstStyle/>
        <a:p>
          <a:endParaRPr lang="en-US"/>
        </a:p>
      </dgm:t>
    </dgm:pt>
    <dgm:pt modelId="{5B2E325C-290E-4C6B-8AC6-5492D455FAE1}" type="pres">
      <dgm:prSet presAssocID="{CB7FF6E2-8962-4E99-87F9-9378E10E8B45}" presName="conn2-1" presStyleLbl="parChTrans1D3" presStyleIdx="10" presStyleCnt="12" custSzX="4572003"/>
      <dgm:spPr/>
      <dgm:t>
        <a:bodyPr/>
        <a:lstStyle/>
        <a:p>
          <a:endParaRPr lang="en-US"/>
        </a:p>
      </dgm:t>
    </dgm:pt>
    <dgm:pt modelId="{AACF106E-D769-498D-9536-1BBA565B7C7C}" type="pres">
      <dgm:prSet presAssocID="{CB7FF6E2-8962-4E99-87F9-9378E10E8B45}" presName="connTx" presStyleLbl="parChTrans1D3" presStyleIdx="10" presStyleCnt="12"/>
      <dgm:spPr/>
      <dgm:t>
        <a:bodyPr/>
        <a:lstStyle/>
        <a:p>
          <a:endParaRPr lang="en-US"/>
        </a:p>
      </dgm:t>
    </dgm:pt>
    <dgm:pt modelId="{BB0FB282-D642-4D06-AF5B-27ECE5BE3F18}" type="pres">
      <dgm:prSet presAssocID="{536B1FA6-5E98-45DA-A437-72F17F5423D9}" presName="root2" presStyleCnt="0"/>
      <dgm:spPr/>
      <dgm:t>
        <a:bodyPr/>
        <a:lstStyle/>
        <a:p>
          <a:endParaRPr lang="en-US"/>
        </a:p>
      </dgm:t>
    </dgm:pt>
    <dgm:pt modelId="{A130826B-E342-4E2D-9DAA-9B3C0E0C2F1E}" type="pres">
      <dgm:prSet presAssocID="{536B1FA6-5E98-45DA-A437-72F17F5423D9}" presName="LevelTwoTextNode" presStyleLbl="node3" presStyleIdx="10" presStyleCnt="12" custScaleX="317752">
        <dgm:presLayoutVars>
          <dgm:chPref val="3"/>
        </dgm:presLayoutVars>
      </dgm:prSet>
      <dgm:spPr/>
      <dgm:t>
        <a:bodyPr/>
        <a:lstStyle/>
        <a:p>
          <a:endParaRPr lang="en-US"/>
        </a:p>
      </dgm:t>
    </dgm:pt>
    <dgm:pt modelId="{6137A3BC-5AAC-4A6C-8133-90CB6A09B789}" type="pres">
      <dgm:prSet presAssocID="{536B1FA6-5E98-45DA-A437-72F17F5423D9}" presName="level3hierChild" presStyleCnt="0"/>
      <dgm:spPr/>
      <dgm:t>
        <a:bodyPr/>
        <a:lstStyle/>
        <a:p>
          <a:endParaRPr lang="en-US"/>
        </a:p>
      </dgm:t>
    </dgm:pt>
    <dgm:pt modelId="{FEC87279-6398-4FF9-B746-455D64726F08}" type="pres">
      <dgm:prSet presAssocID="{3A2880F2-8A33-4A5A-8D72-DEBFDF026504}" presName="conn2-1" presStyleLbl="parChTrans1D3" presStyleIdx="11" presStyleCnt="12" custSzX="4572003"/>
      <dgm:spPr/>
      <dgm:t>
        <a:bodyPr/>
        <a:lstStyle/>
        <a:p>
          <a:endParaRPr lang="en-US"/>
        </a:p>
      </dgm:t>
    </dgm:pt>
    <dgm:pt modelId="{B2DC31C7-9B48-42A5-82A8-41E1DE99CA74}" type="pres">
      <dgm:prSet presAssocID="{3A2880F2-8A33-4A5A-8D72-DEBFDF026504}" presName="connTx" presStyleLbl="parChTrans1D3" presStyleIdx="11" presStyleCnt="12"/>
      <dgm:spPr/>
      <dgm:t>
        <a:bodyPr/>
        <a:lstStyle/>
        <a:p>
          <a:endParaRPr lang="en-US"/>
        </a:p>
      </dgm:t>
    </dgm:pt>
    <dgm:pt modelId="{EE4FB7B4-7BF3-4893-9220-4446D9071BEF}" type="pres">
      <dgm:prSet presAssocID="{CD0AF2FC-D61B-4812-B2F0-6D7A37BA08C9}" presName="root2" presStyleCnt="0"/>
      <dgm:spPr/>
      <dgm:t>
        <a:bodyPr/>
        <a:lstStyle/>
        <a:p>
          <a:endParaRPr lang="en-US"/>
        </a:p>
      </dgm:t>
    </dgm:pt>
    <dgm:pt modelId="{78386336-6D4C-41BD-AF9E-0CFA418A2DFB}" type="pres">
      <dgm:prSet presAssocID="{CD0AF2FC-D61B-4812-B2F0-6D7A37BA08C9}" presName="LevelTwoTextNode" presStyleLbl="node3" presStyleIdx="11" presStyleCnt="12" custScaleX="317752">
        <dgm:presLayoutVars>
          <dgm:chPref val="3"/>
        </dgm:presLayoutVars>
      </dgm:prSet>
      <dgm:spPr/>
      <dgm:t>
        <a:bodyPr/>
        <a:lstStyle/>
        <a:p>
          <a:endParaRPr lang="en-US"/>
        </a:p>
      </dgm:t>
    </dgm:pt>
    <dgm:pt modelId="{6C4E1DF1-B0C8-4B74-91BD-7D2F460E6756}" type="pres">
      <dgm:prSet presAssocID="{CD0AF2FC-D61B-4812-B2F0-6D7A37BA08C9}" presName="level3hierChild" presStyleCnt="0"/>
      <dgm:spPr/>
      <dgm:t>
        <a:bodyPr/>
        <a:lstStyle/>
        <a:p>
          <a:endParaRPr lang="en-US"/>
        </a:p>
      </dgm:t>
    </dgm:pt>
  </dgm:ptLst>
  <dgm:cxnLst>
    <dgm:cxn modelId="{40A4C4E8-1EF5-40B4-B5F8-D0E857304F43}" type="presOf" srcId="{6CAB8CAC-CAA7-485F-A797-C7E14117D5EB}" destId="{5C7BE057-78CA-4E49-ABDE-8163C52011A3}" srcOrd="1" destOrd="0" presId="urn:microsoft.com/office/officeart/2008/layout/HorizontalMultiLevelHierarchy"/>
    <dgm:cxn modelId="{FE581598-AA2B-4DA4-9F10-95DCDB0F4DAC}" srcId="{CC76A354-371A-4016-BD43-845DD080CEF1}" destId="{C66D0536-E595-4B1A-B71A-902C03D0D1FF}" srcOrd="2" destOrd="0" parTransId="{C9D2A2EB-79E0-48AA-9AD6-43046C23F080}" sibTransId="{B4FFE260-625E-426C-9BA3-0FF7FCE9C302}"/>
    <dgm:cxn modelId="{9FC82550-6B54-4838-8638-8054A300197B}" type="presOf" srcId="{8739D011-AC94-406D-BA33-599BB524262B}" destId="{E431D3BF-C2BA-4149-B36C-C146B14C01E3}" srcOrd="1" destOrd="0" presId="urn:microsoft.com/office/officeart/2008/layout/HorizontalMultiLevelHierarchy"/>
    <dgm:cxn modelId="{9CDDFAC9-0766-431C-9540-385433FF92CF}" type="presOf" srcId="{CB7FF6E2-8962-4E99-87F9-9378E10E8B45}" destId="{AACF106E-D769-498D-9536-1BBA565B7C7C}" srcOrd="1" destOrd="0" presId="urn:microsoft.com/office/officeart/2008/layout/HorizontalMultiLevelHierarchy"/>
    <dgm:cxn modelId="{D0F9FF1A-AAA0-403A-9BD3-E8E9325FE6EC}" srcId="{0995BB92-11F5-4948-813B-1BD917E36B98}" destId="{78CBD983-1AB4-4CFD-952D-06B78A5C20A1}" srcOrd="0" destOrd="0" parTransId="{8739D011-AC94-406D-BA33-599BB524262B}" sibTransId="{31594576-D2E8-426E-A065-D9BDD78D78EF}"/>
    <dgm:cxn modelId="{533F1C32-C81B-4143-ADCC-1EBEBC08B626}" type="presOf" srcId="{CB7FF6E2-8962-4E99-87F9-9378E10E8B45}" destId="{5B2E325C-290E-4C6B-8AC6-5492D455FAE1}" srcOrd="0" destOrd="0" presId="urn:microsoft.com/office/officeart/2008/layout/HorizontalMultiLevelHierarchy"/>
    <dgm:cxn modelId="{EB135C06-5F6B-4DDB-A298-0AF9F7CAFB5C}" type="presOf" srcId="{8126CF3D-C3AE-4BB3-B925-0A0DAD5F9972}" destId="{0FDFB288-C5FA-4361-A1E5-216D33A605C1}" srcOrd="0" destOrd="0" presId="urn:microsoft.com/office/officeart/2008/layout/HorizontalMultiLevelHierarchy"/>
    <dgm:cxn modelId="{5738746A-61FC-4EDF-89F1-59A3E7060E29}" type="presOf" srcId="{DD32A2C2-6A5E-496D-8ED0-99A0B645FD37}" destId="{7C230139-6CD7-4C4D-BCDF-6E27EBD93E97}" srcOrd="0" destOrd="0" presId="urn:microsoft.com/office/officeart/2008/layout/HorizontalMultiLevelHierarchy"/>
    <dgm:cxn modelId="{0D783267-6610-410A-8E5D-8E3DDCC623E5}" type="presOf" srcId="{3DB57303-C08E-4B28-B622-148D906D5276}" destId="{965519A8-4240-4705-8135-2E86C95416C9}" srcOrd="0" destOrd="0" presId="urn:microsoft.com/office/officeart/2008/layout/HorizontalMultiLevelHierarchy"/>
    <dgm:cxn modelId="{89B4B5CE-F38B-4F84-909D-731B1742F8C3}" type="presOf" srcId="{3CAA1EEF-DD83-420B-BD5B-72AA9041A699}" destId="{C7E62944-D0C9-4C74-87BE-AAF345DF7837}" srcOrd="1" destOrd="0" presId="urn:microsoft.com/office/officeart/2008/layout/HorizontalMultiLevelHierarchy"/>
    <dgm:cxn modelId="{B8310AFD-5E26-4895-88D2-746064F9F2DE}" srcId="{09B45C53-DD53-4B7A-ACDF-97F4DC8580A0}" destId="{0995BB92-11F5-4948-813B-1BD917E36B98}" srcOrd="0" destOrd="0" parTransId="{E6979ACD-26A5-4B17-B05D-1EE088CFC971}" sibTransId="{9E5BCD5C-2C60-47C5-8702-84B205F99F1B}"/>
    <dgm:cxn modelId="{23CCB332-83F0-4E21-BD05-E0242D9DC915}" type="presOf" srcId="{27576C7C-8260-4623-B907-D0846F1D714B}" destId="{7BD31F0A-B607-4F28-BE67-B351BFF14652}" srcOrd="0" destOrd="0" presId="urn:microsoft.com/office/officeart/2008/layout/HorizontalMultiLevelHierarchy"/>
    <dgm:cxn modelId="{B5A5D64A-3EEF-4E82-A95B-3CEA956AE480}" srcId="{78CBD983-1AB4-4CFD-952D-06B78A5C20A1}" destId="{DA033F6E-0AF8-4DCE-8E2C-EBECD8951450}" srcOrd="2" destOrd="0" parTransId="{D941D7B6-8691-4183-BBB8-7BB1B5D8F429}" sibTransId="{60A10243-07BA-46F9-B99D-A1FE9ED6CB84}"/>
    <dgm:cxn modelId="{3ECE4D6E-53C0-47A1-A641-37F8FC88DD36}" type="presOf" srcId="{FBD75A89-DF81-4630-839C-E32079ACC047}" destId="{3388B5D3-B71A-4442-91A2-C0EDEF2688DC}" srcOrd="1" destOrd="0" presId="urn:microsoft.com/office/officeart/2008/layout/HorizontalMultiLevelHierarchy"/>
    <dgm:cxn modelId="{3BDB604F-DDFE-4CFD-A117-82982179AE63}" type="presOf" srcId="{AC792DEC-47C9-4A4A-BC55-23679D0310AE}" destId="{91488D33-C3E4-4898-9800-75C36C1D3864}" srcOrd="0" destOrd="0" presId="urn:microsoft.com/office/officeart/2008/layout/HorizontalMultiLevelHierarchy"/>
    <dgm:cxn modelId="{FEA7836A-7B81-4DEB-AB92-4C9E1498DA30}" type="presOf" srcId="{4C2213B9-E435-4BEC-A672-FC1EA8B79B77}" destId="{DFE596FC-B48D-47C3-BF35-BF982BD36627}" srcOrd="0" destOrd="0" presId="urn:microsoft.com/office/officeart/2008/layout/HorizontalMultiLevelHierarchy"/>
    <dgm:cxn modelId="{464EFEBD-CD48-4E90-B767-88D969504BC8}" type="presOf" srcId="{EA4A5880-FB63-498C-9D5A-65336CEE8797}" destId="{B8FF04D3-780D-4835-A04D-9C5DA9927B9A}" srcOrd="0" destOrd="0" presId="urn:microsoft.com/office/officeart/2008/layout/HorizontalMultiLevelHierarchy"/>
    <dgm:cxn modelId="{B1BCA3C4-692C-423D-BCF7-8FAB8FAFA8AB}" type="presOf" srcId="{3A2880F2-8A33-4A5A-8D72-DEBFDF026504}" destId="{FEC87279-6398-4FF9-B746-455D64726F08}" srcOrd="0" destOrd="0" presId="urn:microsoft.com/office/officeart/2008/layout/HorizontalMultiLevelHierarchy"/>
    <dgm:cxn modelId="{D0C29EF1-E31A-4D50-B38E-D94E35E49EDF}" type="presOf" srcId="{CC76A354-371A-4016-BD43-845DD080CEF1}" destId="{BBEB56A1-B823-48FE-9E8B-0BB4E08FD7C7}" srcOrd="0" destOrd="0" presId="urn:microsoft.com/office/officeart/2008/layout/HorizontalMultiLevelHierarchy"/>
    <dgm:cxn modelId="{7800B09D-AFA6-4611-8C50-E9A36529F62F}" type="presOf" srcId="{3DB57303-C08E-4B28-B622-148D906D5276}" destId="{FCD473C4-01E4-4EA8-A9C3-5303E1299171}" srcOrd="1" destOrd="0" presId="urn:microsoft.com/office/officeart/2008/layout/HorizontalMultiLevelHierarchy"/>
    <dgm:cxn modelId="{F70940B7-4456-4507-942F-CA1AEA7173F2}" srcId="{CC76A354-371A-4016-BD43-845DD080CEF1}" destId="{536B1FA6-5E98-45DA-A437-72F17F5423D9}" srcOrd="6" destOrd="0" parTransId="{CB7FF6E2-8962-4E99-87F9-9378E10E8B45}" sibTransId="{0FEFEF42-F3FA-40EC-9ED1-8D318538BFA4}"/>
    <dgm:cxn modelId="{F68DFD42-856C-45C1-89C1-0DE7C22A2166}" srcId="{CC76A354-371A-4016-BD43-845DD080CEF1}" destId="{EA4A5880-FB63-498C-9D5A-65336CEE8797}" srcOrd="4" destOrd="0" parTransId="{AC792DEC-47C9-4A4A-BC55-23679D0310AE}" sibTransId="{AE2F13C4-456E-4C4F-876A-90C9B8176BF7}"/>
    <dgm:cxn modelId="{CDD96775-4453-483D-8ACD-E8516BAF1661}" type="presOf" srcId="{C9D2A2EB-79E0-48AA-9AD6-43046C23F080}" destId="{CDC33FB4-39E9-4BD4-905C-00FF92286AFD}" srcOrd="1" destOrd="0" presId="urn:microsoft.com/office/officeart/2008/layout/HorizontalMultiLevelHierarchy"/>
    <dgm:cxn modelId="{2BFC7EFA-0CC0-45D1-A8B7-B45C3CE2B235}" srcId="{CC76A354-371A-4016-BD43-845DD080CEF1}" destId="{CD0AF2FC-D61B-4812-B2F0-6D7A37BA08C9}" srcOrd="7" destOrd="0" parTransId="{3A2880F2-8A33-4A5A-8D72-DEBFDF026504}" sibTransId="{FF5DB92A-B092-4F83-AA7F-0741C651E4BE}"/>
    <dgm:cxn modelId="{043C0FF9-8768-450F-A529-0BF86E2237F9}" type="presOf" srcId="{3A2880F2-8A33-4A5A-8D72-DEBFDF026504}" destId="{B2DC31C7-9B48-42A5-82A8-41E1DE99CA74}" srcOrd="1" destOrd="0" presId="urn:microsoft.com/office/officeart/2008/layout/HorizontalMultiLevelHierarchy"/>
    <dgm:cxn modelId="{F5B0E3E8-8B44-41F8-BE54-6D9DF56D1433}" type="presOf" srcId="{0995BB92-11F5-4948-813B-1BD917E36B98}" destId="{87887D8B-AF1C-4419-BE4E-6ED13A9089B8}" srcOrd="0" destOrd="0" presId="urn:microsoft.com/office/officeart/2008/layout/HorizontalMultiLevelHierarchy"/>
    <dgm:cxn modelId="{DADB98FF-AC44-4E45-A3CC-25013EF7AD58}" type="presOf" srcId="{78CBD983-1AB4-4CFD-952D-06B78A5C20A1}" destId="{B5E049D0-23EB-4A47-A201-B7ABF19BC6ED}" srcOrd="0" destOrd="0" presId="urn:microsoft.com/office/officeart/2008/layout/HorizontalMultiLevelHierarchy"/>
    <dgm:cxn modelId="{54E56795-EA03-4069-964D-E4546635A003}" type="presOf" srcId="{4C401668-99C9-4FCB-A79A-265A063EB605}" destId="{ABA0AF39-C5CC-424E-8794-C02100F848FD}" srcOrd="0" destOrd="0" presId="urn:microsoft.com/office/officeart/2008/layout/HorizontalMultiLevelHierarchy"/>
    <dgm:cxn modelId="{FC51E4D3-6054-4C37-A84A-5965E57DD32C}" type="presOf" srcId="{C28DD876-EEDE-4A8D-8799-71C651A5B3EC}" destId="{EAF7E405-C7B9-40CC-89F8-31A4D2C50CD9}" srcOrd="0" destOrd="0" presId="urn:microsoft.com/office/officeart/2008/layout/HorizontalMultiLevelHierarchy"/>
    <dgm:cxn modelId="{FA75C070-2F4F-4E71-96A8-C1E36421F3FF}" type="presOf" srcId="{09B45C53-DD53-4B7A-ACDF-97F4DC8580A0}" destId="{6E7B33E4-1034-40CD-9CD5-D5999C98DE52}" srcOrd="0" destOrd="0" presId="urn:microsoft.com/office/officeart/2008/layout/HorizontalMultiLevelHierarchy"/>
    <dgm:cxn modelId="{14911D58-8C8C-419E-8BEE-20E357AAF07F}" type="presOf" srcId="{428EFEC3-9B1A-4434-BF9C-C9F401D9A9B9}" destId="{200BC984-9DCA-4471-A9D4-22430F8273D8}" srcOrd="1" destOrd="0" presId="urn:microsoft.com/office/officeart/2008/layout/HorizontalMultiLevelHierarchy"/>
    <dgm:cxn modelId="{26CAC468-5A01-41E0-AE82-296323C3514F}" type="presOf" srcId="{D941D7B6-8691-4183-BBB8-7BB1B5D8F429}" destId="{C2D7E883-D9EA-40CE-A0AD-5E36061AB2F1}" srcOrd="0" destOrd="0" presId="urn:microsoft.com/office/officeart/2008/layout/HorizontalMultiLevelHierarchy"/>
    <dgm:cxn modelId="{57E0A742-8C18-4D83-8181-CDFABB93D43A}" srcId="{CC76A354-371A-4016-BD43-845DD080CEF1}" destId="{F4FE50FD-E2CE-432E-8CED-5291D9C07FA4}" srcOrd="3" destOrd="0" parTransId="{3DB57303-C08E-4B28-B622-148D906D5276}" sibTransId="{1E0906A1-198D-462F-8C3F-8330274E4D53}"/>
    <dgm:cxn modelId="{75026139-F76E-4BD1-8EA2-821E50CD0943}" type="presOf" srcId="{E34E10D0-BF40-429F-8CD9-5473C8473AA8}" destId="{F3438EF5-0604-4DB6-8DD9-177799DEC21B}" srcOrd="1" destOrd="0" presId="urn:microsoft.com/office/officeart/2008/layout/HorizontalMultiLevelHierarchy"/>
    <dgm:cxn modelId="{234D1368-FEC0-4FB5-96A4-0AA8FD1A8C1B}" type="presOf" srcId="{8739D011-AC94-406D-BA33-599BB524262B}" destId="{C37527E2-8D35-4A58-BEED-72370A1F16C3}" srcOrd="0" destOrd="0" presId="urn:microsoft.com/office/officeart/2008/layout/HorizontalMultiLevelHierarchy"/>
    <dgm:cxn modelId="{C0FD5C29-9B6C-466B-A530-F5F750DE9EAD}" type="presOf" srcId="{C9D2A2EB-79E0-48AA-9AD6-43046C23F080}" destId="{6405D73D-A9F0-4A95-99DE-0DFC252EA041}" srcOrd="0" destOrd="0" presId="urn:microsoft.com/office/officeart/2008/layout/HorizontalMultiLevelHierarchy"/>
    <dgm:cxn modelId="{4F2C8B4F-7AE5-4D09-98BA-0B3179831B14}" type="presOf" srcId="{C66D0536-E595-4B1A-B71A-902C03D0D1FF}" destId="{A1045E35-9396-4038-8812-54CE27B6BF17}" srcOrd="0" destOrd="0" presId="urn:microsoft.com/office/officeart/2008/layout/HorizontalMultiLevelHierarchy"/>
    <dgm:cxn modelId="{B95E69A4-1298-4087-9546-563B614030D2}" srcId="{0995BB92-11F5-4948-813B-1BD917E36B98}" destId="{CC76A354-371A-4016-BD43-845DD080CEF1}" srcOrd="1" destOrd="0" parTransId="{E34E10D0-BF40-429F-8CD9-5473C8473AA8}" sibTransId="{F6AB9FAF-46F1-4DB4-878A-9B8958819888}"/>
    <dgm:cxn modelId="{0583FD9A-89DD-4FD3-8CDC-F370D31A061C}" type="presOf" srcId="{D941D7B6-8691-4183-BBB8-7BB1B5D8F429}" destId="{23AB032E-3579-4709-83AA-AF6A36E05EAF}" srcOrd="1" destOrd="0" presId="urn:microsoft.com/office/officeart/2008/layout/HorizontalMultiLevelHierarchy"/>
    <dgm:cxn modelId="{F550D1E6-ABF9-4D9C-8DED-724B95F05D33}" type="presOf" srcId="{F4FE50FD-E2CE-432E-8CED-5291D9C07FA4}" destId="{984A0404-8562-4DBB-B601-195E67BF24F6}" srcOrd="0" destOrd="0" presId="urn:microsoft.com/office/officeart/2008/layout/HorizontalMultiLevelHierarchy"/>
    <dgm:cxn modelId="{9F4FF76C-A3BF-4629-BD97-10F30C607803}" srcId="{78CBD983-1AB4-4CFD-952D-06B78A5C20A1}" destId="{4C401668-99C9-4FCB-A79A-265A063EB605}" srcOrd="0" destOrd="0" parTransId="{FBD75A89-DF81-4630-839C-E32079ACC047}" sibTransId="{320D94AF-8EAE-4915-B9B6-1CD762D49DAE}"/>
    <dgm:cxn modelId="{C6105757-1414-421F-8C61-08F1FC36B5DB}" srcId="{CC76A354-371A-4016-BD43-845DD080CEF1}" destId="{8126CF3D-C3AE-4BB3-B925-0A0DAD5F9972}" srcOrd="5" destOrd="0" parTransId="{DD32A2C2-6A5E-496D-8ED0-99A0B645FD37}" sibTransId="{A20B9CB6-6399-4460-84F8-871BCCA5CC85}"/>
    <dgm:cxn modelId="{1799695F-36AD-4AF7-BA12-988519D19BAB}" srcId="{CC76A354-371A-4016-BD43-845DD080CEF1}" destId="{4C2213B9-E435-4BEC-A672-FC1EA8B79B77}" srcOrd="0" destOrd="0" parTransId="{6CAB8CAC-CAA7-485F-A797-C7E14117D5EB}" sibTransId="{3DF19403-94CE-4EF0-AA38-C5E557E08D0B}"/>
    <dgm:cxn modelId="{648ACEE8-BCF6-454A-BACD-BF1D3B305CD9}" type="presOf" srcId="{536B1FA6-5E98-45DA-A437-72F17F5423D9}" destId="{A130826B-E342-4E2D-9DAA-9B3C0E0C2F1E}" srcOrd="0" destOrd="0" presId="urn:microsoft.com/office/officeart/2008/layout/HorizontalMultiLevelHierarchy"/>
    <dgm:cxn modelId="{F2207F3B-D1A6-4C35-8CA0-7F90BB8B7615}" type="presOf" srcId="{CD0AF2FC-D61B-4812-B2F0-6D7A37BA08C9}" destId="{78386336-6D4C-41BD-AF9E-0CFA418A2DFB}" srcOrd="0" destOrd="0" presId="urn:microsoft.com/office/officeart/2008/layout/HorizontalMultiLevelHierarchy"/>
    <dgm:cxn modelId="{350ED01A-6FCA-4B75-892B-2497CD22A238}" type="presOf" srcId="{9CD811AE-C72F-4BAB-AD0E-BD2477993F80}" destId="{E06A2656-857D-406C-AEB9-56150138B922}" srcOrd="1" destOrd="0" presId="urn:microsoft.com/office/officeart/2008/layout/HorizontalMultiLevelHierarchy"/>
    <dgm:cxn modelId="{197A3EB8-E262-4B0B-92B6-CFBAA98004A6}" type="presOf" srcId="{428EFEC3-9B1A-4434-BF9C-C9F401D9A9B9}" destId="{24277886-915B-45D4-B201-8A02A9F7FD22}" srcOrd="0" destOrd="0" presId="urn:microsoft.com/office/officeart/2008/layout/HorizontalMultiLevelHierarchy"/>
    <dgm:cxn modelId="{E660C139-C63E-474B-B8A9-089E33DAA20D}" srcId="{78CBD983-1AB4-4CFD-952D-06B78A5C20A1}" destId="{86F63FBF-F8D7-4D1D-8E75-4E09123B5464}" srcOrd="3" destOrd="0" parTransId="{428EFEC3-9B1A-4434-BF9C-C9F401D9A9B9}" sibTransId="{22A95101-099F-4A20-8FAD-94DBC784A3FB}"/>
    <dgm:cxn modelId="{025F34E6-BF93-4138-A214-0CBF8C4344BA}" type="presOf" srcId="{AC792DEC-47C9-4A4A-BC55-23679D0310AE}" destId="{74532374-2A9A-44D3-BD1A-1E73BBDA1F4E}" srcOrd="1" destOrd="0" presId="urn:microsoft.com/office/officeart/2008/layout/HorizontalMultiLevelHierarchy"/>
    <dgm:cxn modelId="{B160650A-63AD-4AB6-BF96-6746011EAD7D}" type="presOf" srcId="{9CD811AE-C72F-4BAB-AD0E-BD2477993F80}" destId="{CE971BCD-8766-42D7-A0FF-56F99FE3FB9D}" srcOrd="0" destOrd="0" presId="urn:microsoft.com/office/officeart/2008/layout/HorizontalMultiLevelHierarchy"/>
    <dgm:cxn modelId="{BEAD0733-4630-4FE6-84E0-9AD582EB1547}" type="presOf" srcId="{3CAA1EEF-DD83-420B-BD5B-72AA9041A699}" destId="{BDD48605-4075-49F1-BD78-42729F99B03A}" srcOrd="0" destOrd="0" presId="urn:microsoft.com/office/officeart/2008/layout/HorizontalMultiLevelHierarchy"/>
    <dgm:cxn modelId="{44E1CF25-ED38-4208-97A6-BE1DCEADB5B2}" type="presOf" srcId="{DA033F6E-0AF8-4DCE-8E2C-EBECD8951450}" destId="{F1DE76DD-3E83-4F50-A421-292FDF80E7AA}" srcOrd="0" destOrd="0" presId="urn:microsoft.com/office/officeart/2008/layout/HorizontalMultiLevelHierarchy"/>
    <dgm:cxn modelId="{3C545FAC-FBA1-4197-8445-9C61712442AC}" type="presOf" srcId="{FBD75A89-DF81-4630-839C-E32079ACC047}" destId="{E7F1CAF7-23D4-4571-A90F-820D03F25589}" srcOrd="0" destOrd="0" presId="urn:microsoft.com/office/officeart/2008/layout/HorizontalMultiLevelHierarchy"/>
    <dgm:cxn modelId="{012DDB49-C0AD-4879-9A9A-C3DD6FDA846D}" type="presOf" srcId="{E34E10D0-BF40-429F-8CD9-5473C8473AA8}" destId="{C55CC30D-43CD-4FFE-967B-989A6F61898A}" srcOrd="0" destOrd="0" presId="urn:microsoft.com/office/officeart/2008/layout/HorizontalMultiLevelHierarchy"/>
    <dgm:cxn modelId="{90BC6D2A-597E-4BA8-BBAD-6E34A4A61C00}" srcId="{78CBD983-1AB4-4CFD-952D-06B78A5C20A1}" destId="{C28DD876-EEDE-4A8D-8799-71C651A5B3EC}" srcOrd="1" destOrd="0" parTransId="{3CAA1EEF-DD83-420B-BD5B-72AA9041A699}" sibTransId="{05F86CFA-BFDB-4D68-961C-DDE5C0C0DDD2}"/>
    <dgm:cxn modelId="{43FEDE93-7E85-4C03-ADF5-F0C095927DF4}" srcId="{CC76A354-371A-4016-BD43-845DD080CEF1}" destId="{27576C7C-8260-4623-B907-D0846F1D714B}" srcOrd="1" destOrd="0" parTransId="{9CD811AE-C72F-4BAB-AD0E-BD2477993F80}" sibTransId="{2FD7EA23-BB0C-421C-88D3-59A936C802AC}"/>
    <dgm:cxn modelId="{95B00EF2-8023-4035-A5ED-A83085904E0A}" type="presOf" srcId="{86F63FBF-F8D7-4D1D-8E75-4E09123B5464}" destId="{FB473616-3142-48DC-9BED-68F5B21700CC}" srcOrd="0" destOrd="0" presId="urn:microsoft.com/office/officeart/2008/layout/HorizontalMultiLevelHierarchy"/>
    <dgm:cxn modelId="{DF249866-DFA7-4A23-BAB1-CCB7B23E9440}" type="presOf" srcId="{DD32A2C2-6A5E-496D-8ED0-99A0B645FD37}" destId="{80975F0F-F271-469F-B082-154AF5DBCC72}" srcOrd="1" destOrd="0" presId="urn:microsoft.com/office/officeart/2008/layout/HorizontalMultiLevelHierarchy"/>
    <dgm:cxn modelId="{15DC4AD6-7CB5-4610-9E76-58713AE2838F}" type="presOf" srcId="{6CAB8CAC-CAA7-485F-A797-C7E14117D5EB}" destId="{59A52C34-4D1B-43F5-BCF0-E4AE4C701E28}" srcOrd="0" destOrd="0" presId="urn:microsoft.com/office/officeart/2008/layout/HorizontalMultiLevelHierarchy"/>
    <dgm:cxn modelId="{93A9DBFF-72B3-4A60-BE05-FDDC91CC855C}" type="presParOf" srcId="{6E7B33E4-1034-40CD-9CD5-D5999C98DE52}" destId="{CCF793F2-936C-42FC-8806-3D85F1FEE37E}" srcOrd="0" destOrd="0" presId="urn:microsoft.com/office/officeart/2008/layout/HorizontalMultiLevelHierarchy"/>
    <dgm:cxn modelId="{1986EBAE-8622-4A02-8835-669171FB1417}" type="presParOf" srcId="{CCF793F2-936C-42FC-8806-3D85F1FEE37E}" destId="{87887D8B-AF1C-4419-BE4E-6ED13A9089B8}" srcOrd="0" destOrd="0" presId="urn:microsoft.com/office/officeart/2008/layout/HorizontalMultiLevelHierarchy"/>
    <dgm:cxn modelId="{F31D86FD-6054-4020-B0FB-701DB93F5938}" type="presParOf" srcId="{CCF793F2-936C-42FC-8806-3D85F1FEE37E}" destId="{03789E4E-6ADE-48D1-8FF7-F10DD20AC605}" srcOrd="1" destOrd="0" presId="urn:microsoft.com/office/officeart/2008/layout/HorizontalMultiLevelHierarchy"/>
    <dgm:cxn modelId="{D2E082B7-8A39-4509-B57B-DEF715944BA8}" type="presParOf" srcId="{03789E4E-6ADE-48D1-8FF7-F10DD20AC605}" destId="{C37527E2-8D35-4A58-BEED-72370A1F16C3}" srcOrd="0" destOrd="0" presId="urn:microsoft.com/office/officeart/2008/layout/HorizontalMultiLevelHierarchy"/>
    <dgm:cxn modelId="{6DB2AF48-29EA-4341-8160-E8D865DF669B}" type="presParOf" srcId="{C37527E2-8D35-4A58-BEED-72370A1F16C3}" destId="{E431D3BF-C2BA-4149-B36C-C146B14C01E3}" srcOrd="0" destOrd="0" presId="urn:microsoft.com/office/officeart/2008/layout/HorizontalMultiLevelHierarchy"/>
    <dgm:cxn modelId="{D3730B07-CF68-422B-B38B-596A67EBE28C}" type="presParOf" srcId="{03789E4E-6ADE-48D1-8FF7-F10DD20AC605}" destId="{C7BA27CF-9C12-4492-A410-330D262A7496}" srcOrd="1" destOrd="0" presId="urn:microsoft.com/office/officeart/2008/layout/HorizontalMultiLevelHierarchy"/>
    <dgm:cxn modelId="{585C2754-66F2-43C5-9DE6-22156FEBC425}" type="presParOf" srcId="{C7BA27CF-9C12-4492-A410-330D262A7496}" destId="{B5E049D0-23EB-4A47-A201-B7ABF19BC6ED}" srcOrd="0" destOrd="0" presId="urn:microsoft.com/office/officeart/2008/layout/HorizontalMultiLevelHierarchy"/>
    <dgm:cxn modelId="{DE2E9274-8B4C-46FE-9522-66A4780221C2}" type="presParOf" srcId="{C7BA27CF-9C12-4492-A410-330D262A7496}" destId="{7BBC7590-50D9-4C8C-987A-2BC3D9C43AC8}" srcOrd="1" destOrd="0" presId="urn:microsoft.com/office/officeart/2008/layout/HorizontalMultiLevelHierarchy"/>
    <dgm:cxn modelId="{EEF06421-9318-49C8-B532-D355C679FEBF}" type="presParOf" srcId="{7BBC7590-50D9-4C8C-987A-2BC3D9C43AC8}" destId="{E7F1CAF7-23D4-4571-A90F-820D03F25589}" srcOrd="0" destOrd="0" presId="urn:microsoft.com/office/officeart/2008/layout/HorizontalMultiLevelHierarchy"/>
    <dgm:cxn modelId="{FF5F30F1-CF11-4BD6-8343-5244CC3F66C2}" type="presParOf" srcId="{E7F1CAF7-23D4-4571-A90F-820D03F25589}" destId="{3388B5D3-B71A-4442-91A2-C0EDEF2688DC}" srcOrd="0" destOrd="0" presId="urn:microsoft.com/office/officeart/2008/layout/HorizontalMultiLevelHierarchy"/>
    <dgm:cxn modelId="{CD3944B2-CC9C-4A21-BDBD-BF206F184D67}" type="presParOf" srcId="{7BBC7590-50D9-4C8C-987A-2BC3D9C43AC8}" destId="{C4B37038-F2FD-46C5-B3C7-3ABAB35B2AE1}" srcOrd="1" destOrd="0" presId="urn:microsoft.com/office/officeart/2008/layout/HorizontalMultiLevelHierarchy"/>
    <dgm:cxn modelId="{70708A00-5D96-49D0-910A-77F246083E1E}" type="presParOf" srcId="{C4B37038-F2FD-46C5-B3C7-3ABAB35B2AE1}" destId="{ABA0AF39-C5CC-424E-8794-C02100F848FD}" srcOrd="0" destOrd="0" presId="urn:microsoft.com/office/officeart/2008/layout/HorizontalMultiLevelHierarchy"/>
    <dgm:cxn modelId="{0D130012-A016-4ADB-B4AC-C1C10CC99D6E}" type="presParOf" srcId="{C4B37038-F2FD-46C5-B3C7-3ABAB35B2AE1}" destId="{9ED16E26-A7E6-410E-875F-B2D45357A826}" srcOrd="1" destOrd="0" presId="urn:microsoft.com/office/officeart/2008/layout/HorizontalMultiLevelHierarchy"/>
    <dgm:cxn modelId="{689A0D7F-9532-42C7-9780-B1ADF354CDF0}" type="presParOf" srcId="{7BBC7590-50D9-4C8C-987A-2BC3D9C43AC8}" destId="{BDD48605-4075-49F1-BD78-42729F99B03A}" srcOrd="2" destOrd="0" presId="urn:microsoft.com/office/officeart/2008/layout/HorizontalMultiLevelHierarchy"/>
    <dgm:cxn modelId="{86E2F258-DEDE-4A2A-B65F-F1D28C1C4518}" type="presParOf" srcId="{BDD48605-4075-49F1-BD78-42729F99B03A}" destId="{C7E62944-D0C9-4C74-87BE-AAF345DF7837}" srcOrd="0" destOrd="0" presId="urn:microsoft.com/office/officeart/2008/layout/HorizontalMultiLevelHierarchy"/>
    <dgm:cxn modelId="{FD8FAAD7-21A9-4BCD-ACF3-45369781DDC0}" type="presParOf" srcId="{7BBC7590-50D9-4C8C-987A-2BC3D9C43AC8}" destId="{DC4E4D9B-A0D3-419E-BD46-EAB12C3B1F17}" srcOrd="3" destOrd="0" presId="urn:microsoft.com/office/officeart/2008/layout/HorizontalMultiLevelHierarchy"/>
    <dgm:cxn modelId="{170E1EF1-1EA4-43F6-916C-F545C8CB632E}" type="presParOf" srcId="{DC4E4D9B-A0D3-419E-BD46-EAB12C3B1F17}" destId="{EAF7E405-C7B9-40CC-89F8-31A4D2C50CD9}" srcOrd="0" destOrd="0" presId="urn:microsoft.com/office/officeart/2008/layout/HorizontalMultiLevelHierarchy"/>
    <dgm:cxn modelId="{3EA2959A-9C37-4E5C-9230-5E801E28A680}" type="presParOf" srcId="{DC4E4D9B-A0D3-419E-BD46-EAB12C3B1F17}" destId="{136F89F6-317C-475E-8DFA-1463ED65F498}" srcOrd="1" destOrd="0" presId="urn:microsoft.com/office/officeart/2008/layout/HorizontalMultiLevelHierarchy"/>
    <dgm:cxn modelId="{593A8EBD-26D0-4C9C-9841-6B73E49A1FC1}" type="presParOf" srcId="{7BBC7590-50D9-4C8C-987A-2BC3D9C43AC8}" destId="{C2D7E883-D9EA-40CE-A0AD-5E36061AB2F1}" srcOrd="4" destOrd="0" presId="urn:microsoft.com/office/officeart/2008/layout/HorizontalMultiLevelHierarchy"/>
    <dgm:cxn modelId="{B5116374-81CC-4B41-B406-434439776443}" type="presParOf" srcId="{C2D7E883-D9EA-40CE-A0AD-5E36061AB2F1}" destId="{23AB032E-3579-4709-83AA-AF6A36E05EAF}" srcOrd="0" destOrd="0" presId="urn:microsoft.com/office/officeart/2008/layout/HorizontalMultiLevelHierarchy"/>
    <dgm:cxn modelId="{881A1AAB-5763-4D96-8389-0A16AD4035F9}" type="presParOf" srcId="{7BBC7590-50D9-4C8C-987A-2BC3D9C43AC8}" destId="{BC15C31C-6D40-49C2-92A0-74CAC419B629}" srcOrd="5" destOrd="0" presId="urn:microsoft.com/office/officeart/2008/layout/HorizontalMultiLevelHierarchy"/>
    <dgm:cxn modelId="{0F63D2C1-9E08-4375-A55F-E6681C91BF70}" type="presParOf" srcId="{BC15C31C-6D40-49C2-92A0-74CAC419B629}" destId="{F1DE76DD-3E83-4F50-A421-292FDF80E7AA}" srcOrd="0" destOrd="0" presId="urn:microsoft.com/office/officeart/2008/layout/HorizontalMultiLevelHierarchy"/>
    <dgm:cxn modelId="{E0FE4064-278F-4B93-A33C-D6D51C014B17}" type="presParOf" srcId="{BC15C31C-6D40-49C2-92A0-74CAC419B629}" destId="{DEB6B444-4AF1-4CC6-B603-8F712928012A}" srcOrd="1" destOrd="0" presId="urn:microsoft.com/office/officeart/2008/layout/HorizontalMultiLevelHierarchy"/>
    <dgm:cxn modelId="{9237AAEC-95FC-4561-BF5A-46A1AD33CE7E}" type="presParOf" srcId="{7BBC7590-50D9-4C8C-987A-2BC3D9C43AC8}" destId="{24277886-915B-45D4-B201-8A02A9F7FD22}" srcOrd="6" destOrd="0" presId="urn:microsoft.com/office/officeart/2008/layout/HorizontalMultiLevelHierarchy"/>
    <dgm:cxn modelId="{E14579A7-C798-41CF-8437-BDE450706807}" type="presParOf" srcId="{24277886-915B-45D4-B201-8A02A9F7FD22}" destId="{200BC984-9DCA-4471-A9D4-22430F8273D8}" srcOrd="0" destOrd="0" presId="urn:microsoft.com/office/officeart/2008/layout/HorizontalMultiLevelHierarchy"/>
    <dgm:cxn modelId="{16ABE936-1B99-431B-A8E8-AA61FEC4861A}" type="presParOf" srcId="{7BBC7590-50D9-4C8C-987A-2BC3D9C43AC8}" destId="{094B8283-BFD0-4626-BF70-30FC9969F051}" srcOrd="7" destOrd="0" presId="urn:microsoft.com/office/officeart/2008/layout/HorizontalMultiLevelHierarchy"/>
    <dgm:cxn modelId="{182E4824-DCB9-4460-A8A6-5C486BD6DD15}" type="presParOf" srcId="{094B8283-BFD0-4626-BF70-30FC9969F051}" destId="{FB473616-3142-48DC-9BED-68F5B21700CC}" srcOrd="0" destOrd="0" presId="urn:microsoft.com/office/officeart/2008/layout/HorizontalMultiLevelHierarchy"/>
    <dgm:cxn modelId="{196F2B5F-B894-41EF-BAC3-67757296D624}" type="presParOf" srcId="{094B8283-BFD0-4626-BF70-30FC9969F051}" destId="{2FA3E01B-37B0-45E4-94EF-3C4C94551A3F}" srcOrd="1" destOrd="0" presId="urn:microsoft.com/office/officeart/2008/layout/HorizontalMultiLevelHierarchy"/>
    <dgm:cxn modelId="{362CD87A-318F-49A9-BA55-6B5FCACDB5E4}" type="presParOf" srcId="{03789E4E-6ADE-48D1-8FF7-F10DD20AC605}" destId="{C55CC30D-43CD-4FFE-967B-989A6F61898A}" srcOrd="2" destOrd="0" presId="urn:microsoft.com/office/officeart/2008/layout/HorizontalMultiLevelHierarchy"/>
    <dgm:cxn modelId="{9AEDA665-EE7E-4C4A-8DC1-5C95451FF399}" type="presParOf" srcId="{C55CC30D-43CD-4FFE-967B-989A6F61898A}" destId="{F3438EF5-0604-4DB6-8DD9-177799DEC21B}" srcOrd="0" destOrd="0" presId="urn:microsoft.com/office/officeart/2008/layout/HorizontalMultiLevelHierarchy"/>
    <dgm:cxn modelId="{2E2AD9AF-7948-4D89-BEC3-DFB89F26D373}" type="presParOf" srcId="{03789E4E-6ADE-48D1-8FF7-F10DD20AC605}" destId="{0FDE702F-7716-4A44-B0B9-1A12903D683A}" srcOrd="3" destOrd="0" presId="urn:microsoft.com/office/officeart/2008/layout/HorizontalMultiLevelHierarchy"/>
    <dgm:cxn modelId="{7CC819BE-B81D-42AC-89D0-6B87A19B04A9}" type="presParOf" srcId="{0FDE702F-7716-4A44-B0B9-1A12903D683A}" destId="{BBEB56A1-B823-48FE-9E8B-0BB4E08FD7C7}" srcOrd="0" destOrd="0" presId="urn:microsoft.com/office/officeart/2008/layout/HorizontalMultiLevelHierarchy"/>
    <dgm:cxn modelId="{FD249EBC-6628-4C69-844C-D69F171FDCDD}" type="presParOf" srcId="{0FDE702F-7716-4A44-B0B9-1A12903D683A}" destId="{FFD3A47A-919F-4AAA-ACC0-72788188DF5C}" srcOrd="1" destOrd="0" presId="urn:microsoft.com/office/officeart/2008/layout/HorizontalMultiLevelHierarchy"/>
    <dgm:cxn modelId="{4FC4D6E3-ED7C-4331-9E40-AFF6577FD7C2}" type="presParOf" srcId="{FFD3A47A-919F-4AAA-ACC0-72788188DF5C}" destId="{59A52C34-4D1B-43F5-BCF0-E4AE4C701E28}" srcOrd="0" destOrd="0" presId="urn:microsoft.com/office/officeart/2008/layout/HorizontalMultiLevelHierarchy"/>
    <dgm:cxn modelId="{3893616C-0127-4461-A17D-DC77D7A1C35F}" type="presParOf" srcId="{59A52C34-4D1B-43F5-BCF0-E4AE4C701E28}" destId="{5C7BE057-78CA-4E49-ABDE-8163C52011A3}" srcOrd="0" destOrd="0" presId="urn:microsoft.com/office/officeart/2008/layout/HorizontalMultiLevelHierarchy"/>
    <dgm:cxn modelId="{831A701D-D519-4174-AB85-AE30A11C2C20}" type="presParOf" srcId="{FFD3A47A-919F-4AAA-ACC0-72788188DF5C}" destId="{4722D22A-AB43-4BCC-9726-0063773DD584}" srcOrd="1" destOrd="0" presId="urn:microsoft.com/office/officeart/2008/layout/HorizontalMultiLevelHierarchy"/>
    <dgm:cxn modelId="{C4F2709E-B83A-423A-8F2B-350B3E47114C}" type="presParOf" srcId="{4722D22A-AB43-4BCC-9726-0063773DD584}" destId="{DFE596FC-B48D-47C3-BF35-BF982BD36627}" srcOrd="0" destOrd="0" presId="urn:microsoft.com/office/officeart/2008/layout/HorizontalMultiLevelHierarchy"/>
    <dgm:cxn modelId="{69509034-CD0D-493F-BF16-2D2BBE342A81}" type="presParOf" srcId="{4722D22A-AB43-4BCC-9726-0063773DD584}" destId="{78D93236-C5E7-4EC1-B9CA-303EA1069E72}" srcOrd="1" destOrd="0" presId="urn:microsoft.com/office/officeart/2008/layout/HorizontalMultiLevelHierarchy"/>
    <dgm:cxn modelId="{5339C3AB-2BF1-4CDD-BAB3-546FDEA71E42}" type="presParOf" srcId="{FFD3A47A-919F-4AAA-ACC0-72788188DF5C}" destId="{CE971BCD-8766-42D7-A0FF-56F99FE3FB9D}" srcOrd="2" destOrd="0" presId="urn:microsoft.com/office/officeart/2008/layout/HorizontalMultiLevelHierarchy"/>
    <dgm:cxn modelId="{337D28B0-056A-4B54-9B33-42D88B25C2E9}" type="presParOf" srcId="{CE971BCD-8766-42D7-A0FF-56F99FE3FB9D}" destId="{E06A2656-857D-406C-AEB9-56150138B922}" srcOrd="0" destOrd="0" presId="urn:microsoft.com/office/officeart/2008/layout/HorizontalMultiLevelHierarchy"/>
    <dgm:cxn modelId="{199B4C58-9A87-4EF7-9F8E-696D8016FBEC}" type="presParOf" srcId="{FFD3A47A-919F-4AAA-ACC0-72788188DF5C}" destId="{88ACA8E0-8FEB-4E12-9021-C58A4B0EFF3C}" srcOrd="3" destOrd="0" presId="urn:microsoft.com/office/officeart/2008/layout/HorizontalMultiLevelHierarchy"/>
    <dgm:cxn modelId="{562EB44F-EED0-4FD6-8451-942AE917EE29}" type="presParOf" srcId="{88ACA8E0-8FEB-4E12-9021-C58A4B0EFF3C}" destId="{7BD31F0A-B607-4F28-BE67-B351BFF14652}" srcOrd="0" destOrd="0" presId="urn:microsoft.com/office/officeart/2008/layout/HorizontalMultiLevelHierarchy"/>
    <dgm:cxn modelId="{64F0FF5A-FD9D-4C84-8643-7DA524E45BF8}" type="presParOf" srcId="{88ACA8E0-8FEB-4E12-9021-C58A4B0EFF3C}" destId="{C10F3075-408B-4A0A-9835-B33BB1E62328}" srcOrd="1" destOrd="0" presId="urn:microsoft.com/office/officeart/2008/layout/HorizontalMultiLevelHierarchy"/>
    <dgm:cxn modelId="{39889873-D702-4A5A-8D77-141D6F5EB9DD}" type="presParOf" srcId="{FFD3A47A-919F-4AAA-ACC0-72788188DF5C}" destId="{6405D73D-A9F0-4A95-99DE-0DFC252EA041}" srcOrd="4" destOrd="0" presId="urn:microsoft.com/office/officeart/2008/layout/HorizontalMultiLevelHierarchy"/>
    <dgm:cxn modelId="{EA0C7A48-021F-470F-9E12-82E2166D0BF2}" type="presParOf" srcId="{6405D73D-A9F0-4A95-99DE-0DFC252EA041}" destId="{CDC33FB4-39E9-4BD4-905C-00FF92286AFD}" srcOrd="0" destOrd="0" presId="urn:microsoft.com/office/officeart/2008/layout/HorizontalMultiLevelHierarchy"/>
    <dgm:cxn modelId="{0366B73E-76AD-4D39-8BF1-8090FC04F8B6}" type="presParOf" srcId="{FFD3A47A-919F-4AAA-ACC0-72788188DF5C}" destId="{21906990-0219-4E82-9EC3-73138DF2C1EE}" srcOrd="5" destOrd="0" presId="urn:microsoft.com/office/officeart/2008/layout/HorizontalMultiLevelHierarchy"/>
    <dgm:cxn modelId="{976BBE3A-BE9E-4D6A-B7CE-CDC524491FB3}" type="presParOf" srcId="{21906990-0219-4E82-9EC3-73138DF2C1EE}" destId="{A1045E35-9396-4038-8812-54CE27B6BF17}" srcOrd="0" destOrd="0" presId="urn:microsoft.com/office/officeart/2008/layout/HorizontalMultiLevelHierarchy"/>
    <dgm:cxn modelId="{D52A8B1C-A05A-400D-B51E-91F7EF33FE17}" type="presParOf" srcId="{21906990-0219-4E82-9EC3-73138DF2C1EE}" destId="{58806D0A-1674-4ED9-88B9-A5BE63E81BE9}" srcOrd="1" destOrd="0" presId="urn:microsoft.com/office/officeart/2008/layout/HorizontalMultiLevelHierarchy"/>
    <dgm:cxn modelId="{4D7B5FA4-E37C-4153-8C3A-2EBA6A53D323}" type="presParOf" srcId="{FFD3A47A-919F-4AAA-ACC0-72788188DF5C}" destId="{965519A8-4240-4705-8135-2E86C95416C9}" srcOrd="6" destOrd="0" presId="urn:microsoft.com/office/officeart/2008/layout/HorizontalMultiLevelHierarchy"/>
    <dgm:cxn modelId="{D6F7D434-F5A1-4669-B897-D242718B9577}" type="presParOf" srcId="{965519A8-4240-4705-8135-2E86C95416C9}" destId="{FCD473C4-01E4-4EA8-A9C3-5303E1299171}" srcOrd="0" destOrd="0" presId="urn:microsoft.com/office/officeart/2008/layout/HorizontalMultiLevelHierarchy"/>
    <dgm:cxn modelId="{B70554A9-2D0B-46CD-98CC-A3569B4BD0AE}" type="presParOf" srcId="{FFD3A47A-919F-4AAA-ACC0-72788188DF5C}" destId="{10E7423A-2AEC-4401-AE39-0C1BCBB580D1}" srcOrd="7" destOrd="0" presId="urn:microsoft.com/office/officeart/2008/layout/HorizontalMultiLevelHierarchy"/>
    <dgm:cxn modelId="{CE87B58D-89F5-4418-844B-F9BF3106E30E}" type="presParOf" srcId="{10E7423A-2AEC-4401-AE39-0C1BCBB580D1}" destId="{984A0404-8562-4DBB-B601-195E67BF24F6}" srcOrd="0" destOrd="0" presId="urn:microsoft.com/office/officeart/2008/layout/HorizontalMultiLevelHierarchy"/>
    <dgm:cxn modelId="{4AEC2C54-071F-4C4D-8BA9-26BC3DE8AE9C}" type="presParOf" srcId="{10E7423A-2AEC-4401-AE39-0C1BCBB580D1}" destId="{EC44AE2E-81F2-4696-94A6-2BA6FCE1B38E}" srcOrd="1" destOrd="0" presId="urn:microsoft.com/office/officeart/2008/layout/HorizontalMultiLevelHierarchy"/>
    <dgm:cxn modelId="{2475EA15-F111-4521-8830-5E4D64D8C204}" type="presParOf" srcId="{FFD3A47A-919F-4AAA-ACC0-72788188DF5C}" destId="{91488D33-C3E4-4898-9800-75C36C1D3864}" srcOrd="8" destOrd="0" presId="urn:microsoft.com/office/officeart/2008/layout/HorizontalMultiLevelHierarchy"/>
    <dgm:cxn modelId="{3333BFCF-120E-49E8-AC7F-F43A1EBB83B2}" type="presParOf" srcId="{91488D33-C3E4-4898-9800-75C36C1D3864}" destId="{74532374-2A9A-44D3-BD1A-1E73BBDA1F4E}" srcOrd="0" destOrd="0" presId="urn:microsoft.com/office/officeart/2008/layout/HorizontalMultiLevelHierarchy"/>
    <dgm:cxn modelId="{D232CB64-49D9-4DC6-B2A7-F11D5D4DD33A}" type="presParOf" srcId="{FFD3A47A-919F-4AAA-ACC0-72788188DF5C}" destId="{AD967717-49D6-4F78-ACF2-DFB8CF39359B}" srcOrd="9" destOrd="0" presId="urn:microsoft.com/office/officeart/2008/layout/HorizontalMultiLevelHierarchy"/>
    <dgm:cxn modelId="{690BA1EC-5D65-46C5-AFF0-A01C5800F3F6}" type="presParOf" srcId="{AD967717-49D6-4F78-ACF2-DFB8CF39359B}" destId="{B8FF04D3-780D-4835-A04D-9C5DA9927B9A}" srcOrd="0" destOrd="0" presId="urn:microsoft.com/office/officeart/2008/layout/HorizontalMultiLevelHierarchy"/>
    <dgm:cxn modelId="{7AD507E8-C357-436D-BB4C-705DD521B8AE}" type="presParOf" srcId="{AD967717-49D6-4F78-ACF2-DFB8CF39359B}" destId="{9E43DF7C-E369-43A4-AD9F-16F724A07919}" srcOrd="1" destOrd="0" presId="urn:microsoft.com/office/officeart/2008/layout/HorizontalMultiLevelHierarchy"/>
    <dgm:cxn modelId="{BAC4E9BD-4AA1-472C-A603-49E6B2C9E848}" type="presParOf" srcId="{FFD3A47A-919F-4AAA-ACC0-72788188DF5C}" destId="{7C230139-6CD7-4C4D-BCDF-6E27EBD93E97}" srcOrd="10" destOrd="0" presId="urn:microsoft.com/office/officeart/2008/layout/HorizontalMultiLevelHierarchy"/>
    <dgm:cxn modelId="{98BDD86D-2751-4DAA-B563-159693FCA3E6}" type="presParOf" srcId="{7C230139-6CD7-4C4D-BCDF-6E27EBD93E97}" destId="{80975F0F-F271-469F-B082-154AF5DBCC72}" srcOrd="0" destOrd="0" presId="urn:microsoft.com/office/officeart/2008/layout/HorizontalMultiLevelHierarchy"/>
    <dgm:cxn modelId="{FB82B2EA-DBAE-4B89-8193-A76634ADCD16}" type="presParOf" srcId="{FFD3A47A-919F-4AAA-ACC0-72788188DF5C}" destId="{21C47890-5F07-45CD-B83A-81242C976E3A}" srcOrd="11" destOrd="0" presId="urn:microsoft.com/office/officeart/2008/layout/HorizontalMultiLevelHierarchy"/>
    <dgm:cxn modelId="{B73D3A41-A5ED-49C9-A58E-6CF81B1FD846}" type="presParOf" srcId="{21C47890-5F07-45CD-B83A-81242C976E3A}" destId="{0FDFB288-C5FA-4361-A1E5-216D33A605C1}" srcOrd="0" destOrd="0" presId="urn:microsoft.com/office/officeart/2008/layout/HorizontalMultiLevelHierarchy"/>
    <dgm:cxn modelId="{FAD92D87-7F35-4F2F-864D-644E3D9CCE23}" type="presParOf" srcId="{21C47890-5F07-45CD-B83A-81242C976E3A}" destId="{937DBBED-A67C-4A14-BBC2-4BC3AE6B538E}" srcOrd="1" destOrd="0" presId="urn:microsoft.com/office/officeart/2008/layout/HorizontalMultiLevelHierarchy"/>
    <dgm:cxn modelId="{B60C42EF-A4CC-4A8A-8DAB-E9D3043B3317}" type="presParOf" srcId="{FFD3A47A-919F-4AAA-ACC0-72788188DF5C}" destId="{5B2E325C-290E-4C6B-8AC6-5492D455FAE1}" srcOrd="12" destOrd="0" presId="urn:microsoft.com/office/officeart/2008/layout/HorizontalMultiLevelHierarchy"/>
    <dgm:cxn modelId="{24C4229F-C9E5-4B7B-9765-1CAA24139DA3}" type="presParOf" srcId="{5B2E325C-290E-4C6B-8AC6-5492D455FAE1}" destId="{AACF106E-D769-498D-9536-1BBA565B7C7C}" srcOrd="0" destOrd="0" presId="urn:microsoft.com/office/officeart/2008/layout/HorizontalMultiLevelHierarchy"/>
    <dgm:cxn modelId="{50C7504A-9126-4091-A901-FD06084BC5A5}" type="presParOf" srcId="{FFD3A47A-919F-4AAA-ACC0-72788188DF5C}" destId="{BB0FB282-D642-4D06-AF5B-27ECE5BE3F18}" srcOrd="13" destOrd="0" presId="urn:microsoft.com/office/officeart/2008/layout/HorizontalMultiLevelHierarchy"/>
    <dgm:cxn modelId="{D0FF9A8F-83AA-48B2-BA1F-787F3D43E6E5}" type="presParOf" srcId="{BB0FB282-D642-4D06-AF5B-27ECE5BE3F18}" destId="{A130826B-E342-4E2D-9DAA-9B3C0E0C2F1E}" srcOrd="0" destOrd="0" presId="urn:microsoft.com/office/officeart/2008/layout/HorizontalMultiLevelHierarchy"/>
    <dgm:cxn modelId="{FF6093CD-69CA-4436-BE79-E0534F6759BC}" type="presParOf" srcId="{BB0FB282-D642-4D06-AF5B-27ECE5BE3F18}" destId="{6137A3BC-5AAC-4A6C-8133-90CB6A09B789}" srcOrd="1" destOrd="0" presId="urn:microsoft.com/office/officeart/2008/layout/HorizontalMultiLevelHierarchy"/>
    <dgm:cxn modelId="{E306FC97-BE71-4CBA-A436-FF120C238832}" type="presParOf" srcId="{FFD3A47A-919F-4AAA-ACC0-72788188DF5C}" destId="{FEC87279-6398-4FF9-B746-455D64726F08}" srcOrd="14" destOrd="0" presId="urn:microsoft.com/office/officeart/2008/layout/HorizontalMultiLevelHierarchy"/>
    <dgm:cxn modelId="{368095E7-0311-4159-810E-19DABDAFE0A5}" type="presParOf" srcId="{FEC87279-6398-4FF9-B746-455D64726F08}" destId="{B2DC31C7-9B48-42A5-82A8-41E1DE99CA74}" srcOrd="0" destOrd="0" presId="urn:microsoft.com/office/officeart/2008/layout/HorizontalMultiLevelHierarchy"/>
    <dgm:cxn modelId="{DE05DD21-3108-4CC6-B1D9-6B5645B9AA74}" type="presParOf" srcId="{FFD3A47A-919F-4AAA-ACC0-72788188DF5C}" destId="{EE4FB7B4-7BF3-4893-9220-4446D9071BEF}" srcOrd="15" destOrd="0" presId="urn:microsoft.com/office/officeart/2008/layout/HorizontalMultiLevelHierarchy"/>
    <dgm:cxn modelId="{8975EBD8-B0F3-4F43-B6DF-67530B3F967D}" type="presParOf" srcId="{EE4FB7B4-7BF3-4893-9220-4446D9071BEF}" destId="{78386336-6D4C-41BD-AF9E-0CFA418A2DFB}" srcOrd="0" destOrd="0" presId="urn:microsoft.com/office/officeart/2008/layout/HorizontalMultiLevelHierarchy"/>
    <dgm:cxn modelId="{1F1BF686-EFAA-464D-9796-90906F89C0D3}" type="presParOf" srcId="{EE4FB7B4-7BF3-4893-9220-4446D9071BEF}" destId="{6C4E1DF1-B0C8-4B74-91BD-7D2F460E6756}"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عدالت و قسط</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رأفت و مهربانی با مردم</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خدمت صادقانه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316B8862-A1A4-47C9-88D4-FD20299F5B6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روحیه جهادی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56F014F6-186C-49BA-A93E-8408928ABA18}" type="parTrans" cxnId="{1A506626-63CD-4110-A711-21E51739ED5F}">
      <dgm:prSet/>
      <dgm:spPr/>
      <dgm:t>
        <a:bodyPr/>
        <a:lstStyle/>
        <a:p>
          <a:endParaRPr lang="en-US"/>
        </a:p>
      </dgm:t>
    </dgm:pt>
    <dgm:pt modelId="{49D89E6C-AD29-467A-B31A-92BE3437206C}" type="sibTrans" cxnId="{1A506626-63CD-4110-A711-21E51739ED5F}">
      <dgm:prSet/>
      <dgm:spPr/>
      <dgm:t>
        <a:bodyPr/>
        <a:lstStyle/>
        <a:p>
          <a:endParaRPr lang="en-US"/>
        </a:p>
      </dgm:t>
    </dgm:pt>
    <dgm:pt modelId="{4DF69034-160C-4942-A7AA-D214B79BE8C4}">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پاسخ نیک به بدی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3DA11461-2142-4EFB-B784-0847B99029C7}" type="parTrans" cxnId="{06BDF3D4-7694-420E-B3B8-F70678A9B099}">
      <dgm:prSet/>
      <dgm:spPr/>
      <dgm:t>
        <a:bodyPr/>
        <a:lstStyle/>
        <a:p>
          <a:endParaRPr lang="en-US"/>
        </a:p>
      </dgm:t>
    </dgm:pt>
    <dgm:pt modelId="{DCAFBE1B-A872-44DE-AB11-643A7FDAABA0}" type="sibTrans" cxnId="{06BDF3D4-7694-420E-B3B8-F70678A9B099}">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6"/>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6"/>
      <dgm:spPr/>
      <dgm:t>
        <a:bodyPr/>
        <a:lstStyle/>
        <a:p>
          <a:endParaRPr lang="en-US"/>
        </a:p>
      </dgm:t>
    </dgm:pt>
    <dgm:pt modelId="{7DFD95E1-3062-4C45-AE4C-8E37E5FEE710}" type="pres">
      <dgm:prSet presAssocID="{09B45C53-DD53-4B7A-ACDF-97F4DC8580A0}" presName="dstNode" presStyleLbl="node1" presStyleIdx="0" presStyleCnt="6"/>
      <dgm:spPr/>
      <dgm:t>
        <a:bodyPr/>
        <a:lstStyle/>
        <a:p>
          <a:endParaRPr lang="en-US"/>
        </a:p>
      </dgm:t>
    </dgm:pt>
    <dgm:pt modelId="{3510A347-D3AB-4E3C-84E3-1DC91A2A3149}" type="pres">
      <dgm:prSet presAssocID="{0995BB92-11F5-4948-813B-1BD917E36B98}" presName="text_1" presStyleLbl="node1" presStyleIdx="0" presStyleCnt="6"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6"/>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6">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6"/>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6">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6"/>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6" custLinFactNeighborX="-118" custLinFactNeighborY="633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6"/>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6424CB94-7C76-43F8-909C-74B6FBE59590}" type="pres">
      <dgm:prSet presAssocID="{4DF69034-160C-4942-A7AA-D214B79BE8C4}" presName="text_5" presStyleLbl="node1" presStyleIdx="4" presStyleCnt="6">
        <dgm:presLayoutVars>
          <dgm:bulletEnabled val="1"/>
        </dgm:presLayoutVars>
      </dgm:prSet>
      <dgm:spPr/>
      <dgm:t>
        <a:bodyPr/>
        <a:lstStyle/>
        <a:p>
          <a:endParaRPr lang="en-US"/>
        </a:p>
      </dgm:t>
    </dgm:pt>
    <dgm:pt modelId="{4EB4CB57-3CC9-4086-AE5D-0C1A7EA8465A}" type="pres">
      <dgm:prSet presAssocID="{4DF69034-160C-4942-A7AA-D214B79BE8C4}" presName="accent_5" presStyleCnt="0"/>
      <dgm:spPr/>
    </dgm:pt>
    <dgm:pt modelId="{E66782A3-8275-4877-BFD1-0FFF6B1943A9}" type="pres">
      <dgm:prSet presAssocID="{4DF69034-160C-4942-A7AA-D214B79BE8C4}" presName="accentRepeatNode" presStyleLbl="solidFgAcc1" presStyleIdx="4" presStyleCnt="6"/>
      <dgm:spPr/>
    </dgm:pt>
    <dgm:pt modelId="{609C2239-5383-4D7B-9B77-61C2F9E396BA}" type="pres">
      <dgm:prSet presAssocID="{316B8862-A1A4-47C9-88D4-FD20299F5B69}" presName="text_6" presStyleLbl="node1" presStyleIdx="5" presStyleCnt="6">
        <dgm:presLayoutVars>
          <dgm:bulletEnabled val="1"/>
        </dgm:presLayoutVars>
      </dgm:prSet>
      <dgm:spPr/>
      <dgm:t>
        <a:bodyPr/>
        <a:lstStyle/>
        <a:p>
          <a:endParaRPr lang="en-US"/>
        </a:p>
      </dgm:t>
    </dgm:pt>
    <dgm:pt modelId="{D70E22E0-9056-431E-9EB3-DD8F61E9D957}" type="pres">
      <dgm:prSet presAssocID="{316B8862-A1A4-47C9-88D4-FD20299F5B69}" presName="accent_6" presStyleCnt="0"/>
      <dgm:spPr/>
    </dgm:pt>
    <dgm:pt modelId="{88F45294-7E7F-4A20-9D46-312FBFC1CA86}" type="pres">
      <dgm:prSet presAssocID="{316B8862-A1A4-47C9-88D4-FD20299F5B69}" presName="accentRepeatNode" presStyleLbl="solidFgAcc1" presStyleIdx="5" presStyleCnt="6"/>
      <dgm:spPr/>
    </dgm:pt>
  </dgm:ptLst>
  <dgm:cxnLst>
    <dgm:cxn modelId="{E9266A22-159C-43CA-B9DF-F502B64952FF}" type="presOf" srcId="{6719B380-FD27-44AC-9BDD-A9DEABAA4532}" destId="{49D189AE-D119-416A-A087-386746343807}" srcOrd="0" destOrd="0" presId="urn:microsoft.com/office/officeart/2008/layout/VerticalCurvedList"/>
    <dgm:cxn modelId="{9B46A90B-ACDF-4D92-9B33-02259E4DD2C3}" type="presOf" srcId="{9E5BCD5C-2C60-47C5-8702-84B205F99F1B}" destId="{40C87744-42FC-4FE6-BDF5-53872D9BA09A}"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06BDF3D4-7694-420E-B3B8-F70678A9B099}" srcId="{09B45C53-DD53-4B7A-ACDF-97F4DC8580A0}" destId="{4DF69034-160C-4942-A7AA-D214B79BE8C4}" srcOrd="4" destOrd="0" parTransId="{3DA11461-2142-4EFB-B784-0847B99029C7}" sibTransId="{DCAFBE1B-A872-44DE-AB11-643A7FDAABA0}"/>
    <dgm:cxn modelId="{44082D2F-F3AD-4F13-B78F-2E652FB04133}" type="presOf" srcId="{0995BB92-11F5-4948-813B-1BD917E36B98}" destId="{3510A347-D3AB-4E3C-84E3-1DC91A2A3149}" srcOrd="0" destOrd="0" presId="urn:microsoft.com/office/officeart/2008/layout/VerticalCurvedList"/>
    <dgm:cxn modelId="{3A2F3481-FD6E-45E2-AF28-EE49AE7C11C5}" type="presOf" srcId="{316B8862-A1A4-47C9-88D4-FD20299F5B69}" destId="{609C2239-5383-4D7B-9B77-61C2F9E396BA}" srcOrd="0" destOrd="0" presId="urn:microsoft.com/office/officeart/2008/layout/VerticalCurvedList"/>
    <dgm:cxn modelId="{73139C61-FADA-4282-B005-059522A340FC}" type="presOf" srcId="{D0977101-1012-4110-9580-7D1065093512}" destId="{41E9B5C6-6BB2-4D34-B386-8BFC79CCCA12}" srcOrd="0" destOrd="0" presId="urn:microsoft.com/office/officeart/2008/layout/VerticalCurvedList"/>
    <dgm:cxn modelId="{D1BC7F7A-1FFF-4A93-931B-ACB1FFE54B96}" type="presOf" srcId="{E759CEDF-7F6F-4304-9E70-8C48F8398C5A}" destId="{F486C669-4D59-4782-9C63-01EE2E0463D7}"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04D9F445-66AA-4F6C-9E04-8C738E88CE3A}" type="presOf" srcId="{4DF69034-160C-4942-A7AA-D214B79BE8C4}" destId="{6424CB94-7C76-43F8-909C-74B6FBE59590}"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1A506626-63CD-4110-A711-21E51739ED5F}" srcId="{09B45C53-DD53-4B7A-ACDF-97F4DC8580A0}" destId="{316B8862-A1A4-47C9-88D4-FD20299F5B69}" srcOrd="5" destOrd="0" parTransId="{56F014F6-186C-49BA-A93E-8408928ABA18}" sibTransId="{49D89E6C-AD29-467A-B31A-92BE3437206C}"/>
    <dgm:cxn modelId="{A511972A-B46B-46EA-A495-835C31E48FE8}" type="presOf" srcId="{09B45C53-DD53-4B7A-ACDF-97F4DC8580A0}" destId="{54EA4766-5244-4E74-9AE6-29AF8180E089}" srcOrd="0" destOrd="0" presId="urn:microsoft.com/office/officeart/2008/layout/VerticalCurvedList"/>
    <dgm:cxn modelId="{1228C272-7EA6-4EE3-BC16-67FB277B10FE}" type="presParOf" srcId="{54EA4766-5244-4E74-9AE6-29AF8180E089}" destId="{687DC6EE-394A-4545-800E-DD912136A618}" srcOrd="0" destOrd="0" presId="urn:microsoft.com/office/officeart/2008/layout/VerticalCurvedList"/>
    <dgm:cxn modelId="{D33C7019-9C7A-463D-9A1A-AFE87972555D}" type="presParOf" srcId="{687DC6EE-394A-4545-800E-DD912136A618}" destId="{C719EDAB-D991-4F0E-A098-9B8317E60301}" srcOrd="0" destOrd="0" presId="urn:microsoft.com/office/officeart/2008/layout/VerticalCurvedList"/>
    <dgm:cxn modelId="{6130EF9D-C6A8-40AA-8532-E0D9B14082EC}" type="presParOf" srcId="{C719EDAB-D991-4F0E-A098-9B8317E60301}" destId="{53E65402-CF37-4D6D-9D58-6DFAAEC5C4D4}" srcOrd="0" destOrd="0" presId="urn:microsoft.com/office/officeart/2008/layout/VerticalCurvedList"/>
    <dgm:cxn modelId="{59012A9C-4DA9-479B-B469-77F47BD3AC77}" type="presParOf" srcId="{C719EDAB-D991-4F0E-A098-9B8317E60301}" destId="{40C87744-42FC-4FE6-BDF5-53872D9BA09A}" srcOrd="1" destOrd="0" presId="urn:microsoft.com/office/officeart/2008/layout/VerticalCurvedList"/>
    <dgm:cxn modelId="{CF4B94BB-674C-439C-A133-228A8C29FE5D}" type="presParOf" srcId="{C719EDAB-D991-4F0E-A098-9B8317E60301}" destId="{402E133B-CBED-4855-BF4D-504A8A60D12F}" srcOrd="2" destOrd="0" presId="urn:microsoft.com/office/officeart/2008/layout/VerticalCurvedList"/>
    <dgm:cxn modelId="{202E5464-0987-48D4-AFD0-19832D3BD63A}" type="presParOf" srcId="{C719EDAB-D991-4F0E-A098-9B8317E60301}" destId="{7DFD95E1-3062-4C45-AE4C-8E37E5FEE710}" srcOrd="3" destOrd="0" presId="urn:microsoft.com/office/officeart/2008/layout/VerticalCurvedList"/>
    <dgm:cxn modelId="{B7EBDFC0-7CD2-4E5A-A463-F10B86F8EB05}" type="presParOf" srcId="{687DC6EE-394A-4545-800E-DD912136A618}" destId="{3510A347-D3AB-4E3C-84E3-1DC91A2A3149}" srcOrd="1" destOrd="0" presId="urn:microsoft.com/office/officeart/2008/layout/VerticalCurvedList"/>
    <dgm:cxn modelId="{548FC036-5ADA-448D-8F49-1923BEA36A39}" type="presParOf" srcId="{687DC6EE-394A-4545-800E-DD912136A618}" destId="{BAA30670-B9F1-4918-B6B2-991E82093CED}" srcOrd="2" destOrd="0" presId="urn:microsoft.com/office/officeart/2008/layout/VerticalCurvedList"/>
    <dgm:cxn modelId="{959B6387-76ED-4E83-B307-5DC9F760E352}" type="presParOf" srcId="{BAA30670-B9F1-4918-B6B2-991E82093CED}" destId="{F95DCD4D-5DBC-4E05-84AC-0BC0E608F248}" srcOrd="0" destOrd="0" presId="urn:microsoft.com/office/officeart/2008/layout/VerticalCurvedList"/>
    <dgm:cxn modelId="{C0276A3B-E32E-49D5-823E-0D7572D1F71A}" type="presParOf" srcId="{687DC6EE-394A-4545-800E-DD912136A618}" destId="{49D189AE-D119-416A-A087-386746343807}" srcOrd="3" destOrd="0" presId="urn:microsoft.com/office/officeart/2008/layout/VerticalCurvedList"/>
    <dgm:cxn modelId="{05D3A091-7DD1-42FA-9272-93E9566183AB}" type="presParOf" srcId="{687DC6EE-394A-4545-800E-DD912136A618}" destId="{35FDD016-A81C-41A8-A0E0-6CF1DFED25FE}" srcOrd="4" destOrd="0" presId="urn:microsoft.com/office/officeart/2008/layout/VerticalCurvedList"/>
    <dgm:cxn modelId="{7387025C-4564-430E-B48B-334987A2F553}" type="presParOf" srcId="{35FDD016-A81C-41A8-A0E0-6CF1DFED25FE}" destId="{AF410E85-3E60-4D5C-A73A-3ED4F4F99C2A}" srcOrd="0" destOrd="0" presId="urn:microsoft.com/office/officeart/2008/layout/VerticalCurvedList"/>
    <dgm:cxn modelId="{B27FCE79-E4F0-49BE-8DAC-1308BA33F803}" type="presParOf" srcId="{687DC6EE-394A-4545-800E-DD912136A618}" destId="{41E9B5C6-6BB2-4D34-B386-8BFC79CCCA12}" srcOrd="5" destOrd="0" presId="urn:microsoft.com/office/officeart/2008/layout/VerticalCurvedList"/>
    <dgm:cxn modelId="{2ED69797-208A-4FD7-A1A6-96B5D2B144D6}" type="presParOf" srcId="{687DC6EE-394A-4545-800E-DD912136A618}" destId="{86928C63-8DA5-46DC-92FF-51D973B28B59}" srcOrd="6" destOrd="0" presId="urn:microsoft.com/office/officeart/2008/layout/VerticalCurvedList"/>
    <dgm:cxn modelId="{FE24FA29-F9F8-47D7-968F-88701E3D35EC}" type="presParOf" srcId="{86928C63-8DA5-46DC-92FF-51D973B28B59}" destId="{DC8FE0A1-59FB-4D19-85DE-552A7983729A}" srcOrd="0" destOrd="0" presId="urn:microsoft.com/office/officeart/2008/layout/VerticalCurvedList"/>
    <dgm:cxn modelId="{83F941C4-A3E8-41A5-A4A3-DC78F4E7F7C8}" type="presParOf" srcId="{687DC6EE-394A-4545-800E-DD912136A618}" destId="{F486C669-4D59-4782-9C63-01EE2E0463D7}" srcOrd="7" destOrd="0" presId="urn:microsoft.com/office/officeart/2008/layout/VerticalCurvedList"/>
    <dgm:cxn modelId="{73CD7AFC-7CAF-4941-8871-672F3B53EC97}" type="presParOf" srcId="{687DC6EE-394A-4545-800E-DD912136A618}" destId="{EA0D2CE5-3289-4605-88BB-0DE881F9740F}" srcOrd="8" destOrd="0" presId="urn:microsoft.com/office/officeart/2008/layout/VerticalCurvedList"/>
    <dgm:cxn modelId="{3AE0B413-5A5E-4903-809D-D709E9D45BFA}" type="presParOf" srcId="{EA0D2CE5-3289-4605-88BB-0DE881F9740F}" destId="{A8C3C8DD-7CDC-4964-B0F5-C4D8CB4500F1}" srcOrd="0" destOrd="0" presId="urn:microsoft.com/office/officeart/2008/layout/VerticalCurvedList"/>
    <dgm:cxn modelId="{641A07A6-FE6B-46DB-B14A-84B48CF06A01}" type="presParOf" srcId="{687DC6EE-394A-4545-800E-DD912136A618}" destId="{6424CB94-7C76-43F8-909C-74B6FBE59590}" srcOrd="9" destOrd="0" presId="urn:microsoft.com/office/officeart/2008/layout/VerticalCurvedList"/>
    <dgm:cxn modelId="{ECB44EE0-D98D-40C9-935C-F02E06230B25}" type="presParOf" srcId="{687DC6EE-394A-4545-800E-DD912136A618}" destId="{4EB4CB57-3CC9-4086-AE5D-0C1A7EA8465A}" srcOrd="10" destOrd="0" presId="urn:microsoft.com/office/officeart/2008/layout/VerticalCurvedList"/>
    <dgm:cxn modelId="{C41A666E-0985-4DD6-8F14-A8B1E017C09A}" type="presParOf" srcId="{4EB4CB57-3CC9-4086-AE5D-0C1A7EA8465A}" destId="{E66782A3-8275-4877-BFD1-0FFF6B1943A9}" srcOrd="0" destOrd="0" presId="urn:microsoft.com/office/officeart/2008/layout/VerticalCurvedList"/>
    <dgm:cxn modelId="{1E422456-334F-4429-8902-9FF4ADDBF3BD}" type="presParOf" srcId="{687DC6EE-394A-4545-800E-DD912136A618}" destId="{609C2239-5383-4D7B-9B77-61C2F9E396BA}" srcOrd="11" destOrd="0" presId="urn:microsoft.com/office/officeart/2008/layout/VerticalCurvedList"/>
    <dgm:cxn modelId="{64CD1119-9867-4355-8847-AB9C610C504A}" type="presParOf" srcId="{687DC6EE-394A-4545-800E-DD912136A618}" destId="{D70E22E0-9056-431E-9EB3-DD8F61E9D957}" srcOrd="12" destOrd="0" presId="urn:microsoft.com/office/officeart/2008/layout/VerticalCurvedList"/>
    <dgm:cxn modelId="{A15C1F1A-5D9F-47AC-986F-3E0894750C75}" type="presParOf" srcId="{D70E22E0-9056-431E-9EB3-DD8F61E9D957}" destId="{88F45294-7E7F-4A20-9D46-312FBFC1CA86}"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prstGeom prst="rect">
          <a:avLst/>
        </a:prstGeo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ضرورت رجوع به قرآن در نبرد ذهن‌ها و دل‌ها</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هدف و چرایی منظومه قرآنی مدیریت شرایط</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 معادله قرآنی غلبه حق بر باطل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مهندسی معارف قرآنی برای مدیریت میدان‌های سخت</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4"/>
      <dgm:spPr/>
      <dgm:t>
        <a:bodyPr/>
        <a:lstStyle/>
        <a:p>
          <a:endParaRPr lang="en-US"/>
        </a:p>
      </dgm:t>
    </dgm:pt>
    <dgm:pt modelId="{40C87744-42FC-4FE6-BDF5-53872D9BA09A}" type="pres">
      <dgm:prSet presAssocID="{09B45C53-DD53-4B7A-ACDF-97F4DC8580A0}" presName="conn" presStyleLbl="parChTrans1D2" presStyleIdx="0" presStyleCnt="1"/>
      <dgm:spPr/>
      <dgm:t>
        <a:bodyPr/>
        <a:lstStyle/>
        <a:p>
          <a:endParaRPr lang="en-US"/>
        </a:p>
      </dgm:t>
    </dgm:pt>
    <dgm:pt modelId="{402E133B-CBED-4855-BF4D-504A8A60D12F}" type="pres">
      <dgm:prSet presAssocID="{09B45C53-DD53-4B7A-ACDF-97F4DC8580A0}" presName="extraNode" presStyleLbl="node1" presStyleIdx="0" presStyleCnt="4"/>
      <dgm:spPr/>
      <dgm:t>
        <a:bodyPr/>
        <a:lstStyle/>
        <a:p>
          <a:endParaRPr lang="en-US"/>
        </a:p>
      </dgm:t>
    </dgm:pt>
    <dgm:pt modelId="{7DFD95E1-3062-4C45-AE4C-8E37E5FEE710}" type="pres">
      <dgm:prSet presAssocID="{09B45C53-DD53-4B7A-ACDF-97F4DC8580A0}" presName="dstNode" presStyleLbl="node1" presStyleIdx="0" presStyleCnt="4"/>
      <dgm:spPr/>
      <dgm:t>
        <a:bodyPr/>
        <a:lstStyle/>
        <a:p>
          <a:endParaRPr lang="en-US"/>
        </a:p>
      </dgm:t>
    </dgm:pt>
    <dgm:pt modelId="{3510A347-D3AB-4E3C-84E3-1DC91A2A3149}" type="pres">
      <dgm:prSet presAssocID="{0995BB92-11F5-4948-813B-1BD917E36B98}" presName="text_1" presStyleLbl="node1" presStyleIdx="0" presStyleCnt="4" custLinFactNeighborX="-1103" custLinFactNeighborY="-11193">
        <dgm:presLayoutVars>
          <dgm:bulletEnabled val="1"/>
        </dgm:presLayoutVars>
      </dgm:prSet>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4"/>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4">
        <dgm:presLayoutVars>
          <dgm:bulletEnabled val="1"/>
        </dgm:presLayoutVars>
      </dgm:prSet>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4"/>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4">
        <dgm:presLayoutVars>
          <dgm:bulletEnabled val="1"/>
        </dgm:presLayoutVars>
      </dgm:prSet>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4"/>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4">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4"/>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Lst>
  <dgm:cxnLst>
    <dgm:cxn modelId="{62AEC811-B766-49EC-BD02-6EC6BED0BD0F}" type="presOf" srcId="{0995BB92-11F5-4948-813B-1BD917E36B98}" destId="{3510A347-D3AB-4E3C-84E3-1DC91A2A3149}"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AA7B8214-1C34-431B-A4A4-B48CCF4993B8}" type="presOf" srcId="{D0977101-1012-4110-9580-7D1065093512}" destId="{41E9B5C6-6BB2-4D34-B386-8BFC79CCCA12}" srcOrd="0" destOrd="0" presId="urn:microsoft.com/office/officeart/2008/layout/VerticalCurvedList"/>
    <dgm:cxn modelId="{0D703143-28A2-4EFD-A418-BE684AB37EBD}" type="presOf" srcId="{E759CEDF-7F6F-4304-9E70-8C48F8398C5A}" destId="{F486C669-4D59-4782-9C63-01EE2E0463D7}" srcOrd="0" destOrd="0" presId="urn:microsoft.com/office/officeart/2008/layout/VerticalCurvedList"/>
    <dgm:cxn modelId="{CCD7469F-7C79-4003-8DDC-12974D8360AF}"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94E37D53-38BB-4AF8-AC27-CF57A01761D6}"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B16D1313-B3FB-4879-AA47-1F0CF115069A}" type="presOf" srcId="{9E5BCD5C-2C60-47C5-8702-84B205F99F1B}" destId="{40C87744-42FC-4FE6-BDF5-53872D9BA09A}" srcOrd="0" destOrd="0" presId="urn:microsoft.com/office/officeart/2008/layout/VerticalCurvedList"/>
    <dgm:cxn modelId="{60A4FDD1-7B05-4AAC-BBAD-CD1E4F503130}" type="presParOf" srcId="{54EA4766-5244-4E74-9AE6-29AF8180E089}" destId="{687DC6EE-394A-4545-800E-DD912136A618}" srcOrd="0" destOrd="0" presId="urn:microsoft.com/office/officeart/2008/layout/VerticalCurvedList"/>
    <dgm:cxn modelId="{A39AD193-06D5-4B18-A816-CF9103C86199}" type="presParOf" srcId="{687DC6EE-394A-4545-800E-DD912136A618}" destId="{C719EDAB-D991-4F0E-A098-9B8317E60301}" srcOrd="0" destOrd="0" presId="urn:microsoft.com/office/officeart/2008/layout/VerticalCurvedList"/>
    <dgm:cxn modelId="{6FCE459B-96CF-4958-8849-440C52F6DDD7}" type="presParOf" srcId="{C719EDAB-D991-4F0E-A098-9B8317E60301}" destId="{53E65402-CF37-4D6D-9D58-6DFAAEC5C4D4}" srcOrd="0" destOrd="0" presId="urn:microsoft.com/office/officeart/2008/layout/VerticalCurvedList"/>
    <dgm:cxn modelId="{7EC9552C-EBD9-47D0-9BDF-C4FAE385E908}" type="presParOf" srcId="{C719EDAB-D991-4F0E-A098-9B8317E60301}" destId="{40C87744-42FC-4FE6-BDF5-53872D9BA09A}" srcOrd="1" destOrd="0" presId="urn:microsoft.com/office/officeart/2008/layout/VerticalCurvedList"/>
    <dgm:cxn modelId="{94FB148F-A7AF-46DA-A7A6-748289C000D1}" type="presParOf" srcId="{C719EDAB-D991-4F0E-A098-9B8317E60301}" destId="{402E133B-CBED-4855-BF4D-504A8A60D12F}" srcOrd="2" destOrd="0" presId="urn:microsoft.com/office/officeart/2008/layout/VerticalCurvedList"/>
    <dgm:cxn modelId="{F8E6DFA0-1300-435D-8D71-7F30A7C1B6F6}" type="presParOf" srcId="{C719EDAB-D991-4F0E-A098-9B8317E60301}" destId="{7DFD95E1-3062-4C45-AE4C-8E37E5FEE710}" srcOrd="3" destOrd="0" presId="urn:microsoft.com/office/officeart/2008/layout/VerticalCurvedList"/>
    <dgm:cxn modelId="{432B0555-2541-40AA-A546-A9E721A87172}" type="presParOf" srcId="{687DC6EE-394A-4545-800E-DD912136A618}" destId="{3510A347-D3AB-4E3C-84E3-1DC91A2A3149}" srcOrd="1" destOrd="0" presId="urn:microsoft.com/office/officeart/2008/layout/VerticalCurvedList"/>
    <dgm:cxn modelId="{0833BF97-F28C-442A-8CEC-FF4A73FAF61F}" type="presParOf" srcId="{687DC6EE-394A-4545-800E-DD912136A618}" destId="{BAA30670-B9F1-4918-B6B2-991E82093CED}" srcOrd="2" destOrd="0" presId="urn:microsoft.com/office/officeart/2008/layout/VerticalCurvedList"/>
    <dgm:cxn modelId="{23226463-BD85-4062-910C-8A9958855035}" type="presParOf" srcId="{BAA30670-B9F1-4918-B6B2-991E82093CED}" destId="{F95DCD4D-5DBC-4E05-84AC-0BC0E608F248}" srcOrd="0" destOrd="0" presId="urn:microsoft.com/office/officeart/2008/layout/VerticalCurvedList"/>
    <dgm:cxn modelId="{04D4FACD-BA5C-4DD2-8FDD-BBD7B177EF65}" type="presParOf" srcId="{687DC6EE-394A-4545-800E-DD912136A618}" destId="{49D189AE-D119-416A-A087-386746343807}" srcOrd="3" destOrd="0" presId="urn:microsoft.com/office/officeart/2008/layout/VerticalCurvedList"/>
    <dgm:cxn modelId="{5F6FCD24-CC87-448E-9761-19C4667A7AB4}" type="presParOf" srcId="{687DC6EE-394A-4545-800E-DD912136A618}" destId="{35FDD016-A81C-41A8-A0E0-6CF1DFED25FE}" srcOrd="4" destOrd="0" presId="urn:microsoft.com/office/officeart/2008/layout/VerticalCurvedList"/>
    <dgm:cxn modelId="{F18B5FBC-C21E-459B-BF29-246467DC9320}" type="presParOf" srcId="{35FDD016-A81C-41A8-A0E0-6CF1DFED25FE}" destId="{AF410E85-3E60-4D5C-A73A-3ED4F4F99C2A}" srcOrd="0" destOrd="0" presId="urn:microsoft.com/office/officeart/2008/layout/VerticalCurvedList"/>
    <dgm:cxn modelId="{6B44DD69-EF81-41C0-B7F7-7EA859F84981}" type="presParOf" srcId="{687DC6EE-394A-4545-800E-DD912136A618}" destId="{41E9B5C6-6BB2-4D34-B386-8BFC79CCCA12}" srcOrd="5" destOrd="0" presId="urn:microsoft.com/office/officeart/2008/layout/VerticalCurvedList"/>
    <dgm:cxn modelId="{C178CAA1-7581-4334-9E7C-020D89B34CA9}" type="presParOf" srcId="{687DC6EE-394A-4545-800E-DD912136A618}" destId="{86928C63-8DA5-46DC-92FF-51D973B28B59}" srcOrd="6" destOrd="0" presId="urn:microsoft.com/office/officeart/2008/layout/VerticalCurvedList"/>
    <dgm:cxn modelId="{67B9FE3E-0A51-4A78-980F-AC883EBE2C7A}" type="presParOf" srcId="{86928C63-8DA5-46DC-92FF-51D973B28B59}" destId="{DC8FE0A1-59FB-4D19-85DE-552A7983729A}" srcOrd="0" destOrd="0" presId="urn:microsoft.com/office/officeart/2008/layout/VerticalCurvedList"/>
    <dgm:cxn modelId="{CD88B434-A997-48B2-A905-7BAA56197811}" type="presParOf" srcId="{687DC6EE-394A-4545-800E-DD912136A618}" destId="{F486C669-4D59-4782-9C63-01EE2E0463D7}" srcOrd="7" destOrd="0" presId="urn:microsoft.com/office/officeart/2008/layout/VerticalCurvedList"/>
    <dgm:cxn modelId="{71D30BB3-0F63-416E-99CA-FE0BEDBA0F13}" type="presParOf" srcId="{687DC6EE-394A-4545-800E-DD912136A618}" destId="{EA0D2CE5-3289-4605-88BB-0DE881F9740F}" srcOrd="8" destOrd="0" presId="urn:microsoft.com/office/officeart/2008/layout/VerticalCurvedList"/>
    <dgm:cxn modelId="{F8937EB9-2B42-4453-9843-BA1B9AC778B2}" type="presParOf" srcId="{EA0D2CE5-3289-4605-88BB-0DE881F9740F}" destId="{A8C3C8DD-7CDC-4964-B0F5-C4D8CB4500F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توحید عملی و اتکا به خداوند</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توکل همراه با اقدام؛ نه انفعال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نفی ترس و مرعوبیت در مقابل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تردید به دل راه ندادن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ایمان فزاینده در دل بحران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58E0AD9C-A964-476A-B2ED-1A9E616A3CEC}" type="presOf" srcId="{42FC4570-1145-43BD-8EA1-1DBF21EC37A9}" destId="{12BBDCEB-5A20-44F2-B515-88C8FD0538E5}"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3678BD4F-7ADE-488C-B266-094E42D43405}" type="presOf" srcId="{09B45C53-DD53-4B7A-ACDF-97F4DC8580A0}" destId="{54EA4766-5244-4E74-9AE6-29AF8180E089}" srcOrd="0" destOrd="0" presId="urn:microsoft.com/office/officeart/2008/layout/VerticalCurvedList"/>
    <dgm:cxn modelId="{E60E3B41-558E-4B16-8CA7-66F74D6EB840}" type="presOf" srcId="{9E5BCD5C-2C60-47C5-8702-84B205F99F1B}" destId="{40C87744-42FC-4FE6-BDF5-53872D9BA09A}" srcOrd="0" destOrd="0" presId="urn:microsoft.com/office/officeart/2008/layout/VerticalCurvedList"/>
    <dgm:cxn modelId="{489F50FA-BD56-4CE0-A102-21C5558E798C}" type="presOf" srcId="{E759CEDF-7F6F-4304-9E70-8C48F8398C5A}" destId="{F486C669-4D59-4782-9C63-01EE2E0463D7}" srcOrd="0" destOrd="0" presId="urn:microsoft.com/office/officeart/2008/layout/VerticalCurvedList"/>
    <dgm:cxn modelId="{5AE1D663-197C-4FF7-9F26-48F3ED410CAD}" type="presOf" srcId="{6719B380-FD27-44AC-9BDD-A9DEABAA4532}" destId="{49D189AE-D119-416A-A087-386746343807}"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B8310AFD-5E26-4895-88D2-746064F9F2DE}" srcId="{09B45C53-DD53-4B7A-ACDF-97F4DC8580A0}" destId="{0995BB92-11F5-4948-813B-1BD917E36B98}" srcOrd="0" destOrd="0" parTransId="{E6979ACD-26A5-4B17-B05D-1EE088CFC971}" sibTransId="{9E5BCD5C-2C60-47C5-8702-84B205F99F1B}"/>
    <dgm:cxn modelId="{38A3504D-AB36-41AD-8B69-160A1299400D}" type="presOf" srcId="{0995BB92-11F5-4948-813B-1BD917E36B98}" destId="{3510A347-D3AB-4E3C-84E3-1DC91A2A3149}" srcOrd="0" destOrd="0" presId="urn:microsoft.com/office/officeart/2008/layout/VerticalCurvedList"/>
    <dgm:cxn modelId="{EE538298-17EF-40CC-B45A-E134F303D292}" type="presOf" srcId="{D0977101-1012-4110-9580-7D1065093512}" destId="{41E9B5C6-6BB2-4D34-B386-8BFC79CCCA12}" srcOrd="0" destOrd="0" presId="urn:microsoft.com/office/officeart/2008/layout/VerticalCurvedList"/>
    <dgm:cxn modelId="{63158BDF-DC2B-46CF-A7E6-1FCC4F1E5B50}" type="presParOf" srcId="{54EA4766-5244-4E74-9AE6-29AF8180E089}" destId="{687DC6EE-394A-4545-800E-DD912136A618}" srcOrd="0" destOrd="0" presId="urn:microsoft.com/office/officeart/2008/layout/VerticalCurvedList"/>
    <dgm:cxn modelId="{17A0E7A0-8A1B-4631-965A-5836FE744BCD}" type="presParOf" srcId="{687DC6EE-394A-4545-800E-DD912136A618}" destId="{C719EDAB-D991-4F0E-A098-9B8317E60301}" srcOrd="0" destOrd="0" presId="urn:microsoft.com/office/officeart/2008/layout/VerticalCurvedList"/>
    <dgm:cxn modelId="{C62C8C99-4C81-4A9E-A70D-FFCECE1FCD52}" type="presParOf" srcId="{C719EDAB-D991-4F0E-A098-9B8317E60301}" destId="{53E65402-CF37-4D6D-9D58-6DFAAEC5C4D4}" srcOrd="0" destOrd="0" presId="urn:microsoft.com/office/officeart/2008/layout/VerticalCurvedList"/>
    <dgm:cxn modelId="{7D4ED96F-85F6-4445-922C-434FB1DFEE46}" type="presParOf" srcId="{C719EDAB-D991-4F0E-A098-9B8317E60301}" destId="{40C87744-42FC-4FE6-BDF5-53872D9BA09A}" srcOrd="1" destOrd="0" presId="urn:microsoft.com/office/officeart/2008/layout/VerticalCurvedList"/>
    <dgm:cxn modelId="{CF97919A-7ED1-464C-87AE-E99924CABBAD}" type="presParOf" srcId="{C719EDAB-D991-4F0E-A098-9B8317E60301}" destId="{402E133B-CBED-4855-BF4D-504A8A60D12F}" srcOrd="2" destOrd="0" presId="urn:microsoft.com/office/officeart/2008/layout/VerticalCurvedList"/>
    <dgm:cxn modelId="{BC782486-6D88-45CD-9674-12CBBF6D45C8}" type="presParOf" srcId="{C719EDAB-D991-4F0E-A098-9B8317E60301}" destId="{7DFD95E1-3062-4C45-AE4C-8E37E5FEE710}" srcOrd="3" destOrd="0" presId="urn:microsoft.com/office/officeart/2008/layout/VerticalCurvedList"/>
    <dgm:cxn modelId="{49D2F255-0BD9-4078-A467-CEFD2E2218A8}" type="presParOf" srcId="{687DC6EE-394A-4545-800E-DD912136A618}" destId="{3510A347-D3AB-4E3C-84E3-1DC91A2A3149}" srcOrd="1" destOrd="0" presId="urn:microsoft.com/office/officeart/2008/layout/VerticalCurvedList"/>
    <dgm:cxn modelId="{A486A447-F2CF-4566-8EA1-708AE1EEA4AF}" type="presParOf" srcId="{687DC6EE-394A-4545-800E-DD912136A618}" destId="{BAA30670-B9F1-4918-B6B2-991E82093CED}" srcOrd="2" destOrd="0" presId="urn:microsoft.com/office/officeart/2008/layout/VerticalCurvedList"/>
    <dgm:cxn modelId="{21953D60-E1F0-41B0-8248-8788F627FA38}" type="presParOf" srcId="{BAA30670-B9F1-4918-B6B2-991E82093CED}" destId="{F95DCD4D-5DBC-4E05-84AC-0BC0E608F248}" srcOrd="0" destOrd="0" presId="urn:microsoft.com/office/officeart/2008/layout/VerticalCurvedList"/>
    <dgm:cxn modelId="{C184C490-6797-4D8B-8E8E-463DABC0D971}" type="presParOf" srcId="{687DC6EE-394A-4545-800E-DD912136A618}" destId="{49D189AE-D119-416A-A087-386746343807}" srcOrd="3" destOrd="0" presId="urn:microsoft.com/office/officeart/2008/layout/VerticalCurvedList"/>
    <dgm:cxn modelId="{1246CFF4-F4E5-4DB6-AD51-046CC2F269DB}" type="presParOf" srcId="{687DC6EE-394A-4545-800E-DD912136A618}" destId="{35FDD016-A81C-41A8-A0E0-6CF1DFED25FE}" srcOrd="4" destOrd="0" presId="urn:microsoft.com/office/officeart/2008/layout/VerticalCurvedList"/>
    <dgm:cxn modelId="{20FF4B00-014E-4CFD-9B35-A727E8FB5A4C}" type="presParOf" srcId="{35FDD016-A81C-41A8-A0E0-6CF1DFED25FE}" destId="{AF410E85-3E60-4D5C-A73A-3ED4F4F99C2A}" srcOrd="0" destOrd="0" presId="urn:microsoft.com/office/officeart/2008/layout/VerticalCurvedList"/>
    <dgm:cxn modelId="{F3987124-909B-4071-AF07-5307A7CD78B7}" type="presParOf" srcId="{687DC6EE-394A-4545-800E-DD912136A618}" destId="{41E9B5C6-6BB2-4D34-B386-8BFC79CCCA12}" srcOrd="5" destOrd="0" presId="urn:microsoft.com/office/officeart/2008/layout/VerticalCurvedList"/>
    <dgm:cxn modelId="{1008CDCB-1C69-4848-A10F-42364EAD2B62}" type="presParOf" srcId="{687DC6EE-394A-4545-800E-DD912136A618}" destId="{86928C63-8DA5-46DC-92FF-51D973B28B59}" srcOrd="6" destOrd="0" presId="urn:microsoft.com/office/officeart/2008/layout/VerticalCurvedList"/>
    <dgm:cxn modelId="{ABA55FDC-074B-45E3-BC23-3AE3450D22EB}" type="presParOf" srcId="{86928C63-8DA5-46DC-92FF-51D973B28B59}" destId="{DC8FE0A1-59FB-4D19-85DE-552A7983729A}" srcOrd="0" destOrd="0" presId="urn:microsoft.com/office/officeart/2008/layout/VerticalCurvedList"/>
    <dgm:cxn modelId="{7B1B1B50-E7DE-4379-AF95-EECF59C2FB1A}" type="presParOf" srcId="{687DC6EE-394A-4545-800E-DD912136A618}" destId="{F486C669-4D59-4782-9C63-01EE2E0463D7}" srcOrd="7" destOrd="0" presId="urn:microsoft.com/office/officeart/2008/layout/VerticalCurvedList"/>
    <dgm:cxn modelId="{920D7FE0-61FC-4FF3-A96F-BD3A8F6FA3A3}" type="presParOf" srcId="{687DC6EE-394A-4545-800E-DD912136A618}" destId="{EA0D2CE5-3289-4605-88BB-0DE881F9740F}" srcOrd="8" destOrd="0" presId="urn:microsoft.com/office/officeart/2008/layout/VerticalCurvedList"/>
    <dgm:cxn modelId="{2A6772F8-A81B-493D-BC4F-F97BD724A6FF}" type="presParOf" srcId="{EA0D2CE5-3289-4605-88BB-0DE881F9740F}" destId="{A8C3C8DD-7CDC-4964-B0F5-C4D8CB4500F1}" srcOrd="0" destOrd="0" presId="urn:microsoft.com/office/officeart/2008/layout/VerticalCurvedList"/>
    <dgm:cxn modelId="{0DC8CA73-A6A1-431A-AFDC-DE49BB15DD3C}" type="presParOf" srcId="{687DC6EE-394A-4545-800E-DD912136A618}" destId="{12BBDCEB-5A20-44F2-B515-88C8FD0538E5}" srcOrd="9" destOrd="0" presId="urn:microsoft.com/office/officeart/2008/layout/VerticalCurvedList"/>
    <dgm:cxn modelId="{97597F57-679A-4358-9EC5-B4783B7DF428}" type="presParOf" srcId="{687DC6EE-394A-4545-800E-DD912136A618}" destId="{BE62387C-B1F4-4BCC-9FB5-427D70A5CDF6}" srcOrd="10" destOrd="0" presId="urn:microsoft.com/office/officeart/2008/layout/VerticalCurvedList"/>
    <dgm:cxn modelId="{3D97C632-00B7-4D98-9074-A3718DE70E5A}"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سنت نصرت الهی (یاری حتمیِ جبهه حق)</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معیت الهی (حضور خدا در میدان)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غلبه نهایی حق بر باطل</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امتحال و غربال مومنان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روایت الهی شکست و پیروزی (در برابر روایت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B8310AFD-5E26-4895-88D2-746064F9F2DE}" srcId="{09B45C53-DD53-4B7A-ACDF-97F4DC8580A0}" destId="{0995BB92-11F5-4948-813B-1BD917E36B98}" srcOrd="0" destOrd="0" parTransId="{E6979ACD-26A5-4B17-B05D-1EE088CFC971}" sibTransId="{9E5BCD5C-2C60-47C5-8702-84B205F99F1B}"/>
    <dgm:cxn modelId="{530995B2-DC13-4745-9F80-3427C048AC94}" type="presOf" srcId="{09B45C53-DD53-4B7A-ACDF-97F4DC8580A0}" destId="{54EA4766-5244-4E74-9AE6-29AF8180E089}" srcOrd="0" destOrd="0" presId="urn:microsoft.com/office/officeart/2008/layout/VerticalCurvedList"/>
    <dgm:cxn modelId="{11CFE65D-8215-49D7-B21C-93AEFDAC5D96}" type="presOf" srcId="{9E5BCD5C-2C60-47C5-8702-84B205F99F1B}" destId="{40C87744-42FC-4FE6-BDF5-53872D9BA09A}" srcOrd="0" destOrd="0" presId="urn:microsoft.com/office/officeart/2008/layout/VerticalCurvedList"/>
    <dgm:cxn modelId="{6D592E12-2BCD-445E-AA4D-E2D4CA717EF0}" type="presOf" srcId="{42FC4570-1145-43BD-8EA1-1DBF21EC37A9}" destId="{12BBDCEB-5A20-44F2-B515-88C8FD0538E5}" srcOrd="0" destOrd="0" presId="urn:microsoft.com/office/officeart/2008/layout/VerticalCurvedList"/>
    <dgm:cxn modelId="{819674D9-5635-406E-BBCF-B4A2C46AF070}" type="presOf" srcId="{D0977101-1012-4110-9580-7D1065093512}" destId="{41E9B5C6-6BB2-4D34-B386-8BFC79CCCA12}" srcOrd="0" destOrd="0" presId="urn:microsoft.com/office/officeart/2008/layout/VerticalCurvedList"/>
    <dgm:cxn modelId="{B908EFB4-1281-417B-9391-DC12899DABFD}" type="presOf" srcId="{E759CEDF-7F6F-4304-9E70-8C48F8398C5A}" destId="{F486C669-4D59-4782-9C63-01EE2E0463D7}" srcOrd="0" destOrd="0" presId="urn:microsoft.com/office/officeart/2008/layout/VerticalCurvedList"/>
    <dgm:cxn modelId="{3F27FC77-4265-4194-B07A-7E11FC447E35}" type="presOf" srcId="{6719B380-FD27-44AC-9BDD-A9DEABAA4532}" destId="{49D189AE-D119-416A-A087-386746343807}" srcOrd="0" destOrd="0" presId="urn:microsoft.com/office/officeart/2008/layout/VerticalCurvedList"/>
    <dgm:cxn modelId="{79725888-E529-4D47-B31C-874AD972B16B}" type="presOf" srcId="{0995BB92-11F5-4948-813B-1BD917E36B98}" destId="{3510A347-D3AB-4E3C-84E3-1DC91A2A3149}"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3043DAFC-D650-4CC4-9DA8-6B2101CF0389}" type="presParOf" srcId="{54EA4766-5244-4E74-9AE6-29AF8180E089}" destId="{687DC6EE-394A-4545-800E-DD912136A618}" srcOrd="0" destOrd="0" presId="urn:microsoft.com/office/officeart/2008/layout/VerticalCurvedList"/>
    <dgm:cxn modelId="{57BBB568-0E22-49A2-9D96-209C9B1EE247}" type="presParOf" srcId="{687DC6EE-394A-4545-800E-DD912136A618}" destId="{C719EDAB-D991-4F0E-A098-9B8317E60301}" srcOrd="0" destOrd="0" presId="urn:microsoft.com/office/officeart/2008/layout/VerticalCurvedList"/>
    <dgm:cxn modelId="{E4296BD9-05FE-47F5-A119-DCFE4E80D891}" type="presParOf" srcId="{C719EDAB-D991-4F0E-A098-9B8317E60301}" destId="{53E65402-CF37-4D6D-9D58-6DFAAEC5C4D4}" srcOrd="0" destOrd="0" presId="urn:microsoft.com/office/officeart/2008/layout/VerticalCurvedList"/>
    <dgm:cxn modelId="{543BCF96-E3A5-4B0D-94FE-C6E672B7AEAA}" type="presParOf" srcId="{C719EDAB-D991-4F0E-A098-9B8317E60301}" destId="{40C87744-42FC-4FE6-BDF5-53872D9BA09A}" srcOrd="1" destOrd="0" presId="urn:microsoft.com/office/officeart/2008/layout/VerticalCurvedList"/>
    <dgm:cxn modelId="{6FC22F0A-071D-46DE-B624-61A2555C1FB3}" type="presParOf" srcId="{C719EDAB-D991-4F0E-A098-9B8317E60301}" destId="{402E133B-CBED-4855-BF4D-504A8A60D12F}" srcOrd="2" destOrd="0" presId="urn:microsoft.com/office/officeart/2008/layout/VerticalCurvedList"/>
    <dgm:cxn modelId="{607461E3-8438-46E8-89C6-C033FA1D4575}" type="presParOf" srcId="{C719EDAB-D991-4F0E-A098-9B8317E60301}" destId="{7DFD95E1-3062-4C45-AE4C-8E37E5FEE710}" srcOrd="3" destOrd="0" presId="urn:microsoft.com/office/officeart/2008/layout/VerticalCurvedList"/>
    <dgm:cxn modelId="{9553E8D9-FDB5-43AE-9A3F-D4EA70A1D5E0}" type="presParOf" srcId="{687DC6EE-394A-4545-800E-DD912136A618}" destId="{3510A347-D3AB-4E3C-84E3-1DC91A2A3149}" srcOrd="1" destOrd="0" presId="urn:microsoft.com/office/officeart/2008/layout/VerticalCurvedList"/>
    <dgm:cxn modelId="{C708BC92-EE00-4E66-A451-E8C7ADF3F044}" type="presParOf" srcId="{687DC6EE-394A-4545-800E-DD912136A618}" destId="{BAA30670-B9F1-4918-B6B2-991E82093CED}" srcOrd="2" destOrd="0" presId="urn:microsoft.com/office/officeart/2008/layout/VerticalCurvedList"/>
    <dgm:cxn modelId="{F67B2BCE-41D5-4183-B138-56F0B7273066}" type="presParOf" srcId="{BAA30670-B9F1-4918-B6B2-991E82093CED}" destId="{F95DCD4D-5DBC-4E05-84AC-0BC0E608F248}" srcOrd="0" destOrd="0" presId="urn:microsoft.com/office/officeart/2008/layout/VerticalCurvedList"/>
    <dgm:cxn modelId="{5B44302A-DBBD-453C-86A6-BCA25B238164}" type="presParOf" srcId="{687DC6EE-394A-4545-800E-DD912136A618}" destId="{49D189AE-D119-416A-A087-386746343807}" srcOrd="3" destOrd="0" presId="urn:microsoft.com/office/officeart/2008/layout/VerticalCurvedList"/>
    <dgm:cxn modelId="{E51EF6A7-B7AC-4AB7-AF23-D455BDD06A0F}" type="presParOf" srcId="{687DC6EE-394A-4545-800E-DD912136A618}" destId="{35FDD016-A81C-41A8-A0E0-6CF1DFED25FE}" srcOrd="4" destOrd="0" presId="urn:microsoft.com/office/officeart/2008/layout/VerticalCurvedList"/>
    <dgm:cxn modelId="{F9FACFAC-F4DE-4846-8AD9-A43C60713EA0}" type="presParOf" srcId="{35FDD016-A81C-41A8-A0E0-6CF1DFED25FE}" destId="{AF410E85-3E60-4D5C-A73A-3ED4F4F99C2A}" srcOrd="0" destOrd="0" presId="urn:microsoft.com/office/officeart/2008/layout/VerticalCurvedList"/>
    <dgm:cxn modelId="{0A445DA5-DA30-4B0D-A12C-069CAD1EB29C}" type="presParOf" srcId="{687DC6EE-394A-4545-800E-DD912136A618}" destId="{41E9B5C6-6BB2-4D34-B386-8BFC79CCCA12}" srcOrd="5" destOrd="0" presId="urn:microsoft.com/office/officeart/2008/layout/VerticalCurvedList"/>
    <dgm:cxn modelId="{60E869AD-0A0A-49F2-B0D9-6E2C1E7EC97E}" type="presParOf" srcId="{687DC6EE-394A-4545-800E-DD912136A618}" destId="{86928C63-8DA5-46DC-92FF-51D973B28B59}" srcOrd="6" destOrd="0" presId="urn:microsoft.com/office/officeart/2008/layout/VerticalCurvedList"/>
    <dgm:cxn modelId="{27C1D22A-81E8-415E-941F-BD6142C414D3}" type="presParOf" srcId="{86928C63-8DA5-46DC-92FF-51D973B28B59}" destId="{DC8FE0A1-59FB-4D19-85DE-552A7983729A}" srcOrd="0" destOrd="0" presId="urn:microsoft.com/office/officeart/2008/layout/VerticalCurvedList"/>
    <dgm:cxn modelId="{82B9053A-9E4D-487B-8BB9-EBCF3755E026}" type="presParOf" srcId="{687DC6EE-394A-4545-800E-DD912136A618}" destId="{F486C669-4D59-4782-9C63-01EE2E0463D7}" srcOrd="7" destOrd="0" presId="urn:microsoft.com/office/officeart/2008/layout/VerticalCurvedList"/>
    <dgm:cxn modelId="{D646AD4B-65FC-4A93-B961-8D3700371DCF}" type="presParOf" srcId="{687DC6EE-394A-4545-800E-DD912136A618}" destId="{EA0D2CE5-3289-4605-88BB-0DE881F9740F}" srcOrd="8" destOrd="0" presId="urn:microsoft.com/office/officeart/2008/layout/VerticalCurvedList"/>
    <dgm:cxn modelId="{13685625-98FD-41CB-8881-9BF8C7A5CF7F}" type="presParOf" srcId="{EA0D2CE5-3289-4605-88BB-0DE881F9740F}" destId="{A8C3C8DD-7CDC-4964-B0F5-C4D8CB4500F1}" srcOrd="0" destOrd="0" presId="urn:microsoft.com/office/officeart/2008/layout/VerticalCurvedList"/>
    <dgm:cxn modelId="{6A5E7A84-4926-4609-9B55-22FCCBD231F2}" type="presParOf" srcId="{687DC6EE-394A-4545-800E-DD912136A618}" destId="{12BBDCEB-5A20-44F2-B515-88C8FD0538E5}" srcOrd="9" destOrd="0" presId="urn:microsoft.com/office/officeart/2008/layout/VerticalCurvedList"/>
    <dgm:cxn modelId="{673FD861-731E-4D91-A930-94F5175B37D6}" type="presParOf" srcId="{687DC6EE-394A-4545-800E-DD912136A618}" destId="{BE62387C-B1F4-4BCC-9FB5-427D70A5CDF6}" srcOrd="10" destOrd="0" presId="urn:microsoft.com/office/officeart/2008/layout/VerticalCurvedList"/>
    <dgm:cxn modelId="{A5470F07-9878-4E7C-A94C-811A4FC4AF37}"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صبر فعال و ثبات قدم نه صبر منفعل</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تاب‌آوری ایمانی (تحمل فشار بدون فروپاشی)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الگوی «رِبّیّون»؛ مقاومت نخبگانی پیوسته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سکینه در بحران (آرامش الهی در دل طوفان)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نهادسازی طیب؛ الگوی «شجرۀ طیبه»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EB19DB7C-581C-45AB-AAAA-2C491766FBF6}" type="presOf" srcId="{9E5BCD5C-2C60-47C5-8702-84B205F99F1B}" destId="{40C87744-42FC-4FE6-BDF5-53872D9BA09A}" srcOrd="0" destOrd="0" presId="urn:microsoft.com/office/officeart/2008/layout/VerticalCurvedList"/>
    <dgm:cxn modelId="{D0231E57-FEFB-4A17-9B65-F178B8FF514F}"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22EF2810-CB60-419F-8680-8038BF6AD9F8}" type="presOf" srcId="{D0977101-1012-4110-9580-7D1065093512}" destId="{41E9B5C6-6BB2-4D34-B386-8BFC79CCCA12}" srcOrd="0" destOrd="0" presId="urn:microsoft.com/office/officeart/2008/layout/VerticalCurvedList"/>
    <dgm:cxn modelId="{52C4284D-2B97-4102-B2D2-0EA769E63E1B}" type="presOf" srcId="{E759CEDF-7F6F-4304-9E70-8C48F8398C5A}" destId="{F486C669-4D59-4782-9C63-01EE2E0463D7}"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BAE9922C-B8EA-4717-8BFF-8B55B268C6E9}" type="presOf" srcId="{42FC4570-1145-43BD-8EA1-1DBF21EC37A9}" destId="{12BBDCEB-5A20-44F2-B515-88C8FD0538E5}" srcOrd="0" destOrd="0" presId="urn:microsoft.com/office/officeart/2008/layout/VerticalCurvedList"/>
    <dgm:cxn modelId="{6D5C8B76-E11E-413C-8246-4C99642C5E73}" type="presOf" srcId="{09B45C53-DD53-4B7A-ACDF-97F4DC8580A0}" destId="{54EA4766-5244-4E74-9AE6-29AF8180E089}" srcOrd="0" destOrd="0" presId="urn:microsoft.com/office/officeart/2008/layout/VerticalCurvedList"/>
    <dgm:cxn modelId="{382AEF22-E68B-4086-8C12-658BBF645056}" srcId="{09B45C53-DD53-4B7A-ACDF-97F4DC8580A0}" destId="{42FC4570-1145-43BD-8EA1-1DBF21EC37A9}" srcOrd="4" destOrd="0" parTransId="{8983D76B-E0AB-4961-83D9-349E462E9A9C}" sibTransId="{C65580BD-998F-40A8-ACD7-A0490A99712E}"/>
    <dgm:cxn modelId="{0E2560E4-8F69-4ECA-AAB0-42D4DE6206EA}" type="presOf" srcId="{0995BB92-11F5-4948-813B-1BD917E36B98}" destId="{3510A347-D3AB-4E3C-84E3-1DC91A2A3149}" srcOrd="0" destOrd="0" presId="urn:microsoft.com/office/officeart/2008/layout/VerticalCurvedList"/>
    <dgm:cxn modelId="{B99E72DE-490E-4A01-BDA1-EE837BD8BD61}" type="presParOf" srcId="{54EA4766-5244-4E74-9AE6-29AF8180E089}" destId="{687DC6EE-394A-4545-800E-DD912136A618}" srcOrd="0" destOrd="0" presId="urn:microsoft.com/office/officeart/2008/layout/VerticalCurvedList"/>
    <dgm:cxn modelId="{82B605D2-D659-42BB-A2BF-EE9BD47093CD}" type="presParOf" srcId="{687DC6EE-394A-4545-800E-DD912136A618}" destId="{C719EDAB-D991-4F0E-A098-9B8317E60301}" srcOrd="0" destOrd="0" presId="urn:microsoft.com/office/officeart/2008/layout/VerticalCurvedList"/>
    <dgm:cxn modelId="{5CF4B56D-EF13-4089-955D-A77B59B4CB88}" type="presParOf" srcId="{C719EDAB-D991-4F0E-A098-9B8317E60301}" destId="{53E65402-CF37-4D6D-9D58-6DFAAEC5C4D4}" srcOrd="0" destOrd="0" presId="urn:microsoft.com/office/officeart/2008/layout/VerticalCurvedList"/>
    <dgm:cxn modelId="{72D98CD0-2BDD-4853-9DB7-B8FF969E7C12}" type="presParOf" srcId="{C719EDAB-D991-4F0E-A098-9B8317E60301}" destId="{40C87744-42FC-4FE6-BDF5-53872D9BA09A}" srcOrd="1" destOrd="0" presId="urn:microsoft.com/office/officeart/2008/layout/VerticalCurvedList"/>
    <dgm:cxn modelId="{2E9037E3-E81C-47D5-AE7C-4A9C97B7BD3F}" type="presParOf" srcId="{C719EDAB-D991-4F0E-A098-9B8317E60301}" destId="{402E133B-CBED-4855-BF4D-504A8A60D12F}" srcOrd="2" destOrd="0" presId="urn:microsoft.com/office/officeart/2008/layout/VerticalCurvedList"/>
    <dgm:cxn modelId="{FFD070F1-F297-4088-86C8-F420295FB4DA}" type="presParOf" srcId="{C719EDAB-D991-4F0E-A098-9B8317E60301}" destId="{7DFD95E1-3062-4C45-AE4C-8E37E5FEE710}" srcOrd="3" destOrd="0" presId="urn:microsoft.com/office/officeart/2008/layout/VerticalCurvedList"/>
    <dgm:cxn modelId="{F2ED3C65-8101-43DB-9FFB-626B30784BE8}" type="presParOf" srcId="{687DC6EE-394A-4545-800E-DD912136A618}" destId="{3510A347-D3AB-4E3C-84E3-1DC91A2A3149}" srcOrd="1" destOrd="0" presId="urn:microsoft.com/office/officeart/2008/layout/VerticalCurvedList"/>
    <dgm:cxn modelId="{8199397A-B5BD-429D-B493-D1299B48F0BE}" type="presParOf" srcId="{687DC6EE-394A-4545-800E-DD912136A618}" destId="{BAA30670-B9F1-4918-B6B2-991E82093CED}" srcOrd="2" destOrd="0" presId="urn:microsoft.com/office/officeart/2008/layout/VerticalCurvedList"/>
    <dgm:cxn modelId="{003442FF-A98C-4D6D-8EBE-330120499216}" type="presParOf" srcId="{BAA30670-B9F1-4918-B6B2-991E82093CED}" destId="{F95DCD4D-5DBC-4E05-84AC-0BC0E608F248}" srcOrd="0" destOrd="0" presId="urn:microsoft.com/office/officeart/2008/layout/VerticalCurvedList"/>
    <dgm:cxn modelId="{AC80EC17-14DF-4A41-B921-C4E879145D15}" type="presParOf" srcId="{687DC6EE-394A-4545-800E-DD912136A618}" destId="{49D189AE-D119-416A-A087-386746343807}" srcOrd="3" destOrd="0" presId="urn:microsoft.com/office/officeart/2008/layout/VerticalCurvedList"/>
    <dgm:cxn modelId="{A5B617DB-D79D-4904-8854-4B2F9619C694}" type="presParOf" srcId="{687DC6EE-394A-4545-800E-DD912136A618}" destId="{35FDD016-A81C-41A8-A0E0-6CF1DFED25FE}" srcOrd="4" destOrd="0" presId="urn:microsoft.com/office/officeart/2008/layout/VerticalCurvedList"/>
    <dgm:cxn modelId="{131C4A35-55BD-40E4-A512-7921636CAD50}" type="presParOf" srcId="{35FDD016-A81C-41A8-A0E0-6CF1DFED25FE}" destId="{AF410E85-3E60-4D5C-A73A-3ED4F4F99C2A}" srcOrd="0" destOrd="0" presId="urn:microsoft.com/office/officeart/2008/layout/VerticalCurvedList"/>
    <dgm:cxn modelId="{796FB870-B11B-4E8F-8A8E-0F4A741BEF97}" type="presParOf" srcId="{687DC6EE-394A-4545-800E-DD912136A618}" destId="{41E9B5C6-6BB2-4D34-B386-8BFC79CCCA12}" srcOrd="5" destOrd="0" presId="urn:microsoft.com/office/officeart/2008/layout/VerticalCurvedList"/>
    <dgm:cxn modelId="{901AFCD7-CF6E-4EB5-B460-2858A6448A49}" type="presParOf" srcId="{687DC6EE-394A-4545-800E-DD912136A618}" destId="{86928C63-8DA5-46DC-92FF-51D973B28B59}" srcOrd="6" destOrd="0" presId="urn:microsoft.com/office/officeart/2008/layout/VerticalCurvedList"/>
    <dgm:cxn modelId="{FF67762B-E220-450F-B73B-71A71F1F8253}" type="presParOf" srcId="{86928C63-8DA5-46DC-92FF-51D973B28B59}" destId="{DC8FE0A1-59FB-4D19-85DE-552A7983729A}" srcOrd="0" destOrd="0" presId="urn:microsoft.com/office/officeart/2008/layout/VerticalCurvedList"/>
    <dgm:cxn modelId="{6EAA0358-CC8A-47B9-BED8-C19534BBAC46}" type="presParOf" srcId="{687DC6EE-394A-4545-800E-DD912136A618}" destId="{F486C669-4D59-4782-9C63-01EE2E0463D7}" srcOrd="7" destOrd="0" presId="urn:microsoft.com/office/officeart/2008/layout/VerticalCurvedList"/>
    <dgm:cxn modelId="{2F070559-B4CD-40D5-8749-2C58D631C7BD}" type="presParOf" srcId="{687DC6EE-394A-4545-800E-DD912136A618}" destId="{EA0D2CE5-3289-4605-88BB-0DE881F9740F}" srcOrd="8" destOrd="0" presId="urn:microsoft.com/office/officeart/2008/layout/VerticalCurvedList"/>
    <dgm:cxn modelId="{78E65146-04EB-4D21-90A8-CE986EB85F2C}" type="presParOf" srcId="{EA0D2CE5-3289-4605-88BB-0DE881F9740F}" destId="{A8C3C8DD-7CDC-4964-B0F5-C4D8CB4500F1}" srcOrd="0" destOrd="0" presId="urn:microsoft.com/office/officeart/2008/layout/VerticalCurvedList"/>
    <dgm:cxn modelId="{BB12F536-E46A-4E81-BE05-D3A38627FF48}" type="presParOf" srcId="{687DC6EE-394A-4545-800E-DD912136A618}" destId="{12BBDCEB-5A20-44F2-B515-88C8FD0538E5}" srcOrd="9" destOrd="0" presId="urn:microsoft.com/office/officeart/2008/layout/VerticalCurvedList"/>
    <dgm:cxn modelId="{1E11C827-265B-483F-82D4-C3A067598AA1}" type="presParOf" srcId="{687DC6EE-394A-4545-800E-DD912136A618}" destId="{BE62387C-B1F4-4BCC-9FB5-427D70A5CDF6}" srcOrd="10" destOrd="0" presId="urn:microsoft.com/office/officeart/2008/layout/VerticalCurvedList"/>
    <dgm:cxn modelId="{7C26B9F8-930A-4FD8-853A-31A3F1AAB93B}"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جهاد نفس؛ زیربنای همه جهادها (جهاد اکبر)</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تبیین (قلب نبرد شناختی)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علمی و فناورانه (اقتدار آینده‌ساز)</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اقتصادی (میدان فرسایشی دشمن)</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دفاعی و امنیتی (آمادگی همه جانبه)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8CF43BDB-6426-4F61-9A63-DF3D135E0DC4}" type="presOf" srcId="{09B45C53-DD53-4B7A-ACDF-97F4DC8580A0}" destId="{54EA4766-5244-4E74-9AE6-29AF8180E089}"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71B8D68E-D903-4480-989B-FEC90A095DA1}" type="presOf" srcId="{D0977101-1012-4110-9580-7D1065093512}" destId="{41E9B5C6-6BB2-4D34-B386-8BFC79CCCA12}" srcOrd="0" destOrd="0" presId="urn:microsoft.com/office/officeart/2008/layout/VerticalCurvedList"/>
    <dgm:cxn modelId="{D87B80B6-517F-4F99-B380-3D3DB6266B66}" type="presOf" srcId="{42FC4570-1145-43BD-8EA1-1DBF21EC37A9}" destId="{12BBDCEB-5A20-44F2-B515-88C8FD0538E5}"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8833C135-372F-4530-87CE-B58614EDC4DB}" type="presOf" srcId="{6719B380-FD27-44AC-9BDD-A9DEABAA4532}" destId="{49D189AE-D119-416A-A087-386746343807}"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37371320-6BBD-4E3D-B747-FF8D4D6BC509}" type="presOf" srcId="{0995BB92-11F5-4948-813B-1BD917E36B98}" destId="{3510A347-D3AB-4E3C-84E3-1DC91A2A3149}" srcOrd="0" destOrd="0" presId="urn:microsoft.com/office/officeart/2008/layout/VerticalCurvedList"/>
    <dgm:cxn modelId="{93EDF08B-3C04-4DE6-A910-00EF9433841F}" type="presOf" srcId="{E759CEDF-7F6F-4304-9E70-8C48F8398C5A}" destId="{F486C669-4D59-4782-9C63-01EE2E0463D7}" srcOrd="0" destOrd="0" presId="urn:microsoft.com/office/officeart/2008/layout/VerticalCurvedList"/>
    <dgm:cxn modelId="{B7BF1204-F3A2-405B-907A-D060F7BDF244}" type="presOf" srcId="{9E5BCD5C-2C60-47C5-8702-84B205F99F1B}" destId="{40C87744-42FC-4FE6-BDF5-53872D9BA09A}" srcOrd="0" destOrd="0" presId="urn:microsoft.com/office/officeart/2008/layout/VerticalCurvedList"/>
    <dgm:cxn modelId="{D8F4E79C-66B2-4D68-963C-B59EBB101DAB}" type="presParOf" srcId="{54EA4766-5244-4E74-9AE6-29AF8180E089}" destId="{687DC6EE-394A-4545-800E-DD912136A618}" srcOrd="0" destOrd="0" presId="urn:microsoft.com/office/officeart/2008/layout/VerticalCurvedList"/>
    <dgm:cxn modelId="{3FF9C7D5-B75A-4D83-B09C-9EA695A74A2A}" type="presParOf" srcId="{687DC6EE-394A-4545-800E-DD912136A618}" destId="{C719EDAB-D991-4F0E-A098-9B8317E60301}" srcOrd="0" destOrd="0" presId="urn:microsoft.com/office/officeart/2008/layout/VerticalCurvedList"/>
    <dgm:cxn modelId="{0EB63850-3269-4AF0-B835-1793F46F3AE5}" type="presParOf" srcId="{C719EDAB-D991-4F0E-A098-9B8317E60301}" destId="{53E65402-CF37-4D6D-9D58-6DFAAEC5C4D4}" srcOrd="0" destOrd="0" presId="urn:microsoft.com/office/officeart/2008/layout/VerticalCurvedList"/>
    <dgm:cxn modelId="{CFE4421F-930F-4FB5-A8AD-CE805B0B59A5}" type="presParOf" srcId="{C719EDAB-D991-4F0E-A098-9B8317E60301}" destId="{40C87744-42FC-4FE6-BDF5-53872D9BA09A}" srcOrd="1" destOrd="0" presId="urn:microsoft.com/office/officeart/2008/layout/VerticalCurvedList"/>
    <dgm:cxn modelId="{ACB4C0F3-0CD3-40FA-8FFA-6F677B847F2B}" type="presParOf" srcId="{C719EDAB-D991-4F0E-A098-9B8317E60301}" destId="{402E133B-CBED-4855-BF4D-504A8A60D12F}" srcOrd="2" destOrd="0" presId="urn:microsoft.com/office/officeart/2008/layout/VerticalCurvedList"/>
    <dgm:cxn modelId="{97296B50-2231-4A1C-94C8-FE5D17985B40}" type="presParOf" srcId="{C719EDAB-D991-4F0E-A098-9B8317E60301}" destId="{7DFD95E1-3062-4C45-AE4C-8E37E5FEE710}" srcOrd="3" destOrd="0" presId="urn:microsoft.com/office/officeart/2008/layout/VerticalCurvedList"/>
    <dgm:cxn modelId="{ECA10509-6985-4762-884F-464EC2465922}" type="presParOf" srcId="{687DC6EE-394A-4545-800E-DD912136A618}" destId="{3510A347-D3AB-4E3C-84E3-1DC91A2A3149}" srcOrd="1" destOrd="0" presId="urn:microsoft.com/office/officeart/2008/layout/VerticalCurvedList"/>
    <dgm:cxn modelId="{15363E25-3201-4914-9187-B2ED737B7774}" type="presParOf" srcId="{687DC6EE-394A-4545-800E-DD912136A618}" destId="{BAA30670-B9F1-4918-B6B2-991E82093CED}" srcOrd="2" destOrd="0" presId="urn:microsoft.com/office/officeart/2008/layout/VerticalCurvedList"/>
    <dgm:cxn modelId="{619AA2BA-EAE4-4331-8663-055D0E684DBD}" type="presParOf" srcId="{BAA30670-B9F1-4918-B6B2-991E82093CED}" destId="{F95DCD4D-5DBC-4E05-84AC-0BC0E608F248}" srcOrd="0" destOrd="0" presId="urn:microsoft.com/office/officeart/2008/layout/VerticalCurvedList"/>
    <dgm:cxn modelId="{43A5B9DC-F51C-41F3-B11F-A031F050E702}" type="presParOf" srcId="{687DC6EE-394A-4545-800E-DD912136A618}" destId="{49D189AE-D119-416A-A087-386746343807}" srcOrd="3" destOrd="0" presId="urn:microsoft.com/office/officeart/2008/layout/VerticalCurvedList"/>
    <dgm:cxn modelId="{EC244E3C-1C41-4AC0-A1C8-A59D42EA5EC3}" type="presParOf" srcId="{687DC6EE-394A-4545-800E-DD912136A618}" destId="{35FDD016-A81C-41A8-A0E0-6CF1DFED25FE}" srcOrd="4" destOrd="0" presId="urn:microsoft.com/office/officeart/2008/layout/VerticalCurvedList"/>
    <dgm:cxn modelId="{B103653C-026D-40EE-9321-C5DF5EAEF106}" type="presParOf" srcId="{35FDD016-A81C-41A8-A0E0-6CF1DFED25FE}" destId="{AF410E85-3E60-4D5C-A73A-3ED4F4F99C2A}" srcOrd="0" destOrd="0" presId="urn:microsoft.com/office/officeart/2008/layout/VerticalCurvedList"/>
    <dgm:cxn modelId="{1E811E50-564D-4D7B-97AA-53CDD9275518}" type="presParOf" srcId="{687DC6EE-394A-4545-800E-DD912136A618}" destId="{41E9B5C6-6BB2-4D34-B386-8BFC79CCCA12}" srcOrd="5" destOrd="0" presId="urn:microsoft.com/office/officeart/2008/layout/VerticalCurvedList"/>
    <dgm:cxn modelId="{85205317-6985-435C-A415-399245F90E4D}" type="presParOf" srcId="{687DC6EE-394A-4545-800E-DD912136A618}" destId="{86928C63-8DA5-46DC-92FF-51D973B28B59}" srcOrd="6" destOrd="0" presId="urn:microsoft.com/office/officeart/2008/layout/VerticalCurvedList"/>
    <dgm:cxn modelId="{0AB13CC9-5588-4FF2-A280-D7454B65F50F}" type="presParOf" srcId="{86928C63-8DA5-46DC-92FF-51D973B28B59}" destId="{DC8FE0A1-59FB-4D19-85DE-552A7983729A}" srcOrd="0" destOrd="0" presId="urn:microsoft.com/office/officeart/2008/layout/VerticalCurvedList"/>
    <dgm:cxn modelId="{E8BC52E0-002C-468F-8652-796230ED5DE3}" type="presParOf" srcId="{687DC6EE-394A-4545-800E-DD912136A618}" destId="{F486C669-4D59-4782-9C63-01EE2E0463D7}" srcOrd="7" destOrd="0" presId="urn:microsoft.com/office/officeart/2008/layout/VerticalCurvedList"/>
    <dgm:cxn modelId="{0FCEDEA3-5857-4FFE-B27A-34506B1A4E04}" type="presParOf" srcId="{687DC6EE-394A-4545-800E-DD912136A618}" destId="{EA0D2CE5-3289-4605-88BB-0DE881F9740F}" srcOrd="8" destOrd="0" presId="urn:microsoft.com/office/officeart/2008/layout/VerticalCurvedList"/>
    <dgm:cxn modelId="{C83983AD-9785-48F8-BDC3-2F3F4271CD88}" type="presParOf" srcId="{EA0D2CE5-3289-4605-88BB-0DE881F9740F}" destId="{A8C3C8DD-7CDC-4964-B0F5-C4D8CB4500F1}" srcOrd="0" destOrd="0" presId="urn:microsoft.com/office/officeart/2008/layout/VerticalCurvedList"/>
    <dgm:cxn modelId="{ABBCF978-206C-42FC-90E0-76670F2DB92D}" type="presParOf" srcId="{687DC6EE-394A-4545-800E-DD912136A618}" destId="{12BBDCEB-5A20-44F2-B515-88C8FD0538E5}" srcOrd="9" destOrd="0" presId="urn:microsoft.com/office/officeart/2008/layout/VerticalCurvedList"/>
    <dgm:cxn modelId="{212EDBE4-FA08-4C71-9C45-028AB4866631}" type="presParOf" srcId="{687DC6EE-394A-4545-800E-DD912136A618}" destId="{BE62387C-B1F4-4BCC-9FB5-427D70A5CDF6}" srcOrd="10" destOrd="0" presId="urn:microsoft.com/office/officeart/2008/layout/VerticalCurvedList"/>
    <dgm:cxn modelId="{82707E58-A619-4CD0-BE05-1910458C6887}"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بصیرت دینی ـ سیاسی (پیوند ایمان و تحلیل)</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شناخت جنگ شناختی و رسانه‌ای (مهارت تشخیص تحریف)</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شناسایی شبهه‌سازی و القای تردید</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مواجهه با شایعه‌سازی و خبرسازی هدفمند</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2FC4570-1145-43BD-8EA1-1DBF21EC37A9}">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دشمن‌شناسی چندلایه و پیچیده</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8983D76B-E0AB-4961-83D9-349E462E9A9C}" type="parTrans" cxnId="{382AEF22-E68B-4086-8C12-658BBF645056}">
      <dgm:prSet/>
      <dgm:spPr/>
      <dgm:t>
        <a:bodyPr/>
        <a:lstStyle/>
        <a:p>
          <a:endParaRPr lang="en-US"/>
        </a:p>
      </dgm:t>
    </dgm:pt>
    <dgm:pt modelId="{C65580BD-998F-40A8-ACD7-A0490A99712E}" type="sibTrans" cxnId="{382AEF22-E68B-4086-8C12-658BBF645056}">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12BBDCEB-5A20-44F2-B515-88C8FD0538E5}" type="pres">
      <dgm:prSet presAssocID="{42FC4570-1145-43BD-8EA1-1DBF21EC37A9}" presName="text_5" presStyleLbl="node1" presStyleIdx="4" presStyleCnt="5">
        <dgm:presLayoutVars>
          <dgm:bulletEnabled val="1"/>
        </dgm:presLayoutVars>
      </dgm:prSet>
      <dgm:spPr/>
      <dgm:t>
        <a:bodyPr/>
        <a:lstStyle/>
        <a:p>
          <a:endParaRPr lang="en-US"/>
        </a:p>
      </dgm:t>
    </dgm:pt>
    <dgm:pt modelId="{BE62387C-B1F4-4BCC-9FB5-427D70A5CDF6}" type="pres">
      <dgm:prSet presAssocID="{42FC4570-1145-43BD-8EA1-1DBF21EC37A9}" presName="accent_5" presStyleCnt="0"/>
      <dgm:spPr/>
    </dgm:pt>
    <dgm:pt modelId="{FB940DE9-F3AD-49AA-A525-E30950B71CB5}" type="pres">
      <dgm:prSet presAssocID="{42FC4570-1145-43BD-8EA1-1DBF21EC37A9}" presName="accentRepeatNode" presStyleLbl="solidFgAcc1" presStyleIdx="4" presStyleCnt="5"/>
      <dgm:spPr/>
    </dgm:pt>
  </dgm:ptLst>
  <dgm:cxnLst>
    <dgm:cxn modelId="{3F50FDB0-51D9-4CF6-9029-5F5515463BC8}" type="presOf" srcId="{D0977101-1012-4110-9580-7D1065093512}" destId="{41E9B5C6-6BB2-4D34-B386-8BFC79CCCA12}"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382AEF22-E68B-4086-8C12-658BBF645056}" srcId="{09B45C53-DD53-4B7A-ACDF-97F4DC8580A0}" destId="{42FC4570-1145-43BD-8EA1-1DBF21EC37A9}" srcOrd="4" destOrd="0" parTransId="{8983D76B-E0AB-4961-83D9-349E462E9A9C}" sibTransId="{C65580BD-998F-40A8-ACD7-A0490A99712E}"/>
    <dgm:cxn modelId="{5BF320AE-9945-4859-A06C-EE341733C272}" type="presOf" srcId="{42FC4570-1145-43BD-8EA1-1DBF21EC37A9}" destId="{12BBDCEB-5A20-44F2-B515-88C8FD0538E5}" srcOrd="0" destOrd="0" presId="urn:microsoft.com/office/officeart/2008/layout/VerticalCurvedList"/>
    <dgm:cxn modelId="{E2754729-BA1C-4654-82E4-88BE472DCAD6}" type="presOf" srcId="{0995BB92-11F5-4948-813B-1BD917E36B98}" destId="{3510A347-D3AB-4E3C-84E3-1DC91A2A3149}" srcOrd="0" destOrd="0" presId="urn:microsoft.com/office/officeart/2008/layout/VerticalCurvedList"/>
    <dgm:cxn modelId="{C595E24E-DC80-44C4-99AA-4D5969B6D834}" type="presOf" srcId="{E759CEDF-7F6F-4304-9E70-8C48F8398C5A}" destId="{F486C669-4D59-4782-9C63-01EE2E0463D7}" srcOrd="0" destOrd="0" presId="urn:microsoft.com/office/officeart/2008/layout/VerticalCurvedList"/>
    <dgm:cxn modelId="{B73BB81C-EA35-4E13-B3BA-DD9AC49BFB8A}" type="presOf" srcId="{6719B380-FD27-44AC-9BDD-A9DEABAA4532}" destId="{49D189AE-D119-416A-A087-386746343807}" srcOrd="0" destOrd="0" presId="urn:microsoft.com/office/officeart/2008/layout/VerticalCurvedList"/>
    <dgm:cxn modelId="{CC878FF0-2447-4F51-8B9F-F40A0A06CF84}"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B8310AFD-5E26-4895-88D2-746064F9F2DE}" srcId="{09B45C53-DD53-4B7A-ACDF-97F4DC8580A0}" destId="{0995BB92-11F5-4948-813B-1BD917E36B98}" srcOrd="0" destOrd="0" parTransId="{E6979ACD-26A5-4B17-B05D-1EE088CFC971}" sibTransId="{9E5BCD5C-2C60-47C5-8702-84B205F99F1B}"/>
    <dgm:cxn modelId="{3EA90047-145B-48A4-A943-399DDB0D9FC7}" type="presOf" srcId="{9E5BCD5C-2C60-47C5-8702-84B205F99F1B}" destId="{40C87744-42FC-4FE6-BDF5-53872D9BA09A}" srcOrd="0" destOrd="0" presId="urn:microsoft.com/office/officeart/2008/layout/VerticalCurvedList"/>
    <dgm:cxn modelId="{83DE7665-E10A-4687-B125-466AF8A4AAE3}" type="presParOf" srcId="{54EA4766-5244-4E74-9AE6-29AF8180E089}" destId="{687DC6EE-394A-4545-800E-DD912136A618}" srcOrd="0" destOrd="0" presId="urn:microsoft.com/office/officeart/2008/layout/VerticalCurvedList"/>
    <dgm:cxn modelId="{48D64411-03A4-4919-80A4-114F7F3FE3AD}" type="presParOf" srcId="{687DC6EE-394A-4545-800E-DD912136A618}" destId="{C719EDAB-D991-4F0E-A098-9B8317E60301}" srcOrd="0" destOrd="0" presId="urn:microsoft.com/office/officeart/2008/layout/VerticalCurvedList"/>
    <dgm:cxn modelId="{3E590207-CD52-424F-B6D8-58BA946B3495}" type="presParOf" srcId="{C719EDAB-D991-4F0E-A098-9B8317E60301}" destId="{53E65402-CF37-4D6D-9D58-6DFAAEC5C4D4}" srcOrd="0" destOrd="0" presId="urn:microsoft.com/office/officeart/2008/layout/VerticalCurvedList"/>
    <dgm:cxn modelId="{2418E972-74D8-4A62-96E5-9ABBE97E9526}" type="presParOf" srcId="{C719EDAB-D991-4F0E-A098-9B8317E60301}" destId="{40C87744-42FC-4FE6-BDF5-53872D9BA09A}" srcOrd="1" destOrd="0" presId="urn:microsoft.com/office/officeart/2008/layout/VerticalCurvedList"/>
    <dgm:cxn modelId="{FB94E3E0-54A0-4341-9D24-46E8998ACF45}" type="presParOf" srcId="{C719EDAB-D991-4F0E-A098-9B8317E60301}" destId="{402E133B-CBED-4855-BF4D-504A8A60D12F}" srcOrd="2" destOrd="0" presId="urn:microsoft.com/office/officeart/2008/layout/VerticalCurvedList"/>
    <dgm:cxn modelId="{B991C9EE-DB06-4EAF-A35B-EC9855F09D82}" type="presParOf" srcId="{C719EDAB-D991-4F0E-A098-9B8317E60301}" destId="{7DFD95E1-3062-4C45-AE4C-8E37E5FEE710}" srcOrd="3" destOrd="0" presId="urn:microsoft.com/office/officeart/2008/layout/VerticalCurvedList"/>
    <dgm:cxn modelId="{3BF5B707-0D14-467F-9572-C05F2B0394A2}" type="presParOf" srcId="{687DC6EE-394A-4545-800E-DD912136A618}" destId="{3510A347-D3AB-4E3C-84E3-1DC91A2A3149}" srcOrd="1" destOrd="0" presId="urn:microsoft.com/office/officeart/2008/layout/VerticalCurvedList"/>
    <dgm:cxn modelId="{F8A1A493-8B41-4C90-9FF0-2065CF38F6D4}" type="presParOf" srcId="{687DC6EE-394A-4545-800E-DD912136A618}" destId="{BAA30670-B9F1-4918-B6B2-991E82093CED}" srcOrd="2" destOrd="0" presId="urn:microsoft.com/office/officeart/2008/layout/VerticalCurvedList"/>
    <dgm:cxn modelId="{AF96D30A-1CC6-42D1-9F92-88FAA1C8E1C2}" type="presParOf" srcId="{BAA30670-B9F1-4918-B6B2-991E82093CED}" destId="{F95DCD4D-5DBC-4E05-84AC-0BC0E608F248}" srcOrd="0" destOrd="0" presId="urn:microsoft.com/office/officeart/2008/layout/VerticalCurvedList"/>
    <dgm:cxn modelId="{E3DB8B7D-A0B2-4280-B74C-6E6E9CF4F141}" type="presParOf" srcId="{687DC6EE-394A-4545-800E-DD912136A618}" destId="{49D189AE-D119-416A-A087-386746343807}" srcOrd="3" destOrd="0" presId="urn:microsoft.com/office/officeart/2008/layout/VerticalCurvedList"/>
    <dgm:cxn modelId="{E2A894D1-F5A3-4C38-AB6F-9CCF9DC91A62}" type="presParOf" srcId="{687DC6EE-394A-4545-800E-DD912136A618}" destId="{35FDD016-A81C-41A8-A0E0-6CF1DFED25FE}" srcOrd="4" destOrd="0" presId="urn:microsoft.com/office/officeart/2008/layout/VerticalCurvedList"/>
    <dgm:cxn modelId="{74CD7726-08D5-43A4-AC3E-E8978614DB42}" type="presParOf" srcId="{35FDD016-A81C-41A8-A0E0-6CF1DFED25FE}" destId="{AF410E85-3E60-4D5C-A73A-3ED4F4F99C2A}" srcOrd="0" destOrd="0" presId="urn:microsoft.com/office/officeart/2008/layout/VerticalCurvedList"/>
    <dgm:cxn modelId="{CA29C4FB-D111-4130-9923-30E9FC5FFC88}" type="presParOf" srcId="{687DC6EE-394A-4545-800E-DD912136A618}" destId="{41E9B5C6-6BB2-4D34-B386-8BFC79CCCA12}" srcOrd="5" destOrd="0" presId="urn:microsoft.com/office/officeart/2008/layout/VerticalCurvedList"/>
    <dgm:cxn modelId="{B7766196-4BBE-446A-BBA7-E2C8269900CF}" type="presParOf" srcId="{687DC6EE-394A-4545-800E-DD912136A618}" destId="{86928C63-8DA5-46DC-92FF-51D973B28B59}" srcOrd="6" destOrd="0" presId="urn:microsoft.com/office/officeart/2008/layout/VerticalCurvedList"/>
    <dgm:cxn modelId="{B72E2FE4-B4E6-43E2-A34C-137D4A3E6350}" type="presParOf" srcId="{86928C63-8DA5-46DC-92FF-51D973B28B59}" destId="{DC8FE0A1-59FB-4D19-85DE-552A7983729A}" srcOrd="0" destOrd="0" presId="urn:microsoft.com/office/officeart/2008/layout/VerticalCurvedList"/>
    <dgm:cxn modelId="{40F89B39-4884-43FC-8D94-45843077F66C}" type="presParOf" srcId="{687DC6EE-394A-4545-800E-DD912136A618}" destId="{F486C669-4D59-4782-9C63-01EE2E0463D7}" srcOrd="7" destOrd="0" presId="urn:microsoft.com/office/officeart/2008/layout/VerticalCurvedList"/>
    <dgm:cxn modelId="{4BC0F43D-D2DC-4B7D-AD11-0E59609A5FDC}" type="presParOf" srcId="{687DC6EE-394A-4545-800E-DD912136A618}" destId="{EA0D2CE5-3289-4605-88BB-0DE881F9740F}" srcOrd="8" destOrd="0" presId="urn:microsoft.com/office/officeart/2008/layout/VerticalCurvedList"/>
    <dgm:cxn modelId="{29BC9CBA-BFCE-4673-AD10-DC6BFAC5B931}" type="presParOf" srcId="{EA0D2CE5-3289-4605-88BB-0DE881F9740F}" destId="{A8C3C8DD-7CDC-4964-B0F5-C4D8CB4500F1}" srcOrd="0" destOrd="0" presId="urn:microsoft.com/office/officeart/2008/layout/VerticalCurvedList"/>
    <dgm:cxn modelId="{9F73682E-BD3B-4BCC-829F-82562FBAAE21}" type="presParOf" srcId="{687DC6EE-394A-4545-800E-DD912136A618}" destId="{12BBDCEB-5A20-44F2-B515-88C8FD0538E5}" srcOrd="9" destOrd="0" presId="urn:microsoft.com/office/officeart/2008/layout/VerticalCurvedList"/>
    <dgm:cxn modelId="{FB8EC69C-9179-4F87-B086-92A98DEBEBF9}" type="presParOf" srcId="{687DC6EE-394A-4545-800E-DD912136A618}" destId="{BE62387C-B1F4-4BCC-9FB5-427D70A5CDF6}" srcOrd="10" destOrd="0" presId="urn:microsoft.com/office/officeart/2008/layout/VerticalCurvedList"/>
    <dgm:cxn modelId="{11945876-FA50-4E38-BE26-B52F03EB5904}" type="presParOf" srcId="{BE62387C-B1F4-4BCC-9FB5-427D70A5CDF6}" destId="{FB940DE9-F3AD-49AA-A525-E30950B71CB5}"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وحدت و پرهیز از نزاع</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هویت دینی و انقلابی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مقابله با آشوب و بغات</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4"/>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4"/>
      <dgm:spPr/>
      <dgm:t>
        <a:bodyPr/>
        <a:lstStyle/>
        <a:p>
          <a:endParaRPr lang="en-US"/>
        </a:p>
      </dgm:t>
    </dgm:pt>
    <dgm:pt modelId="{7DFD95E1-3062-4C45-AE4C-8E37E5FEE710}" type="pres">
      <dgm:prSet presAssocID="{09B45C53-DD53-4B7A-ACDF-97F4DC8580A0}" presName="dstNode" presStyleLbl="node1" presStyleIdx="0" presStyleCnt="4"/>
      <dgm:spPr/>
      <dgm:t>
        <a:bodyPr/>
        <a:lstStyle/>
        <a:p>
          <a:endParaRPr lang="en-US"/>
        </a:p>
      </dgm:t>
    </dgm:pt>
    <dgm:pt modelId="{3510A347-D3AB-4E3C-84E3-1DC91A2A3149}" type="pres">
      <dgm:prSet presAssocID="{0995BB92-11F5-4948-813B-1BD917E36B98}" presName="text_1" presStyleLbl="node1" presStyleIdx="0" presStyleCnt="4"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4"/>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4">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4"/>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4">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4"/>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4">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4"/>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Lst>
  <dgm:cxnLst>
    <dgm:cxn modelId="{B8310AFD-5E26-4895-88D2-746064F9F2DE}" srcId="{09B45C53-DD53-4B7A-ACDF-97F4DC8580A0}" destId="{0995BB92-11F5-4948-813B-1BD917E36B98}" srcOrd="0" destOrd="0" parTransId="{E6979ACD-26A5-4B17-B05D-1EE088CFC971}" sibTransId="{9E5BCD5C-2C60-47C5-8702-84B205F99F1B}"/>
    <dgm:cxn modelId="{F1467B64-B04D-4B31-80E9-73B4429BB82E}" type="presOf" srcId="{09B45C53-DD53-4B7A-ACDF-97F4DC8580A0}" destId="{54EA4766-5244-4E74-9AE6-29AF8180E089}" srcOrd="0" destOrd="0" presId="urn:microsoft.com/office/officeart/2008/layout/VerticalCurvedList"/>
    <dgm:cxn modelId="{2048EC15-E59C-4329-AF58-B85A7751513B}" type="presOf" srcId="{6719B380-FD27-44AC-9BDD-A9DEABAA4532}" destId="{49D189AE-D119-416A-A087-386746343807}" srcOrd="0" destOrd="0" presId="urn:microsoft.com/office/officeart/2008/layout/VerticalCurvedList"/>
    <dgm:cxn modelId="{DF5A65AC-3661-4537-85E3-EE6AAC7A9767}" type="presOf" srcId="{D0977101-1012-4110-9580-7D1065093512}" destId="{41E9B5C6-6BB2-4D34-B386-8BFC79CCCA12}" srcOrd="0" destOrd="0" presId="urn:microsoft.com/office/officeart/2008/layout/VerticalCurvedList"/>
    <dgm:cxn modelId="{4BE88500-6015-4E2C-8D9C-3C8BB77EADE0}" type="presOf" srcId="{0995BB92-11F5-4948-813B-1BD917E36B98}" destId="{3510A347-D3AB-4E3C-84E3-1DC91A2A3149}" srcOrd="0" destOrd="0" presId="urn:microsoft.com/office/officeart/2008/layout/VerticalCurvedList"/>
    <dgm:cxn modelId="{2EA79C51-5BF2-4FD5-BEAA-5EDEED64EE68}" srcId="{09B45C53-DD53-4B7A-ACDF-97F4DC8580A0}" destId="{D0977101-1012-4110-9580-7D1065093512}" srcOrd="2" destOrd="0" parTransId="{663ED2A6-0128-403B-A090-83AAF6C39E85}" sibTransId="{8F9EFA48-BE3A-4D51-ACF0-127BAB3F2974}"/>
    <dgm:cxn modelId="{9B1713F6-C6B1-42B0-9E2C-7DE3ECE2E60E}" type="presOf" srcId="{9E5BCD5C-2C60-47C5-8702-84B205F99F1B}" destId="{40C87744-42FC-4FE6-BDF5-53872D9BA09A}"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09B96F1E-691F-4E07-BE29-7BBFF812E5F8}" srcId="{09B45C53-DD53-4B7A-ACDF-97F4DC8580A0}" destId="{E759CEDF-7F6F-4304-9E70-8C48F8398C5A}" srcOrd="3" destOrd="0" parTransId="{B3F6C406-6C1E-4C80-904D-C35C01FD5E75}" sibTransId="{DC2B888D-06F2-42D7-8C9E-2D32D6D34A62}"/>
    <dgm:cxn modelId="{0B6E332C-3B0A-4D96-8D2D-9E56965CF507}" type="presOf" srcId="{E759CEDF-7F6F-4304-9E70-8C48F8398C5A}" destId="{F486C669-4D59-4782-9C63-01EE2E0463D7}" srcOrd="0" destOrd="0" presId="urn:microsoft.com/office/officeart/2008/layout/VerticalCurvedList"/>
    <dgm:cxn modelId="{2759A868-E8B8-4937-A8D0-CF71190E2748}" type="presParOf" srcId="{54EA4766-5244-4E74-9AE6-29AF8180E089}" destId="{687DC6EE-394A-4545-800E-DD912136A618}" srcOrd="0" destOrd="0" presId="urn:microsoft.com/office/officeart/2008/layout/VerticalCurvedList"/>
    <dgm:cxn modelId="{5C0E4DF1-2E65-4469-AC52-360BF68BB69E}" type="presParOf" srcId="{687DC6EE-394A-4545-800E-DD912136A618}" destId="{C719EDAB-D991-4F0E-A098-9B8317E60301}" srcOrd="0" destOrd="0" presId="urn:microsoft.com/office/officeart/2008/layout/VerticalCurvedList"/>
    <dgm:cxn modelId="{100876F0-4A3A-4B7A-861D-E36B8F0A7DFB}" type="presParOf" srcId="{C719EDAB-D991-4F0E-A098-9B8317E60301}" destId="{53E65402-CF37-4D6D-9D58-6DFAAEC5C4D4}" srcOrd="0" destOrd="0" presId="urn:microsoft.com/office/officeart/2008/layout/VerticalCurvedList"/>
    <dgm:cxn modelId="{2A0A2C36-54A6-45F5-8D11-D659F4282034}" type="presParOf" srcId="{C719EDAB-D991-4F0E-A098-9B8317E60301}" destId="{40C87744-42FC-4FE6-BDF5-53872D9BA09A}" srcOrd="1" destOrd="0" presId="urn:microsoft.com/office/officeart/2008/layout/VerticalCurvedList"/>
    <dgm:cxn modelId="{15598D83-5AB3-407C-B24C-DA42C3344B72}" type="presParOf" srcId="{C719EDAB-D991-4F0E-A098-9B8317E60301}" destId="{402E133B-CBED-4855-BF4D-504A8A60D12F}" srcOrd="2" destOrd="0" presId="urn:microsoft.com/office/officeart/2008/layout/VerticalCurvedList"/>
    <dgm:cxn modelId="{F444E560-D523-4C9F-BF9A-0B52A60E712F}" type="presParOf" srcId="{C719EDAB-D991-4F0E-A098-9B8317E60301}" destId="{7DFD95E1-3062-4C45-AE4C-8E37E5FEE710}" srcOrd="3" destOrd="0" presId="urn:microsoft.com/office/officeart/2008/layout/VerticalCurvedList"/>
    <dgm:cxn modelId="{C658B513-3B5C-4C2B-8FA4-F35A1B302F7F}" type="presParOf" srcId="{687DC6EE-394A-4545-800E-DD912136A618}" destId="{3510A347-D3AB-4E3C-84E3-1DC91A2A3149}" srcOrd="1" destOrd="0" presId="urn:microsoft.com/office/officeart/2008/layout/VerticalCurvedList"/>
    <dgm:cxn modelId="{A8B37720-B88F-404A-A38F-C8A1C945E123}" type="presParOf" srcId="{687DC6EE-394A-4545-800E-DD912136A618}" destId="{BAA30670-B9F1-4918-B6B2-991E82093CED}" srcOrd="2" destOrd="0" presId="urn:microsoft.com/office/officeart/2008/layout/VerticalCurvedList"/>
    <dgm:cxn modelId="{EDBF79FA-8C1E-447D-BD66-630E2BD81BED}" type="presParOf" srcId="{BAA30670-B9F1-4918-B6B2-991E82093CED}" destId="{F95DCD4D-5DBC-4E05-84AC-0BC0E608F248}" srcOrd="0" destOrd="0" presId="urn:microsoft.com/office/officeart/2008/layout/VerticalCurvedList"/>
    <dgm:cxn modelId="{3979BDFD-491B-4859-B6CD-FA897023E487}" type="presParOf" srcId="{687DC6EE-394A-4545-800E-DD912136A618}" destId="{49D189AE-D119-416A-A087-386746343807}" srcOrd="3" destOrd="0" presId="urn:microsoft.com/office/officeart/2008/layout/VerticalCurvedList"/>
    <dgm:cxn modelId="{3F2815B8-A90B-4ACD-95CA-0B3D0377BED7}" type="presParOf" srcId="{687DC6EE-394A-4545-800E-DD912136A618}" destId="{35FDD016-A81C-41A8-A0E0-6CF1DFED25FE}" srcOrd="4" destOrd="0" presId="urn:microsoft.com/office/officeart/2008/layout/VerticalCurvedList"/>
    <dgm:cxn modelId="{70C8A653-A86C-4D86-AD87-30C1BC10468D}" type="presParOf" srcId="{35FDD016-A81C-41A8-A0E0-6CF1DFED25FE}" destId="{AF410E85-3E60-4D5C-A73A-3ED4F4F99C2A}" srcOrd="0" destOrd="0" presId="urn:microsoft.com/office/officeart/2008/layout/VerticalCurvedList"/>
    <dgm:cxn modelId="{24687A6D-6ECA-46E3-9D1F-44C653607251}" type="presParOf" srcId="{687DC6EE-394A-4545-800E-DD912136A618}" destId="{41E9B5C6-6BB2-4D34-B386-8BFC79CCCA12}" srcOrd="5" destOrd="0" presId="urn:microsoft.com/office/officeart/2008/layout/VerticalCurvedList"/>
    <dgm:cxn modelId="{F29FDF1C-82EE-4E09-B450-E28B2EEA9F8C}" type="presParOf" srcId="{687DC6EE-394A-4545-800E-DD912136A618}" destId="{86928C63-8DA5-46DC-92FF-51D973B28B59}" srcOrd="6" destOrd="0" presId="urn:microsoft.com/office/officeart/2008/layout/VerticalCurvedList"/>
    <dgm:cxn modelId="{B886EC90-3817-418C-9CB8-89D65D93B6B4}" type="presParOf" srcId="{86928C63-8DA5-46DC-92FF-51D973B28B59}" destId="{DC8FE0A1-59FB-4D19-85DE-552A7983729A}" srcOrd="0" destOrd="0" presId="urn:microsoft.com/office/officeart/2008/layout/VerticalCurvedList"/>
    <dgm:cxn modelId="{E30B0C5A-5736-4D9B-A8EB-1695D43924C5}" type="presParOf" srcId="{687DC6EE-394A-4545-800E-DD912136A618}" destId="{F486C669-4D59-4782-9C63-01EE2E0463D7}" srcOrd="7" destOrd="0" presId="urn:microsoft.com/office/officeart/2008/layout/VerticalCurvedList"/>
    <dgm:cxn modelId="{2EFE8C02-7B4B-4C42-924D-AC00F2E7E516}" type="presParOf" srcId="{687DC6EE-394A-4545-800E-DD912136A618}" destId="{EA0D2CE5-3289-4605-88BB-0DE881F9740F}" srcOrd="8" destOrd="0" presId="urn:microsoft.com/office/officeart/2008/layout/VerticalCurvedList"/>
    <dgm:cxn modelId="{4AB3028C-B4F8-41FA-A49B-57533EE95A05}" type="presParOf" srcId="{EA0D2CE5-3289-4605-88BB-0DE881F9740F}" destId="{A8C3C8DD-7CDC-4964-B0F5-C4D8CB4500F1}"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9B45C53-DD53-4B7A-ACDF-97F4DC8580A0}" type="doc">
      <dgm:prSet loTypeId="urn:microsoft.com/office/officeart/2008/layout/VerticalCurvedList" loCatId="list" qsTypeId="urn:microsoft.com/office/officeart/2005/8/quickstyle/simple1" qsCatId="simple" csTypeId="urn:microsoft.com/office/officeart/2005/8/colors/accent1_1" csCatId="accent1" phldr="1"/>
      <dgm:spPr/>
      <dgm:t>
        <a:bodyPr/>
        <a:lstStyle/>
        <a:p>
          <a:endParaRPr lang="en-US"/>
        </a:p>
      </dgm:t>
    </dgm:pt>
    <dgm:pt modelId="{0995BB92-11F5-4948-813B-1BD917E36B98}">
      <dgm:prSet phldrT="[Text]" custT="1">
        <dgm:style>
          <a:lnRef idx="2">
            <a:schemeClr val="accent1"/>
          </a:lnRef>
          <a:fillRef idx="1">
            <a:schemeClr val="lt1"/>
          </a:fillRef>
          <a:effectRef idx="0">
            <a:schemeClr val="accent1"/>
          </a:effectRef>
          <a:fontRef idx="minor">
            <a:schemeClr val="dk1"/>
          </a:fontRef>
        </dgm:style>
      </dgm:prSet>
      <dgm:spPr>
        <a:xfrm>
          <a:off x="75159" y="332930"/>
          <a:ext cx="5156248" cy="666287"/>
        </a:xfrm>
        <a:solidFill>
          <a:sysClr val="window" lastClr="FFFFFF"/>
        </a:solidFill>
        <a:ln w="19050" cap="rnd" cmpd="sng" algn="ctr">
          <a:solidFill>
            <a:srgbClr val="90C226"/>
          </a:solidFill>
          <a:prstDash val="solid"/>
        </a:ln>
        <a:effectLst/>
      </dgm:spPr>
      <dgm:t>
        <a:bodyPr/>
        <a:lstStyle/>
        <a:p>
          <a:pPr algn="ctr"/>
          <a:r>
            <a:rPr lang="fa-IR" sz="2400" b="1"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پذیرش اصل ولایت الهی</a:t>
          </a:r>
          <a:endParaRPr lang="en-US" sz="2400" b="1"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gm:t>
    </dgm:pt>
    <dgm:pt modelId="{E6979ACD-26A5-4B17-B05D-1EE088CFC971}" type="parTrans" cxnId="{B8310AFD-5E26-4895-88D2-746064F9F2DE}">
      <dgm:prSet/>
      <dgm:spPr/>
      <dgm:t>
        <a:bodyPr/>
        <a:lstStyle/>
        <a:p>
          <a:endParaRPr lang="en-US" sz="1000" b="1">
            <a:cs typeface="B Zar" panose="00000400000000000000" pitchFamily="2" charset="-78"/>
          </a:endParaRPr>
        </a:p>
      </dgm:t>
    </dgm:pt>
    <dgm:pt modelId="{9E5BCD5C-2C60-47C5-8702-84B205F99F1B}" type="sibTrans" cxnId="{B8310AFD-5E26-4895-88D2-746064F9F2DE}">
      <dgm:prSet/>
      <dgm:spPr>
        <a:xfrm>
          <a:off x="4585446" y="-921917"/>
          <a:ext cx="7172427" cy="7172427"/>
        </a:xfrm>
        <a:noFill/>
        <a:ln w="19050" cap="rnd" cmpd="sng" algn="ctr">
          <a:solidFill>
            <a:srgbClr val="90C226">
              <a:shade val="60000"/>
              <a:hueOff val="0"/>
              <a:satOff val="0"/>
              <a:lumOff val="0"/>
              <a:alphaOff val="0"/>
            </a:srgbClr>
          </a:solidFill>
          <a:prstDash val="solid"/>
        </a:ln>
        <a:effectLst/>
      </dgm:spPr>
      <dgm:t>
        <a:bodyPr/>
        <a:lstStyle/>
        <a:p>
          <a:endParaRPr lang="en-US" sz="1000" b="1">
            <a:cs typeface="B Zar" panose="00000400000000000000" pitchFamily="2" charset="-78"/>
          </a:endParaRPr>
        </a:p>
      </dgm:t>
    </dgm:pt>
    <dgm:pt modelId="{6719B380-FD27-44AC-9BDD-A9DEABAA4532}">
      <dgm:prSet custT="1"/>
      <dgm:spPr>
        <a:xfrm>
          <a:off x="75159" y="1332041"/>
          <a:ext cx="4678806"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اطاعت آگاهانه از ولی الهی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274CDAC3-519F-458F-95E6-A3B7FBF5DCBB}" type="parTrans" cxnId="{95B0B108-D34B-47BE-A144-FB9F87A6492A}">
      <dgm:prSet/>
      <dgm:spPr/>
      <dgm:t>
        <a:bodyPr/>
        <a:lstStyle/>
        <a:p>
          <a:endParaRPr lang="en-US"/>
        </a:p>
      </dgm:t>
    </dgm:pt>
    <dgm:pt modelId="{1E67AC43-EF07-44C6-B1AF-4FF533C981AF}" type="sibTrans" cxnId="{95B0B108-D34B-47BE-A144-FB9F87A6492A}">
      <dgm:prSet/>
      <dgm:spPr/>
      <dgm:t>
        <a:bodyPr/>
        <a:lstStyle/>
        <a:p>
          <a:endParaRPr lang="en-US"/>
        </a:p>
      </dgm:t>
    </dgm:pt>
    <dgm:pt modelId="{E759CEDF-7F6F-4304-9E70-8C48F8398C5A}">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تسلیم و رضایت قلبی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B3F6C406-6C1E-4C80-904D-C35C01FD5E75}" type="parTrans" cxnId="{09B96F1E-691F-4E07-BE29-7BBFF812E5F8}">
      <dgm:prSet/>
      <dgm:spPr/>
      <dgm:t>
        <a:bodyPr/>
        <a:lstStyle/>
        <a:p>
          <a:endParaRPr lang="en-US"/>
        </a:p>
      </dgm:t>
    </dgm:pt>
    <dgm:pt modelId="{DC2B888D-06F2-42D7-8C9E-2D32D6D34A62}" type="sibTrans" cxnId="{09B96F1E-691F-4E07-BE29-7BBFF812E5F8}">
      <dgm:prSet/>
      <dgm:spPr/>
      <dgm:t>
        <a:bodyPr/>
        <a:lstStyle/>
        <a:p>
          <a:endParaRPr lang="en-US"/>
        </a:p>
      </dgm:t>
    </dgm:pt>
    <dgm:pt modelId="{D0977101-1012-4110-9580-7D1065093512}">
      <dgm:prSet custT="1"/>
      <dgm:spPr>
        <a:xfrm>
          <a:off x="75159" y="2331152"/>
          <a:ext cx="4532270"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اجتناب از تفرقه و نزاع</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663ED2A6-0128-403B-A090-83AAF6C39E85}" type="parTrans" cxnId="{2EA79C51-5BF2-4FD5-BEAA-5EDEED64EE68}">
      <dgm:prSet/>
      <dgm:spPr/>
      <dgm:t>
        <a:bodyPr/>
        <a:lstStyle/>
        <a:p>
          <a:endParaRPr lang="en-US"/>
        </a:p>
      </dgm:t>
    </dgm:pt>
    <dgm:pt modelId="{8F9EFA48-BE3A-4D51-ACF0-127BAB3F2974}" type="sibTrans" cxnId="{2EA79C51-5BF2-4FD5-BEAA-5EDEED64EE68}">
      <dgm:prSet/>
      <dgm:spPr/>
      <dgm:t>
        <a:bodyPr/>
        <a:lstStyle/>
        <a:p>
          <a:endParaRPr lang="en-US"/>
        </a:p>
      </dgm:t>
    </dgm:pt>
    <dgm:pt modelId="{4DF69034-160C-4942-A7AA-D214B79BE8C4}">
      <dgm:prSet custT="1"/>
      <dgm:spPr>
        <a:xfrm>
          <a:off x="75159" y="4329374"/>
          <a:ext cx="5156248" cy="666287"/>
        </a:xfr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ln>
        <a:effectLst/>
      </dgm:spPr>
      <dgm:t>
        <a:bodyPr/>
        <a:lstStyle/>
        <a:p>
          <a:pPr algn="ctr"/>
          <a:r>
            <a:rPr lang="fa-IR" sz="2400" b="1"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دوستی و نصرت اولیای الهی</a:t>
          </a:r>
          <a:endParaRPr lang="en-US" sz="2400" b="1"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gm:t>
    </dgm:pt>
    <dgm:pt modelId="{3DA11461-2142-4EFB-B784-0847B99029C7}" type="parTrans" cxnId="{06BDF3D4-7694-420E-B3B8-F70678A9B099}">
      <dgm:prSet/>
      <dgm:spPr/>
      <dgm:t>
        <a:bodyPr/>
        <a:lstStyle/>
        <a:p>
          <a:endParaRPr lang="en-US"/>
        </a:p>
      </dgm:t>
    </dgm:pt>
    <dgm:pt modelId="{DCAFBE1B-A872-44DE-AB11-643A7FDAABA0}" type="sibTrans" cxnId="{06BDF3D4-7694-420E-B3B8-F70678A9B099}">
      <dgm:prSet/>
      <dgm:spPr/>
      <dgm:t>
        <a:bodyPr/>
        <a:lstStyle/>
        <a:p>
          <a:endParaRPr lang="en-US"/>
        </a:p>
      </dgm:t>
    </dgm:pt>
    <dgm:pt modelId="{54EA4766-5244-4E74-9AE6-29AF8180E089}" type="pres">
      <dgm:prSet presAssocID="{09B45C53-DD53-4B7A-ACDF-97F4DC8580A0}" presName="Name0" presStyleCnt="0">
        <dgm:presLayoutVars>
          <dgm:chMax val="7"/>
          <dgm:chPref val="7"/>
          <dgm:dir val="rev"/>
        </dgm:presLayoutVars>
      </dgm:prSet>
      <dgm:spPr/>
      <dgm:t>
        <a:bodyPr/>
        <a:lstStyle/>
        <a:p>
          <a:endParaRPr lang="en-US"/>
        </a:p>
      </dgm:t>
    </dgm:pt>
    <dgm:pt modelId="{687DC6EE-394A-4545-800E-DD912136A618}" type="pres">
      <dgm:prSet presAssocID="{09B45C53-DD53-4B7A-ACDF-97F4DC8580A0}" presName="Name1" presStyleCnt="0"/>
      <dgm:spPr/>
      <dgm:t>
        <a:bodyPr/>
        <a:lstStyle/>
        <a:p>
          <a:endParaRPr lang="en-US"/>
        </a:p>
      </dgm:t>
    </dgm:pt>
    <dgm:pt modelId="{C719EDAB-D991-4F0E-A098-9B8317E60301}" type="pres">
      <dgm:prSet presAssocID="{09B45C53-DD53-4B7A-ACDF-97F4DC8580A0}" presName="cycle" presStyleCnt="0"/>
      <dgm:spPr/>
      <dgm:t>
        <a:bodyPr/>
        <a:lstStyle/>
        <a:p>
          <a:endParaRPr lang="en-US"/>
        </a:p>
      </dgm:t>
    </dgm:pt>
    <dgm:pt modelId="{53E65402-CF37-4D6D-9D58-6DFAAEC5C4D4}" type="pres">
      <dgm:prSet presAssocID="{09B45C53-DD53-4B7A-ACDF-97F4DC8580A0}" presName="srcNode" presStyleLbl="node1" presStyleIdx="0" presStyleCnt="5"/>
      <dgm:spPr/>
      <dgm:t>
        <a:bodyPr/>
        <a:lstStyle/>
        <a:p>
          <a:endParaRPr lang="en-US"/>
        </a:p>
      </dgm:t>
    </dgm:pt>
    <dgm:pt modelId="{40C87744-42FC-4FE6-BDF5-53872D9BA09A}" type="pres">
      <dgm:prSet presAssocID="{09B45C53-DD53-4B7A-ACDF-97F4DC8580A0}" presName="conn" presStyleLbl="parChTrans1D2" presStyleIdx="0" presStyleCnt="1"/>
      <dgm:spPr>
        <a:prstGeom prst="blockArc">
          <a:avLst>
            <a:gd name="adj1" fmla="val 8100000"/>
            <a:gd name="adj2" fmla="val 13500000"/>
            <a:gd name="adj3" fmla="val 301"/>
          </a:avLst>
        </a:prstGeom>
      </dgm:spPr>
      <dgm:t>
        <a:bodyPr/>
        <a:lstStyle/>
        <a:p>
          <a:endParaRPr lang="en-US"/>
        </a:p>
      </dgm:t>
    </dgm:pt>
    <dgm:pt modelId="{402E133B-CBED-4855-BF4D-504A8A60D12F}" type="pres">
      <dgm:prSet presAssocID="{09B45C53-DD53-4B7A-ACDF-97F4DC8580A0}" presName="extraNode" presStyleLbl="node1" presStyleIdx="0" presStyleCnt="5"/>
      <dgm:spPr/>
      <dgm:t>
        <a:bodyPr/>
        <a:lstStyle/>
        <a:p>
          <a:endParaRPr lang="en-US"/>
        </a:p>
      </dgm:t>
    </dgm:pt>
    <dgm:pt modelId="{7DFD95E1-3062-4C45-AE4C-8E37E5FEE710}" type="pres">
      <dgm:prSet presAssocID="{09B45C53-DD53-4B7A-ACDF-97F4DC8580A0}" presName="dstNode" presStyleLbl="node1" presStyleIdx="0" presStyleCnt="5"/>
      <dgm:spPr/>
      <dgm:t>
        <a:bodyPr/>
        <a:lstStyle/>
        <a:p>
          <a:endParaRPr lang="en-US"/>
        </a:p>
      </dgm:t>
    </dgm:pt>
    <dgm:pt modelId="{3510A347-D3AB-4E3C-84E3-1DC91A2A3149}" type="pres">
      <dgm:prSet presAssocID="{0995BB92-11F5-4948-813B-1BD917E36B98}" presName="text_1" presStyleLbl="node1" presStyleIdx="0" presStyleCnt="5" custLinFactNeighborX="-1103" custLinFactNeighborY="-11193">
        <dgm:presLayoutVars>
          <dgm:bulletEnabled val="1"/>
        </dgm:presLayoutVars>
      </dgm:prSet>
      <dgm:spPr>
        <a:prstGeom prst="rect">
          <a:avLst/>
        </a:prstGeom>
      </dgm:spPr>
      <dgm:t>
        <a:bodyPr/>
        <a:lstStyle/>
        <a:p>
          <a:endParaRPr lang="en-US"/>
        </a:p>
      </dgm:t>
    </dgm:pt>
    <dgm:pt modelId="{BAA30670-B9F1-4918-B6B2-991E82093CED}" type="pres">
      <dgm:prSet presAssocID="{0995BB92-11F5-4948-813B-1BD917E36B98}" presName="accent_1" presStyleCnt="0"/>
      <dgm:spPr/>
      <dgm:t>
        <a:bodyPr/>
        <a:lstStyle/>
        <a:p>
          <a:endParaRPr lang="en-US"/>
        </a:p>
      </dgm:t>
    </dgm:pt>
    <dgm:pt modelId="{F95DCD4D-5DBC-4E05-84AC-0BC0E608F248}" type="pres">
      <dgm:prSet presAssocID="{0995BB92-11F5-4948-813B-1BD917E36B98}" presName="accentRepeatNode" presStyleLbl="solidFgAcc1" presStyleIdx="0" presStyleCnt="5"/>
      <dgm:spPr>
        <a:xfrm>
          <a:off x="4814978" y="249644"/>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9D189AE-D119-416A-A087-386746343807}" type="pres">
      <dgm:prSet presAssocID="{6719B380-FD27-44AC-9BDD-A9DEABAA4532}" presName="text_2" presStyleLbl="node1" presStyleIdx="1" presStyleCnt="5">
        <dgm:presLayoutVars>
          <dgm:bulletEnabled val="1"/>
        </dgm:presLayoutVars>
      </dgm:prSet>
      <dgm:spPr>
        <a:prstGeom prst="rect">
          <a:avLst/>
        </a:prstGeom>
      </dgm:spPr>
      <dgm:t>
        <a:bodyPr/>
        <a:lstStyle/>
        <a:p>
          <a:endParaRPr lang="en-US"/>
        </a:p>
      </dgm:t>
    </dgm:pt>
    <dgm:pt modelId="{35FDD016-A81C-41A8-A0E0-6CF1DFED25FE}" type="pres">
      <dgm:prSet presAssocID="{6719B380-FD27-44AC-9BDD-A9DEABAA4532}" presName="accent_2" presStyleCnt="0"/>
      <dgm:spPr/>
      <dgm:t>
        <a:bodyPr/>
        <a:lstStyle/>
        <a:p>
          <a:endParaRPr lang="en-US"/>
        </a:p>
      </dgm:t>
    </dgm:pt>
    <dgm:pt modelId="{AF410E85-3E60-4D5C-A73A-3ED4F4F99C2A}" type="pres">
      <dgm:prSet presAssocID="{6719B380-FD27-44AC-9BDD-A9DEABAA4532}" presName="accentRepeatNode" presStyleLbl="solidFgAcc1" presStyleIdx="1" presStyleCnt="5"/>
      <dgm:spPr>
        <a:xfrm>
          <a:off x="4337536" y="1248755"/>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41E9B5C6-6BB2-4D34-B386-8BFC79CCCA12}" type="pres">
      <dgm:prSet presAssocID="{D0977101-1012-4110-9580-7D1065093512}" presName="text_3" presStyleLbl="node1" presStyleIdx="2" presStyleCnt="5">
        <dgm:presLayoutVars>
          <dgm:bulletEnabled val="1"/>
        </dgm:presLayoutVars>
      </dgm:prSet>
      <dgm:spPr>
        <a:prstGeom prst="rect">
          <a:avLst/>
        </a:prstGeom>
      </dgm:spPr>
      <dgm:t>
        <a:bodyPr/>
        <a:lstStyle/>
        <a:p>
          <a:endParaRPr lang="en-US"/>
        </a:p>
      </dgm:t>
    </dgm:pt>
    <dgm:pt modelId="{86928C63-8DA5-46DC-92FF-51D973B28B59}" type="pres">
      <dgm:prSet presAssocID="{D0977101-1012-4110-9580-7D1065093512}" presName="accent_3" presStyleCnt="0"/>
      <dgm:spPr/>
      <dgm:t>
        <a:bodyPr/>
        <a:lstStyle/>
        <a:p>
          <a:endParaRPr lang="en-US"/>
        </a:p>
      </dgm:t>
    </dgm:pt>
    <dgm:pt modelId="{DC8FE0A1-59FB-4D19-85DE-552A7983729A}" type="pres">
      <dgm:prSet presAssocID="{D0977101-1012-4110-9580-7D1065093512}" presName="accentRepeatNode" presStyleLbl="solidFgAcc1" presStyleIdx="2" presStyleCnt="5"/>
      <dgm:spPr>
        <a:xfrm>
          <a:off x="4191000" y="2247866"/>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F486C669-4D59-4782-9C63-01EE2E0463D7}" type="pres">
      <dgm:prSet presAssocID="{E759CEDF-7F6F-4304-9E70-8C48F8398C5A}" presName="text_4" presStyleLbl="node1" presStyleIdx="3" presStyleCnt="5" custLinFactNeighborX="-118" custLinFactNeighborY="6335">
        <dgm:presLayoutVars>
          <dgm:bulletEnabled val="1"/>
        </dgm:presLayoutVars>
      </dgm:prSet>
      <dgm:spPr>
        <a:prstGeom prst="rect">
          <a:avLst/>
        </a:prstGeom>
      </dgm:spPr>
      <dgm:t>
        <a:bodyPr/>
        <a:lstStyle/>
        <a:p>
          <a:endParaRPr lang="en-US"/>
        </a:p>
      </dgm:t>
    </dgm:pt>
    <dgm:pt modelId="{EA0D2CE5-3289-4605-88BB-0DE881F9740F}" type="pres">
      <dgm:prSet presAssocID="{E759CEDF-7F6F-4304-9E70-8C48F8398C5A}" presName="accent_4" presStyleCnt="0"/>
      <dgm:spPr/>
    </dgm:pt>
    <dgm:pt modelId="{A8C3C8DD-7CDC-4964-B0F5-C4D8CB4500F1}" type="pres">
      <dgm:prSet presAssocID="{E759CEDF-7F6F-4304-9E70-8C48F8398C5A}" presName="accentRepeatNode" presStyleLbl="solidFgAcc1" presStyleIdx="3" presStyleCnt="5"/>
      <dgm:spPr>
        <a:xfrm>
          <a:off x="4814978" y="4246088"/>
          <a:ext cx="832858" cy="832858"/>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ln>
        <a:effectLst/>
      </dgm:spPr>
      <dgm:t>
        <a:bodyPr/>
        <a:lstStyle/>
        <a:p>
          <a:endParaRPr lang="en-US"/>
        </a:p>
      </dgm:t>
    </dgm:pt>
    <dgm:pt modelId="{6424CB94-7C76-43F8-909C-74B6FBE59590}" type="pres">
      <dgm:prSet presAssocID="{4DF69034-160C-4942-A7AA-D214B79BE8C4}" presName="text_5" presStyleLbl="node1" presStyleIdx="4" presStyleCnt="5">
        <dgm:presLayoutVars>
          <dgm:bulletEnabled val="1"/>
        </dgm:presLayoutVars>
      </dgm:prSet>
      <dgm:spPr/>
      <dgm:t>
        <a:bodyPr/>
        <a:lstStyle/>
        <a:p>
          <a:endParaRPr lang="en-US"/>
        </a:p>
      </dgm:t>
    </dgm:pt>
    <dgm:pt modelId="{4EB4CB57-3CC9-4086-AE5D-0C1A7EA8465A}" type="pres">
      <dgm:prSet presAssocID="{4DF69034-160C-4942-A7AA-D214B79BE8C4}" presName="accent_5" presStyleCnt="0"/>
      <dgm:spPr/>
    </dgm:pt>
    <dgm:pt modelId="{E66782A3-8275-4877-BFD1-0FFF6B1943A9}" type="pres">
      <dgm:prSet presAssocID="{4DF69034-160C-4942-A7AA-D214B79BE8C4}" presName="accentRepeatNode" presStyleLbl="solidFgAcc1" presStyleIdx="4" presStyleCnt="5"/>
      <dgm:spPr/>
    </dgm:pt>
  </dgm:ptLst>
  <dgm:cxnLst>
    <dgm:cxn modelId="{43610472-62BC-4D31-943B-84AA29117995}" type="presOf" srcId="{6719B380-FD27-44AC-9BDD-A9DEABAA4532}" destId="{49D189AE-D119-416A-A087-386746343807}" srcOrd="0" destOrd="0" presId="urn:microsoft.com/office/officeart/2008/layout/VerticalCurvedList"/>
    <dgm:cxn modelId="{09B96F1E-691F-4E07-BE29-7BBFF812E5F8}" srcId="{09B45C53-DD53-4B7A-ACDF-97F4DC8580A0}" destId="{E759CEDF-7F6F-4304-9E70-8C48F8398C5A}" srcOrd="3" destOrd="0" parTransId="{B3F6C406-6C1E-4C80-904D-C35C01FD5E75}" sibTransId="{DC2B888D-06F2-42D7-8C9E-2D32D6D34A62}"/>
    <dgm:cxn modelId="{06BDF3D4-7694-420E-B3B8-F70678A9B099}" srcId="{09B45C53-DD53-4B7A-ACDF-97F4DC8580A0}" destId="{4DF69034-160C-4942-A7AA-D214B79BE8C4}" srcOrd="4" destOrd="0" parTransId="{3DA11461-2142-4EFB-B784-0847B99029C7}" sibTransId="{DCAFBE1B-A872-44DE-AB11-643A7FDAABA0}"/>
    <dgm:cxn modelId="{F94F05E4-4B24-4365-B0A5-D36E84057884}" type="presOf" srcId="{4DF69034-160C-4942-A7AA-D214B79BE8C4}" destId="{6424CB94-7C76-43F8-909C-74B6FBE59590}" srcOrd="0" destOrd="0" presId="urn:microsoft.com/office/officeart/2008/layout/VerticalCurvedList"/>
    <dgm:cxn modelId="{ABDE9BEB-82B7-43CD-9795-67A6A564FD68}" type="presOf" srcId="{0995BB92-11F5-4948-813B-1BD917E36B98}" destId="{3510A347-D3AB-4E3C-84E3-1DC91A2A3149}" srcOrd="0" destOrd="0" presId="urn:microsoft.com/office/officeart/2008/layout/VerticalCurvedList"/>
    <dgm:cxn modelId="{666622B5-6F50-4A78-99C8-9845E08F0851}" type="presOf" srcId="{9E5BCD5C-2C60-47C5-8702-84B205F99F1B}" destId="{40C87744-42FC-4FE6-BDF5-53872D9BA09A}" srcOrd="0" destOrd="0" presId="urn:microsoft.com/office/officeart/2008/layout/VerticalCurvedList"/>
    <dgm:cxn modelId="{BB5D52DC-148A-4995-9D52-A6207D9030B6}" type="presOf" srcId="{E759CEDF-7F6F-4304-9E70-8C48F8398C5A}" destId="{F486C669-4D59-4782-9C63-01EE2E0463D7}" srcOrd="0" destOrd="0" presId="urn:microsoft.com/office/officeart/2008/layout/VerticalCurvedList"/>
    <dgm:cxn modelId="{31B6E15F-412F-4CAD-B38D-912FBF27F129}" type="presOf" srcId="{09B45C53-DD53-4B7A-ACDF-97F4DC8580A0}" destId="{54EA4766-5244-4E74-9AE6-29AF8180E089}" srcOrd="0" destOrd="0" presId="urn:microsoft.com/office/officeart/2008/layout/VerticalCurvedList"/>
    <dgm:cxn modelId="{95B0B108-D34B-47BE-A144-FB9F87A6492A}" srcId="{09B45C53-DD53-4B7A-ACDF-97F4DC8580A0}" destId="{6719B380-FD27-44AC-9BDD-A9DEABAA4532}" srcOrd="1" destOrd="0" parTransId="{274CDAC3-519F-458F-95E6-A3B7FBF5DCBB}" sibTransId="{1E67AC43-EF07-44C6-B1AF-4FF533C981AF}"/>
    <dgm:cxn modelId="{2EA79C51-5BF2-4FD5-BEAA-5EDEED64EE68}" srcId="{09B45C53-DD53-4B7A-ACDF-97F4DC8580A0}" destId="{D0977101-1012-4110-9580-7D1065093512}" srcOrd="2" destOrd="0" parTransId="{663ED2A6-0128-403B-A090-83AAF6C39E85}" sibTransId="{8F9EFA48-BE3A-4D51-ACF0-127BAB3F2974}"/>
    <dgm:cxn modelId="{9CA193F0-AB47-4970-902C-3500DD98C419}" type="presOf" srcId="{D0977101-1012-4110-9580-7D1065093512}" destId="{41E9B5C6-6BB2-4D34-B386-8BFC79CCCA12}" srcOrd="0" destOrd="0" presId="urn:microsoft.com/office/officeart/2008/layout/VerticalCurvedList"/>
    <dgm:cxn modelId="{B8310AFD-5E26-4895-88D2-746064F9F2DE}" srcId="{09B45C53-DD53-4B7A-ACDF-97F4DC8580A0}" destId="{0995BB92-11F5-4948-813B-1BD917E36B98}" srcOrd="0" destOrd="0" parTransId="{E6979ACD-26A5-4B17-B05D-1EE088CFC971}" sibTransId="{9E5BCD5C-2C60-47C5-8702-84B205F99F1B}"/>
    <dgm:cxn modelId="{EA6897EE-6FDE-4DFD-8A43-78072E861A2B}" type="presParOf" srcId="{54EA4766-5244-4E74-9AE6-29AF8180E089}" destId="{687DC6EE-394A-4545-800E-DD912136A618}" srcOrd="0" destOrd="0" presId="urn:microsoft.com/office/officeart/2008/layout/VerticalCurvedList"/>
    <dgm:cxn modelId="{1709501A-98D2-4D65-8980-80B3E350D476}" type="presParOf" srcId="{687DC6EE-394A-4545-800E-DD912136A618}" destId="{C719EDAB-D991-4F0E-A098-9B8317E60301}" srcOrd="0" destOrd="0" presId="urn:microsoft.com/office/officeart/2008/layout/VerticalCurvedList"/>
    <dgm:cxn modelId="{82C8F8AE-8918-4FE3-9802-03D5EC888437}" type="presParOf" srcId="{C719EDAB-D991-4F0E-A098-9B8317E60301}" destId="{53E65402-CF37-4D6D-9D58-6DFAAEC5C4D4}" srcOrd="0" destOrd="0" presId="urn:microsoft.com/office/officeart/2008/layout/VerticalCurvedList"/>
    <dgm:cxn modelId="{96B41C9D-68BF-405B-B1EC-1915D3E82C5D}" type="presParOf" srcId="{C719EDAB-D991-4F0E-A098-9B8317E60301}" destId="{40C87744-42FC-4FE6-BDF5-53872D9BA09A}" srcOrd="1" destOrd="0" presId="urn:microsoft.com/office/officeart/2008/layout/VerticalCurvedList"/>
    <dgm:cxn modelId="{65D5D4BF-9C1D-49EB-999B-725DB2245647}" type="presParOf" srcId="{C719EDAB-D991-4F0E-A098-9B8317E60301}" destId="{402E133B-CBED-4855-BF4D-504A8A60D12F}" srcOrd="2" destOrd="0" presId="urn:microsoft.com/office/officeart/2008/layout/VerticalCurvedList"/>
    <dgm:cxn modelId="{BC1956A2-54B5-4813-AED8-845C05F58C07}" type="presParOf" srcId="{C719EDAB-D991-4F0E-A098-9B8317E60301}" destId="{7DFD95E1-3062-4C45-AE4C-8E37E5FEE710}" srcOrd="3" destOrd="0" presId="urn:microsoft.com/office/officeart/2008/layout/VerticalCurvedList"/>
    <dgm:cxn modelId="{CC1C68CB-1220-45D5-BAE0-270E0371E837}" type="presParOf" srcId="{687DC6EE-394A-4545-800E-DD912136A618}" destId="{3510A347-D3AB-4E3C-84E3-1DC91A2A3149}" srcOrd="1" destOrd="0" presId="urn:microsoft.com/office/officeart/2008/layout/VerticalCurvedList"/>
    <dgm:cxn modelId="{9642FA5E-B659-4365-88C6-CB210C0AB8F5}" type="presParOf" srcId="{687DC6EE-394A-4545-800E-DD912136A618}" destId="{BAA30670-B9F1-4918-B6B2-991E82093CED}" srcOrd="2" destOrd="0" presId="urn:microsoft.com/office/officeart/2008/layout/VerticalCurvedList"/>
    <dgm:cxn modelId="{9FC85E6E-CC82-47AC-B806-0875B3528E62}" type="presParOf" srcId="{BAA30670-B9F1-4918-B6B2-991E82093CED}" destId="{F95DCD4D-5DBC-4E05-84AC-0BC0E608F248}" srcOrd="0" destOrd="0" presId="urn:microsoft.com/office/officeart/2008/layout/VerticalCurvedList"/>
    <dgm:cxn modelId="{0C3CE455-BAF1-49A0-947F-5F5FC25FCF8C}" type="presParOf" srcId="{687DC6EE-394A-4545-800E-DD912136A618}" destId="{49D189AE-D119-416A-A087-386746343807}" srcOrd="3" destOrd="0" presId="urn:microsoft.com/office/officeart/2008/layout/VerticalCurvedList"/>
    <dgm:cxn modelId="{016EB03C-3C79-478D-97DA-AE4725E36013}" type="presParOf" srcId="{687DC6EE-394A-4545-800E-DD912136A618}" destId="{35FDD016-A81C-41A8-A0E0-6CF1DFED25FE}" srcOrd="4" destOrd="0" presId="urn:microsoft.com/office/officeart/2008/layout/VerticalCurvedList"/>
    <dgm:cxn modelId="{9A1077E3-EFDD-47B0-A306-7D726B8D447C}" type="presParOf" srcId="{35FDD016-A81C-41A8-A0E0-6CF1DFED25FE}" destId="{AF410E85-3E60-4D5C-A73A-3ED4F4F99C2A}" srcOrd="0" destOrd="0" presId="urn:microsoft.com/office/officeart/2008/layout/VerticalCurvedList"/>
    <dgm:cxn modelId="{97EEE571-C0F3-4E9F-B3D9-4CD3F7616606}" type="presParOf" srcId="{687DC6EE-394A-4545-800E-DD912136A618}" destId="{41E9B5C6-6BB2-4D34-B386-8BFC79CCCA12}" srcOrd="5" destOrd="0" presId="urn:microsoft.com/office/officeart/2008/layout/VerticalCurvedList"/>
    <dgm:cxn modelId="{C6441E7B-0F50-4355-8D2A-635659D93085}" type="presParOf" srcId="{687DC6EE-394A-4545-800E-DD912136A618}" destId="{86928C63-8DA5-46DC-92FF-51D973B28B59}" srcOrd="6" destOrd="0" presId="urn:microsoft.com/office/officeart/2008/layout/VerticalCurvedList"/>
    <dgm:cxn modelId="{BD7D8820-E1DE-4CCD-89DF-DB5904D0D5B3}" type="presParOf" srcId="{86928C63-8DA5-46DC-92FF-51D973B28B59}" destId="{DC8FE0A1-59FB-4D19-85DE-552A7983729A}" srcOrd="0" destOrd="0" presId="urn:microsoft.com/office/officeart/2008/layout/VerticalCurvedList"/>
    <dgm:cxn modelId="{2C527AA3-1FC5-44E1-9564-4A1CC77DDF5B}" type="presParOf" srcId="{687DC6EE-394A-4545-800E-DD912136A618}" destId="{F486C669-4D59-4782-9C63-01EE2E0463D7}" srcOrd="7" destOrd="0" presId="urn:microsoft.com/office/officeart/2008/layout/VerticalCurvedList"/>
    <dgm:cxn modelId="{846BDBC1-C939-4A11-A75F-B9629F78AB5C}" type="presParOf" srcId="{687DC6EE-394A-4545-800E-DD912136A618}" destId="{EA0D2CE5-3289-4605-88BB-0DE881F9740F}" srcOrd="8" destOrd="0" presId="urn:microsoft.com/office/officeart/2008/layout/VerticalCurvedList"/>
    <dgm:cxn modelId="{28C1B20C-F94F-4A85-B5BE-A3B2CCDEEC78}" type="presParOf" srcId="{EA0D2CE5-3289-4605-88BB-0DE881F9740F}" destId="{A8C3C8DD-7CDC-4964-B0F5-C4D8CB4500F1}" srcOrd="0" destOrd="0" presId="urn:microsoft.com/office/officeart/2008/layout/VerticalCurvedList"/>
    <dgm:cxn modelId="{6669586A-8AE1-4D78-ABEE-AFF835E4C847}" type="presParOf" srcId="{687DC6EE-394A-4545-800E-DD912136A618}" destId="{6424CB94-7C76-43F8-909C-74B6FBE59590}" srcOrd="9" destOrd="0" presId="urn:microsoft.com/office/officeart/2008/layout/VerticalCurvedList"/>
    <dgm:cxn modelId="{0F26C2ED-C7C6-4927-856D-3CEC8C0DD4D7}" type="presParOf" srcId="{687DC6EE-394A-4545-800E-DD912136A618}" destId="{4EB4CB57-3CC9-4086-AE5D-0C1A7EA8465A}" srcOrd="10" destOrd="0" presId="urn:microsoft.com/office/officeart/2008/layout/VerticalCurvedList"/>
    <dgm:cxn modelId="{CBAD0EED-5DA6-4115-8D99-66D48DC26F07}" type="presParOf" srcId="{4EB4CB57-3CC9-4086-AE5D-0C1A7EA8465A}" destId="{E66782A3-8275-4877-BFD1-0FFF6B1943A9}" srcOrd="0" destOrd="0" presId="urn:microsoft.com/office/officeart/2008/layout/VerticalCurv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C87279-6398-4FF9-B746-455D64726F08}">
      <dsp:nvSpPr>
        <dsp:cNvPr id="0" name=""/>
        <dsp:cNvSpPr/>
      </dsp:nvSpPr>
      <dsp:spPr>
        <a:xfrm>
          <a:off x="5231105" y="4627313"/>
          <a:ext cx="276620" cy="1687160"/>
        </a:xfrm>
        <a:custGeom>
          <a:avLst/>
          <a:gdLst/>
          <a:ahLst/>
          <a:cxnLst/>
          <a:rect l="0" t="0" r="0" b="0"/>
          <a:pathLst>
            <a:path>
              <a:moveTo>
                <a:pt x="276620" y="0"/>
              </a:moveTo>
              <a:lnTo>
                <a:pt x="138310" y="0"/>
              </a:lnTo>
              <a:lnTo>
                <a:pt x="138310" y="1687160"/>
              </a:lnTo>
              <a:lnTo>
                <a:pt x="0" y="168716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3083414" y="5428151"/>
        <a:ext cx="4572003" cy="85484"/>
      </dsp:txXfrm>
    </dsp:sp>
    <dsp:sp modelId="{5B2E325C-290E-4C6B-8AC6-5492D455FAE1}">
      <dsp:nvSpPr>
        <dsp:cNvPr id="0" name=""/>
        <dsp:cNvSpPr/>
      </dsp:nvSpPr>
      <dsp:spPr>
        <a:xfrm>
          <a:off x="5231105" y="4627313"/>
          <a:ext cx="276620" cy="1130035"/>
        </a:xfrm>
        <a:custGeom>
          <a:avLst/>
          <a:gdLst/>
          <a:ahLst/>
          <a:cxnLst/>
          <a:rect l="0" t="0" r="0" b="0"/>
          <a:pathLst>
            <a:path>
              <a:moveTo>
                <a:pt x="276620" y="0"/>
              </a:moveTo>
              <a:lnTo>
                <a:pt x="138310" y="0"/>
              </a:lnTo>
              <a:lnTo>
                <a:pt x="138310" y="1130035"/>
              </a:lnTo>
              <a:lnTo>
                <a:pt x="0" y="1130035"/>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5163246"/>
        <a:ext cx="4572003" cy="58169"/>
      </dsp:txXfrm>
    </dsp:sp>
    <dsp:sp modelId="{7C230139-6CD7-4C4D-BCDF-6E27EBD93E97}">
      <dsp:nvSpPr>
        <dsp:cNvPr id="0" name=""/>
        <dsp:cNvSpPr/>
      </dsp:nvSpPr>
      <dsp:spPr>
        <a:xfrm>
          <a:off x="5231105" y="4627313"/>
          <a:ext cx="276620" cy="572909"/>
        </a:xfrm>
        <a:custGeom>
          <a:avLst/>
          <a:gdLst/>
          <a:ahLst/>
          <a:cxnLst/>
          <a:rect l="0" t="0" r="0" b="0"/>
          <a:pathLst>
            <a:path>
              <a:moveTo>
                <a:pt x="276620" y="0"/>
              </a:moveTo>
              <a:lnTo>
                <a:pt x="138310" y="0"/>
              </a:lnTo>
              <a:lnTo>
                <a:pt x="138310" y="572909"/>
              </a:lnTo>
              <a:lnTo>
                <a:pt x="0" y="572909"/>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897863"/>
        <a:ext cx="4572003" cy="31809"/>
      </dsp:txXfrm>
    </dsp:sp>
    <dsp:sp modelId="{91488D33-C3E4-4898-9800-75C36C1D3864}">
      <dsp:nvSpPr>
        <dsp:cNvPr id="0" name=""/>
        <dsp:cNvSpPr/>
      </dsp:nvSpPr>
      <dsp:spPr>
        <a:xfrm>
          <a:off x="5231105" y="4581593"/>
          <a:ext cx="276620" cy="91440"/>
        </a:xfrm>
        <a:custGeom>
          <a:avLst/>
          <a:gdLst/>
          <a:ahLst/>
          <a:cxnLst/>
          <a:rect l="0" t="0" r="0" b="0"/>
          <a:pathLst>
            <a:path>
              <a:moveTo>
                <a:pt x="276620" y="45720"/>
              </a:moveTo>
              <a:lnTo>
                <a:pt x="138310" y="45720"/>
              </a:lnTo>
              <a:lnTo>
                <a:pt x="138310" y="61504"/>
              </a:lnTo>
              <a:lnTo>
                <a:pt x="0" y="6150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620386"/>
        <a:ext cx="4572003" cy="13853"/>
      </dsp:txXfrm>
    </dsp:sp>
    <dsp:sp modelId="{965519A8-4240-4705-8135-2E86C95416C9}">
      <dsp:nvSpPr>
        <dsp:cNvPr id="0" name=""/>
        <dsp:cNvSpPr/>
      </dsp:nvSpPr>
      <dsp:spPr>
        <a:xfrm>
          <a:off x="5231105" y="4085972"/>
          <a:ext cx="276620" cy="541340"/>
        </a:xfrm>
        <a:custGeom>
          <a:avLst/>
          <a:gdLst/>
          <a:ahLst/>
          <a:cxnLst/>
          <a:rect l="0" t="0" r="0" b="0"/>
          <a:pathLst>
            <a:path>
              <a:moveTo>
                <a:pt x="276620" y="541340"/>
              </a:moveTo>
              <a:lnTo>
                <a:pt x="138310" y="541340"/>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83414" y="4341445"/>
        <a:ext cx="4572003" cy="30396"/>
      </dsp:txXfrm>
    </dsp:sp>
    <dsp:sp modelId="{6405D73D-A9F0-4A95-99DE-0DFC252EA041}">
      <dsp:nvSpPr>
        <dsp:cNvPr id="0" name=""/>
        <dsp:cNvSpPr/>
      </dsp:nvSpPr>
      <dsp:spPr>
        <a:xfrm>
          <a:off x="5231105" y="3532357"/>
          <a:ext cx="276620" cy="1094956"/>
        </a:xfrm>
        <a:custGeom>
          <a:avLst/>
          <a:gdLst/>
          <a:ahLst/>
          <a:cxnLst/>
          <a:rect l="0" t="0" r="0" b="0"/>
          <a:pathLst>
            <a:path>
              <a:moveTo>
                <a:pt x="276620" y="1094956"/>
              </a:moveTo>
              <a:lnTo>
                <a:pt x="138310" y="1094956"/>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22350">
            <a:lnSpc>
              <a:spcPct val="90000"/>
            </a:lnSpc>
            <a:spcBef>
              <a:spcPct val="0"/>
            </a:spcBef>
            <a:spcAft>
              <a:spcPct val="35000"/>
            </a:spcAft>
          </a:pPr>
          <a:endParaRPr lang="en-US" sz="2300" kern="1200"/>
        </a:p>
      </dsp:txBody>
      <dsp:txXfrm>
        <a:off x="3083414" y="3915374"/>
        <a:ext cx="4572003" cy="328921"/>
      </dsp:txXfrm>
    </dsp:sp>
    <dsp:sp modelId="{CE971BCD-8766-42D7-A0FF-56F99FE3FB9D}">
      <dsp:nvSpPr>
        <dsp:cNvPr id="0" name=""/>
        <dsp:cNvSpPr/>
      </dsp:nvSpPr>
      <dsp:spPr>
        <a:xfrm>
          <a:off x="5231105" y="2982251"/>
          <a:ext cx="276620" cy="1645061"/>
        </a:xfrm>
        <a:custGeom>
          <a:avLst/>
          <a:gdLst/>
          <a:ahLst/>
          <a:cxnLst/>
          <a:rect l="0" t="0" r="0" b="0"/>
          <a:pathLst>
            <a:path>
              <a:moveTo>
                <a:pt x="276620" y="1645061"/>
              </a:moveTo>
              <a:lnTo>
                <a:pt x="138310" y="1645061"/>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511300">
            <a:lnSpc>
              <a:spcPct val="90000"/>
            </a:lnSpc>
            <a:spcBef>
              <a:spcPct val="0"/>
            </a:spcBef>
            <a:spcAft>
              <a:spcPct val="35000"/>
            </a:spcAft>
          </a:pPr>
          <a:endParaRPr lang="en-US" sz="3400" kern="1200"/>
        </a:p>
      </dsp:txBody>
      <dsp:txXfrm>
        <a:off x="3083414" y="3561860"/>
        <a:ext cx="4572003" cy="485844"/>
      </dsp:txXfrm>
    </dsp:sp>
    <dsp:sp modelId="{59A52C34-4D1B-43F5-BCF0-E4AE4C701E28}">
      <dsp:nvSpPr>
        <dsp:cNvPr id="0" name=""/>
        <dsp:cNvSpPr/>
      </dsp:nvSpPr>
      <dsp:spPr>
        <a:xfrm>
          <a:off x="5231105" y="2432146"/>
          <a:ext cx="276620" cy="2195167"/>
        </a:xfrm>
        <a:custGeom>
          <a:avLst/>
          <a:gdLst/>
          <a:ahLst/>
          <a:cxnLst/>
          <a:rect l="0" t="0" r="0" b="0"/>
          <a:pathLst>
            <a:path>
              <a:moveTo>
                <a:pt x="276620" y="2195167"/>
              </a:moveTo>
              <a:lnTo>
                <a:pt x="138310" y="2195167"/>
              </a:lnTo>
              <a:lnTo>
                <a:pt x="138310"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en-US" sz="2400" b="1" kern="1200">
            <a:solidFill>
              <a:sysClr val="windowText" lastClr="000000">
                <a:hueOff val="0"/>
                <a:satOff val="0"/>
                <a:lumOff val="0"/>
                <a:alphaOff val="0"/>
              </a:sysClr>
            </a:solidFill>
            <a:latin typeface="Calibri" panose="020F0502020204030204"/>
            <a:ea typeface="+mn-ea"/>
            <a:cs typeface="B Zar" panose="00000400000000000000" pitchFamily="2" charset="-78"/>
          </a:endParaRPr>
        </a:p>
      </dsp:txBody>
      <dsp:txXfrm>
        <a:off x="3083414" y="3207534"/>
        <a:ext cx="4572003" cy="644390"/>
      </dsp:txXfrm>
    </dsp:sp>
    <dsp:sp modelId="{C55CC30D-43CD-4FFE-967B-989A6F61898A}">
      <dsp:nvSpPr>
        <dsp:cNvPr id="0" name=""/>
        <dsp:cNvSpPr/>
      </dsp:nvSpPr>
      <dsp:spPr>
        <a:xfrm>
          <a:off x="9223896" y="3088265"/>
          <a:ext cx="308138" cy="1539048"/>
        </a:xfrm>
        <a:custGeom>
          <a:avLst/>
          <a:gdLst/>
          <a:ahLst/>
          <a:cxnLst/>
          <a:rect l="0" t="0" r="0" b="0"/>
          <a:pathLst>
            <a:path>
              <a:moveTo>
                <a:pt x="308138" y="0"/>
              </a:moveTo>
              <a:lnTo>
                <a:pt x="154069" y="0"/>
              </a:lnTo>
              <a:lnTo>
                <a:pt x="154069" y="1539048"/>
              </a:lnTo>
              <a:lnTo>
                <a:pt x="0" y="1539048"/>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422400">
            <a:lnSpc>
              <a:spcPct val="90000"/>
            </a:lnSpc>
            <a:spcBef>
              <a:spcPct val="0"/>
            </a:spcBef>
            <a:spcAft>
              <a:spcPct val="35000"/>
            </a:spcAft>
          </a:pPr>
          <a:endParaRPr lang="en-US" sz="3200" kern="1200"/>
        </a:p>
      </dsp:txBody>
      <dsp:txXfrm>
        <a:off x="7091964" y="3629220"/>
        <a:ext cx="4572003" cy="457138"/>
      </dsp:txXfrm>
    </dsp:sp>
    <dsp:sp modelId="{24277886-915B-45D4-B201-8A02A9F7FD22}">
      <dsp:nvSpPr>
        <dsp:cNvPr id="0" name=""/>
        <dsp:cNvSpPr/>
      </dsp:nvSpPr>
      <dsp:spPr>
        <a:xfrm>
          <a:off x="5231105" y="1400216"/>
          <a:ext cx="245087" cy="478314"/>
        </a:xfrm>
        <a:custGeom>
          <a:avLst/>
          <a:gdLst/>
          <a:ahLst/>
          <a:cxnLst/>
          <a:rect l="0" t="0" r="0" b="0"/>
          <a:pathLst>
            <a:path>
              <a:moveTo>
                <a:pt x="245087" y="0"/>
              </a:moveTo>
              <a:lnTo>
                <a:pt x="122543" y="0"/>
              </a:lnTo>
              <a:lnTo>
                <a:pt x="122543" y="478314"/>
              </a:lnTo>
              <a:lnTo>
                <a:pt x="0" y="478314"/>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67647" y="1625937"/>
        <a:ext cx="4572003" cy="26872"/>
      </dsp:txXfrm>
    </dsp:sp>
    <dsp:sp modelId="{C2D7E883-D9EA-40CE-A0AD-5E36061AB2F1}">
      <dsp:nvSpPr>
        <dsp:cNvPr id="0" name=""/>
        <dsp:cNvSpPr/>
      </dsp:nvSpPr>
      <dsp:spPr>
        <a:xfrm>
          <a:off x="5231105" y="1279195"/>
          <a:ext cx="245087" cy="91440"/>
        </a:xfrm>
        <a:custGeom>
          <a:avLst/>
          <a:gdLst/>
          <a:ahLst/>
          <a:cxnLst/>
          <a:rect l="0" t="0" r="0" b="0"/>
          <a:pathLst>
            <a:path>
              <a:moveTo>
                <a:pt x="245087" y="121021"/>
              </a:moveTo>
              <a:lnTo>
                <a:pt x="122543" y="121021"/>
              </a:lnTo>
              <a:lnTo>
                <a:pt x="122543" y="45720"/>
              </a:lnTo>
              <a:lnTo>
                <a:pt x="0" y="4572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067647" y="1287578"/>
        <a:ext cx="4572003" cy="74673"/>
      </dsp:txXfrm>
    </dsp:sp>
    <dsp:sp modelId="{BDD48605-4075-49F1-BD78-42729F99B03A}">
      <dsp:nvSpPr>
        <dsp:cNvPr id="0" name=""/>
        <dsp:cNvSpPr/>
      </dsp:nvSpPr>
      <dsp:spPr>
        <a:xfrm>
          <a:off x="5231105" y="774809"/>
          <a:ext cx="245087" cy="625406"/>
        </a:xfrm>
        <a:custGeom>
          <a:avLst/>
          <a:gdLst/>
          <a:ahLst/>
          <a:cxnLst/>
          <a:rect l="0" t="0" r="0" b="0"/>
          <a:pathLst>
            <a:path>
              <a:moveTo>
                <a:pt x="245087" y="625406"/>
              </a:moveTo>
              <a:lnTo>
                <a:pt x="122543" y="625406"/>
              </a:lnTo>
              <a:lnTo>
                <a:pt x="122543"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622300">
            <a:lnSpc>
              <a:spcPct val="90000"/>
            </a:lnSpc>
            <a:spcBef>
              <a:spcPct val="0"/>
            </a:spcBef>
            <a:spcAft>
              <a:spcPct val="35000"/>
            </a:spcAft>
          </a:pPr>
          <a:endParaRPr lang="en-US" sz="1400" kern="1200"/>
        </a:p>
      </dsp:txBody>
      <dsp:txXfrm>
        <a:off x="3067647" y="989695"/>
        <a:ext cx="4572003" cy="195634"/>
      </dsp:txXfrm>
    </dsp:sp>
    <dsp:sp modelId="{E7F1CAF7-23D4-4571-A90F-820D03F25589}">
      <dsp:nvSpPr>
        <dsp:cNvPr id="0" name=""/>
        <dsp:cNvSpPr/>
      </dsp:nvSpPr>
      <dsp:spPr>
        <a:xfrm>
          <a:off x="5231105" y="224704"/>
          <a:ext cx="245087" cy="1175512"/>
        </a:xfrm>
        <a:custGeom>
          <a:avLst/>
          <a:gdLst/>
          <a:ahLst/>
          <a:cxnLst/>
          <a:rect l="0" t="0" r="0" b="0"/>
          <a:pathLst>
            <a:path>
              <a:moveTo>
                <a:pt x="245087" y="1175512"/>
              </a:moveTo>
              <a:lnTo>
                <a:pt x="122543" y="1175512"/>
              </a:lnTo>
              <a:lnTo>
                <a:pt x="122543"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066800">
            <a:lnSpc>
              <a:spcPct val="90000"/>
            </a:lnSpc>
            <a:spcBef>
              <a:spcPct val="0"/>
            </a:spcBef>
            <a:spcAft>
              <a:spcPct val="35000"/>
            </a:spcAft>
          </a:pPr>
          <a:endParaRPr lang="en-US" sz="2400" b="1" kern="1200">
            <a:solidFill>
              <a:sysClr val="windowText" lastClr="000000">
                <a:hueOff val="0"/>
                <a:satOff val="0"/>
                <a:lumOff val="0"/>
                <a:alphaOff val="0"/>
              </a:sysClr>
            </a:solidFill>
            <a:latin typeface="Calibri" panose="020F0502020204030204"/>
            <a:ea typeface="+mn-ea"/>
            <a:cs typeface="B Zar" panose="00000400000000000000" pitchFamily="2" charset="-78"/>
          </a:endParaRPr>
        </a:p>
      </dsp:txBody>
      <dsp:txXfrm>
        <a:off x="3067647" y="637597"/>
        <a:ext cx="4572003" cy="349725"/>
      </dsp:txXfrm>
    </dsp:sp>
    <dsp:sp modelId="{C37527E2-8D35-4A58-BEED-72370A1F16C3}">
      <dsp:nvSpPr>
        <dsp:cNvPr id="0" name=""/>
        <dsp:cNvSpPr/>
      </dsp:nvSpPr>
      <dsp:spPr>
        <a:xfrm>
          <a:off x="9192363" y="1400216"/>
          <a:ext cx="339671" cy="1688048"/>
        </a:xfrm>
        <a:custGeom>
          <a:avLst/>
          <a:gdLst/>
          <a:ahLst/>
          <a:cxnLst/>
          <a:rect l="0" t="0" r="0" b="0"/>
          <a:pathLst>
            <a:path>
              <a:moveTo>
                <a:pt x="339671" y="1688048"/>
              </a:moveTo>
              <a:lnTo>
                <a:pt x="169835" y="1688048"/>
              </a:lnTo>
              <a:lnTo>
                <a:pt x="169835" y="0"/>
              </a:lnTo>
              <a:lnTo>
                <a:pt x="0" y="0"/>
              </a:lnTo>
            </a:path>
          </a:pathLst>
        </a:custGeom>
        <a:noFill/>
        <a:ln w="12700" cap="flat" cmpd="sng" algn="ctr">
          <a:solidFill>
            <a:schemeClr val="tx1"/>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1555750">
            <a:lnSpc>
              <a:spcPct val="90000"/>
            </a:lnSpc>
            <a:spcBef>
              <a:spcPct val="0"/>
            </a:spcBef>
            <a:spcAft>
              <a:spcPct val="35000"/>
            </a:spcAft>
          </a:pPr>
          <a:endParaRPr lang="en-US" sz="3500" kern="1200"/>
        </a:p>
      </dsp:txBody>
      <dsp:txXfrm>
        <a:off x="7076197" y="1993494"/>
        <a:ext cx="4572003" cy="501492"/>
      </dsp:txXfrm>
    </dsp:sp>
    <dsp:sp modelId="{87887D8B-AF1C-4419-BE4E-6ED13A9089B8}">
      <dsp:nvSpPr>
        <dsp:cNvPr id="0" name=""/>
        <dsp:cNvSpPr/>
      </dsp:nvSpPr>
      <dsp:spPr>
        <a:xfrm rot="16200000">
          <a:off x="8847448" y="2329757"/>
          <a:ext cx="2886190" cy="1517016"/>
        </a:xfrm>
        <a:prstGeom prst="rect">
          <a:avLst/>
        </a:prstGeom>
        <a:solidFill>
          <a:schemeClr val="accent1">
            <a:lumMod val="50000"/>
            <a:alpha val="8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1422400">
            <a:lnSpc>
              <a:spcPct val="90000"/>
            </a:lnSpc>
            <a:spcBef>
              <a:spcPct val="0"/>
            </a:spcBef>
            <a:spcAft>
              <a:spcPct val="35000"/>
            </a:spcAft>
          </a:pPr>
          <a:r>
            <a:rPr lang="fa-IR" sz="3200" b="1" kern="1200" dirty="0" smtClean="0">
              <a:solidFill>
                <a:schemeClr val="bg1"/>
              </a:solidFill>
              <a:latin typeface="Calibri" panose="020F0502020204030204"/>
              <a:ea typeface="+mn-ea"/>
              <a:cs typeface="B Titr" panose="00000700000000000000" pitchFamily="2" charset="-78"/>
            </a:rPr>
            <a:t>فهرست مطالب</a:t>
          </a:r>
          <a:endParaRPr lang="en-US" sz="3200" b="1" kern="1200" dirty="0">
            <a:solidFill>
              <a:schemeClr val="bg1"/>
            </a:solidFill>
            <a:latin typeface="Calibri" panose="020F0502020204030204"/>
            <a:ea typeface="+mn-ea"/>
            <a:cs typeface="B Titr" panose="00000700000000000000" pitchFamily="2" charset="-78"/>
          </a:endParaRPr>
        </a:p>
      </dsp:txBody>
      <dsp:txXfrm>
        <a:off x="8847448" y="2329757"/>
        <a:ext cx="2886190" cy="1517016"/>
      </dsp:txXfrm>
    </dsp:sp>
    <dsp:sp modelId="{B5E049D0-23EB-4A47-A201-B7ABF19BC6ED}">
      <dsp:nvSpPr>
        <dsp:cNvPr id="0" name=""/>
        <dsp:cNvSpPr/>
      </dsp:nvSpPr>
      <dsp:spPr>
        <a:xfrm>
          <a:off x="5476192" y="538858"/>
          <a:ext cx="3716170" cy="1722716"/>
        </a:xfrm>
        <a:prstGeom prst="rect">
          <a:avLst/>
        </a:prstGeom>
        <a:solidFill>
          <a:schemeClr val="accent4">
            <a:lumMod val="20000"/>
            <a:lumOff val="80000"/>
            <a:alpha val="7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Titr" panose="00000700000000000000" pitchFamily="2" charset="-78"/>
            </a:rPr>
            <a:t>بخش اول</a:t>
          </a:r>
        </a:p>
        <a:p>
          <a:pPr lvl="0" algn="ctr" defTabSz="1244600">
            <a:lnSpc>
              <a:spcPct val="90000"/>
            </a:lnSpc>
            <a:spcBef>
              <a:spcPct val="0"/>
            </a:spcBef>
            <a:spcAft>
              <a:spcPct val="35000"/>
            </a:spcAft>
          </a:pPr>
          <a:r>
            <a:rPr lang="fa-IR" sz="1400" b="1" kern="1200" dirty="0" smtClean="0">
              <a:solidFill>
                <a:srgbClr val="002060"/>
              </a:solidFill>
              <a:cs typeface="B Titr" panose="00000700000000000000" pitchFamily="2" charset="-78"/>
            </a:rPr>
            <a:t>مبانی، چارچوب و منطق حاکم بر منظومه قرآنی</a:t>
          </a:r>
          <a:endParaRPr lang="en-US" sz="1400" b="1" kern="1200" dirty="0" smtClean="0">
            <a:solidFill>
              <a:srgbClr val="002060"/>
            </a:solidFill>
            <a:cs typeface="B Titr" panose="00000700000000000000" pitchFamily="2" charset="-78"/>
          </a:endParaRPr>
        </a:p>
        <a:p>
          <a:pPr lvl="0" algn="ctr" defTabSz="1244600">
            <a:lnSpc>
              <a:spcPct val="90000"/>
            </a:lnSpc>
            <a:spcBef>
              <a:spcPct val="0"/>
            </a:spcBef>
            <a:spcAft>
              <a:spcPct val="35000"/>
            </a:spcAft>
          </a:pPr>
          <a:endParaRPr lang="en-US" sz="2800" b="1" kern="1200" dirty="0">
            <a:solidFill>
              <a:srgbClr val="002060"/>
            </a:solidFill>
            <a:cs typeface="B Titr" panose="00000700000000000000" pitchFamily="2" charset="-78"/>
          </a:endParaRPr>
        </a:p>
      </dsp:txBody>
      <dsp:txXfrm>
        <a:off x="5476192" y="538858"/>
        <a:ext cx="3716170" cy="1722716"/>
      </dsp:txXfrm>
    </dsp:sp>
    <dsp:sp modelId="{ABA0AF39-C5CC-424E-8794-C02100F848FD}">
      <dsp:nvSpPr>
        <dsp:cNvPr id="0" name=""/>
        <dsp:cNvSpPr/>
      </dsp:nvSpPr>
      <dsp:spPr>
        <a:xfrm>
          <a:off x="585899" y="5364"/>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ضرورت رجوع به قرآن در نبرد ذهن‌ها و دل‌ها</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364"/>
        <a:ext cx="4645206" cy="438680"/>
      </dsp:txXfrm>
    </dsp:sp>
    <dsp:sp modelId="{EAF7E405-C7B9-40CC-89F8-31A4D2C50CD9}">
      <dsp:nvSpPr>
        <dsp:cNvPr id="0" name=""/>
        <dsp:cNvSpPr/>
      </dsp:nvSpPr>
      <dsp:spPr>
        <a:xfrm>
          <a:off x="585899" y="555469"/>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هدف و چرایی منظومه قرآنی مدیریت شرایط</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55469"/>
        <a:ext cx="4645206" cy="438680"/>
      </dsp:txXfrm>
    </dsp:sp>
    <dsp:sp modelId="{F1DE76DD-3E83-4F50-A421-292FDF80E7AA}">
      <dsp:nvSpPr>
        <dsp:cNvPr id="0" name=""/>
        <dsp:cNvSpPr/>
      </dsp:nvSpPr>
      <dsp:spPr>
        <a:xfrm>
          <a:off x="585899" y="1105575"/>
          <a:ext cx="4645206" cy="43868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مهندسی معارف قرآنی برای مدیریت میدان‌های سخت</a:t>
          </a:r>
          <a:endParaRPr lang="en-US" sz="1600" b="1" kern="1200" dirty="0">
            <a:solidFill>
              <a:srgbClr val="002060"/>
            </a:solidFill>
            <a:latin typeface="Calibri" panose="020F0502020204030204"/>
            <a:ea typeface="+mn-ea"/>
            <a:cs typeface="B Titr" panose="00000700000000000000" pitchFamily="2" charset="-78"/>
          </a:endParaRPr>
        </a:p>
      </dsp:txBody>
      <dsp:txXfrm>
        <a:off x="585899" y="1105575"/>
        <a:ext cx="4645206" cy="438680"/>
      </dsp:txXfrm>
    </dsp:sp>
    <dsp:sp modelId="{FB473616-3142-48DC-9BED-68F5B21700CC}">
      <dsp:nvSpPr>
        <dsp:cNvPr id="0" name=""/>
        <dsp:cNvSpPr/>
      </dsp:nvSpPr>
      <dsp:spPr>
        <a:xfrm>
          <a:off x="585899" y="1655680"/>
          <a:ext cx="4645206" cy="445700"/>
        </a:xfrm>
        <a:prstGeom prst="rect">
          <a:avLst/>
        </a:prstGeom>
        <a:solidFill>
          <a:schemeClr val="accent1">
            <a:lumMod val="40000"/>
            <a:lumOff val="60000"/>
            <a:alpha val="5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معادله قرآنی غلبه حق بر باطل</a:t>
          </a:r>
          <a:endParaRPr lang="en-US" sz="1600" b="1" kern="1200" dirty="0">
            <a:solidFill>
              <a:srgbClr val="002060"/>
            </a:solidFill>
            <a:latin typeface="Calibri" panose="020F0502020204030204"/>
            <a:ea typeface="+mn-ea"/>
            <a:cs typeface="B Titr" panose="00000700000000000000" pitchFamily="2" charset="-78"/>
          </a:endParaRPr>
        </a:p>
      </dsp:txBody>
      <dsp:txXfrm>
        <a:off x="585899" y="1655680"/>
        <a:ext cx="4645206" cy="445700"/>
      </dsp:txXfrm>
    </dsp:sp>
    <dsp:sp modelId="{BBEB56A1-B823-48FE-9E8B-0BB4E08FD7C7}">
      <dsp:nvSpPr>
        <dsp:cNvPr id="0" name=""/>
        <dsp:cNvSpPr/>
      </dsp:nvSpPr>
      <dsp:spPr>
        <a:xfrm>
          <a:off x="5507725" y="3900770"/>
          <a:ext cx="3716170" cy="1453085"/>
        </a:xfrm>
        <a:prstGeom prst="rect">
          <a:avLst/>
        </a:prstGeom>
        <a:solidFill>
          <a:schemeClr val="accent4">
            <a:lumMod val="20000"/>
            <a:lumOff val="80000"/>
            <a:alpha val="7000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fa-IR" sz="2800" b="1" kern="1200" dirty="0" smtClean="0">
              <a:solidFill>
                <a:srgbClr val="002060"/>
              </a:solidFill>
              <a:cs typeface="B Titr" panose="00000700000000000000" pitchFamily="2" charset="-78"/>
            </a:rPr>
            <a:t>بخش دوم</a:t>
          </a:r>
        </a:p>
        <a:p>
          <a:pPr lvl="0" algn="ctr" defTabSz="1244600">
            <a:lnSpc>
              <a:spcPct val="90000"/>
            </a:lnSpc>
            <a:spcBef>
              <a:spcPct val="0"/>
            </a:spcBef>
            <a:spcAft>
              <a:spcPct val="35000"/>
            </a:spcAft>
          </a:pPr>
          <a:r>
            <a:rPr lang="fa-IR" sz="1600" b="1" kern="1200" dirty="0" smtClean="0">
              <a:solidFill>
                <a:srgbClr val="002060"/>
              </a:solidFill>
              <a:cs typeface="B Titr" panose="00000700000000000000" pitchFamily="2" charset="-78"/>
            </a:rPr>
            <a:t>محورهای منظومه قرآنی در مدیریت  میدان</a:t>
          </a:r>
          <a:endParaRPr lang="en-US" sz="1600" b="1" kern="1200" dirty="0">
            <a:solidFill>
              <a:srgbClr val="002060"/>
            </a:solidFill>
            <a:cs typeface="B Titr" panose="00000700000000000000" pitchFamily="2" charset="-78"/>
          </a:endParaRPr>
        </a:p>
      </dsp:txBody>
      <dsp:txXfrm>
        <a:off x="5507725" y="3900770"/>
        <a:ext cx="3716170" cy="1453085"/>
      </dsp:txXfrm>
    </dsp:sp>
    <dsp:sp modelId="{DFE596FC-B48D-47C3-BF35-BF982BD36627}">
      <dsp:nvSpPr>
        <dsp:cNvPr id="0" name=""/>
        <dsp:cNvSpPr/>
      </dsp:nvSpPr>
      <dsp:spPr>
        <a:xfrm>
          <a:off x="585899" y="2212805"/>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smtClean="0">
              <a:solidFill>
                <a:srgbClr val="002060"/>
              </a:solidFill>
              <a:latin typeface="Calibri" panose="020F0502020204030204"/>
              <a:ea typeface="+mn-ea"/>
              <a:cs typeface="B Titr" panose="00000700000000000000" pitchFamily="2" charset="-78"/>
            </a:rPr>
            <a:t>ایمان نصرت‌ساز و یقین آفرین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2212805"/>
        <a:ext cx="4645206" cy="438680"/>
      </dsp:txXfrm>
    </dsp:sp>
    <dsp:sp modelId="{7BD31F0A-B607-4F28-BE67-B351BFF14652}">
      <dsp:nvSpPr>
        <dsp:cNvPr id="0" name=""/>
        <dsp:cNvSpPr/>
      </dsp:nvSpPr>
      <dsp:spPr>
        <a:xfrm>
          <a:off x="585899" y="2762911"/>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سنت‌های قطعی الهی در شکست و پیروزی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2762911"/>
        <a:ext cx="4645206" cy="438680"/>
      </dsp:txXfrm>
    </dsp:sp>
    <dsp:sp modelId="{A1045E35-9396-4038-8812-54CE27B6BF17}">
      <dsp:nvSpPr>
        <dsp:cNvPr id="0" name=""/>
        <dsp:cNvSpPr/>
      </dsp:nvSpPr>
      <dsp:spPr>
        <a:xfrm>
          <a:off x="585899" y="3313016"/>
          <a:ext cx="4645206" cy="43868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مقاومت سازمان یافته و الگوی ربیون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3313016"/>
        <a:ext cx="4645206" cy="438680"/>
      </dsp:txXfrm>
    </dsp:sp>
    <dsp:sp modelId="{984A0404-8562-4DBB-B601-195E67BF24F6}">
      <dsp:nvSpPr>
        <dsp:cNvPr id="0" name=""/>
        <dsp:cNvSpPr/>
      </dsp:nvSpPr>
      <dsp:spPr>
        <a:xfrm>
          <a:off x="585899" y="3863122"/>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جهاد همه جانبه در میدان‌های نوین</a:t>
          </a:r>
          <a:endParaRPr lang="en-US" sz="1600" b="1" kern="1200" dirty="0">
            <a:solidFill>
              <a:srgbClr val="002060"/>
            </a:solidFill>
            <a:latin typeface="Calibri" panose="020F0502020204030204"/>
            <a:ea typeface="+mn-ea"/>
            <a:cs typeface="B Titr" panose="00000700000000000000" pitchFamily="2" charset="-78"/>
          </a:endParaRPr>
        </a:p>
      </dsp:txBody>
      <dsp:txXfrm>
        <a:off x="585899" y="3863122"/>
        <a:ext cx="4645206" cy="445700"/>
      </dsp:txXfrm>
    </dsp:sp>
    <dsp:sp modelId="{B8FF04D3-780D-4835-A04D-9C5DA9927B9A}">
      <dsp:nvSpPr>
        <dsp:cNvPr id="0" name=""/>
        <dsp:cNvSpPr/>
      </dsp:nvSpPr>
      <dsp:spPr>
        <a:xfrm>
          <a:off x="585899" y="4420247"/>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بصیرت و ایمنی‌سازی شناختی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4420247"/>
        <a:ext cx="4645206" cy="445700"/>
      </dsp:txXfrm>
    </dsp:sp>
    <dsp:sp modelId="{0FDFB288-C5FA-4361-A1E5-216D33A605C1}">
      <dsp:nvSpPr>
        <dsp:cNvPr id="0" name=""/>
        <dsp:cNvSpPr/>
      </dsp:nvSpPr>
      <dsp:spPr>
        <a:xfrm>
          <a:off x="585899" y="4977373"/>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انسجام اجتماعی و مقابله با آشوب و بغی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4977373"/>
        <a:ext cx="4645206" cy="445700"/>
      </dsp:txXfrm>
    </dsp:sp>
    <dsp:sp modelId="{A130826B-E342-4E2D-9DAA-9B3C0E0C2F1E}">
      <dsp:nvSpPr>
        <dsp:cNvPr id="0" name=""/>
        <dsp:cNvSpPr/>
      </dsp:nvSpPr>
      <dsp:spPr>
        <a:xfrm>
          <a:off x="585899" y="5534498"/>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ولایت‌مداری و حفظ فرماندهی واحد</a:t>
          </a:r>
          <a:endParaRPr lang="en-US" sz="1600" b="1" kern="1200" dirty="0">
            <a:solidFill>
              <a:srgbClr val="002060"/>
            </a:solidFill>
            <a:latin typeface="Calibri" panose="020F0502020204030204"/>
            <a:ea typeface="+mn-ea"/>
            <a:cs typeface="B Titr" panose="00000700000000000000" pitchFamily="2" charset="-78"/>
          </a:endParaRPr>
        </a:p>
      </dsp:txBody>
      <dsp:txXfrm>
        <a:off x="585899" y="5534498"/>
        <a:ext cx="4645206" cy="445700"/>
      </dsp:txXfrm>
    </dsp:sp>
    <dsp:sp modelId="{78386336-6D4C-41BD-AF9E-0CFA418A2DFB}">
      <dsp:nvSpPr>
        <dsp:cNvPr id="0" name=""/>
        <dsp:cNvSpPr/>
      </dsp:nvSpPr>
      <dsp:spPr>
        <a:xfrm>
          <a:off x="585899" y="6091623"/>
          <a:ext cx="4645206" cy="445700"/>
        </a:xfrm>
        <a:prstGeom prst="rect">
          <a:avLst/>
        </a:prstGeom>
        <a:solidFill>
          <a:schemeClr val="accent1">
            <a:alpha val="5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fa-IR" sz="1600" b="1" kern="1200" dirty="0" smtClean="0">
              <a:solidFill>
                <a:srgbClr val="002060"/>
              </a:solidFill>
              <a:latin typeface="Calibri" panose="020F0502020204030204"/>
              <a:ea typeface="+mn-ea"/>
              <a:cs typeface="B Titr" panose="00000700000000000000" pitchFamily="2" charset="-78"/>
            </a:rPr>
            <a:t>عدالت، مردم‌داری و روحیه جهادی</a:t>
          </a:r>
          <a:endParaRPr lang="en-US" sz="1600" b="1" kern="1200" dirty="0">
            <a:solidFill>
              <a:srgbClr val="002060"/>
            </a:solidFill>
            <a:latin typeface="Calibri" panose="020F0502020204030204"/>
            <a:ea typeface="+mn-ea"/>
            <a:cs typeface="B Titr" panose="00000700000000000000" pitchFamily="2" charset="-78"/>
          </a:endParaRPr>
        </a:p>
      </dsp:txBody>
      <dsp:txXfrm>
        <a:off x="585899" y="6091623"/>
        <a:ext cx="4645206" cy="4457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185362"/>
          <a:ext cx="8523919" cy="477417"/>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عدالت و قسط</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185362"/>
        <a:ext cx="8523919" cy="477417"/>
      </dsp:txXfrm>
    </dsp:sp>
    <dsp:sp modelId="{F95DCD4D-5DBC-4E05-84AC-0BC0E608F248}">
      <dsp:nvSpPr>
        <dsp:cNvPr id="0" name=""/>
        <dsp:cNvSpPr/>
      </dsp:nvSpPr>
      <dsp:spPr>
        <a:xfrm>
          <a:off x="8288154" y="179122"/>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954835"/>
          <a:ext cx="8131210"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رأفت و مهربانی با مردم</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954835"/>
        <a:ext cx="8131210" cy="477417"/>
      </dsp:txXfrm>
    </dsp:sp>
    <dsp:sp modelId="{AF410E85-3E60-4D5C-A73A-3ED4F4F99C2A}">
      <dsp:nvSpPr>
        <dsp:cNvPr id="0" name=""/>
        <dsp:cNvSpPr/>
      </dsp:nvSpPr>
      <dsp:spPr>
        <a:xfrm>
          <a:off x="7895445" y="895158"/>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670872"/>
          <a:ext cx="7951634"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خدمت صادقانه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670872"/>
        <a:ext cx="7951634" cy="477417"/>
      </dsp:txXfrm>
    </dsp:sp>
    <dsp:sp modelId="{DC8FE0A1-59FB-4D19-85DE-552A7983729A}">
      <dsp:nvSpPr>
        <dsp:cNvPr id="0" name=""/>
        <dsp:cNvSpPr/>
      </dsp:nvSpPr>
      <dsp:spPr>
        <a:xfrm>
          <a:off x="7715869" y="1611194"/>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53238" y="2416699"/>
          <a:ext cx="7951634"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53238" y="2416699"/>
        <a:ext cx="7951634" cy="477417"/>
      </dsp:txXfrm>
    </dsp:sp>
    <dsp:sp modelId="{A8C3C8DD-7CDC-4964-B0F5-C4D8CB4500F1}">
      <dsp:nvSpPr>
        <dsp:cNvPr id="0" name=""/>
        <dsp:cNvSpPr/>
      </dsp:nvSpPr>
      <dsp:spPr>
        <a:xfrm>
          <a:off x="7715869" y="2326777"/>
          <a:ext cx="596772" cy="596772"/>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6424CB94-7C76-43F8-909C-74B6FBE59590}">
      <dsp:nvSpPr>
        <dsp:cNvPr id="0" name=""/>
        <dsp:cNvSpPr/>
      </dsp:nvSpPr>
      <dsp:spPr>
        <a:xfrm>
          <a:off x="62621" y="3102491"/>
          <a:ext cx="8131210"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پاسخ نیک به بدی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102491"/>
        <a:ext cx="8131210" cy="477417"/>
      </dsp:txXfrm>
    </dsp:sp>
    <dsp:sp modelId="{E66782A3-8275-4877-BFD1-0FFF6B1943A9}">
      <dsp:nvSpPr>
        <dsp:cNvPr id="0" name=""/>
        <dsp:cNvSpPr/>
      </dsp:nvSpPr>
      <dsp:spPr>
        <a:xfrm>
          <a:off x="7895445" y="3042813"/>
          <a:ext cx="596772" cy="59677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9C2239-5383-4D7B-9B77-61C2F9E396BA}">
      <dsp:nvSpPr>
        <dsp:cNvPr id="0" name=""/>
        <dsp:cNvSpPr/>
      </dsp:nvSpPr>
      <dsp:spPr>
        <a:xfrm>
          <a:off x="62621" y="3818527"/>
          <a:ext cx="8523919" cy="477417"/>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37895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روحیه جهادی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818527"/>
        <a:ext cx="8523919" cy="477417"/>
      </dsp:txXfrm>
    </dsp:sp>
    <dsp:sp modelId="{88F45294-7E7F-4A20-9D46-312FBFC1CA86}">
      <dsp:nvSpPr>
        <dsp:cNvPr id="0" name=""/>
        <dsp:cNvSpPr/>
      </dsp:nvSpPr>
      <dsp:spPr>
        <a:xfrm>
          <a:off x="8288154" y="3758850"/>
          <a:ext cx="596772" cy="596772"/>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794154" y="-930036"/>
          <a:ext cx="7235869" cy="7235869"/>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320723"/>
          <a:ext cx="8269895" cy="827012"/>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ضرورت رجوع به قرآن در نبرد ذهن‌ها و دل‌ها</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320723"/>
        <a:ext cx="8269895" cy="827012"/>
      </dsp:txXfrm>
    </dsp:sp>
    <dsp:sp modelId="{F95DCD4D-5DBC-4E05-84AC-0BC0E608F248}">
      <dsp:nvSpPr>
        <dsp:cNvPr id="0" name=""/>
        <dsp:cNvSpPr/>
      </dsp:nvSpPr>
      <dsp:spPr>
        <a:xfrm>
          <a:off x="7828917" y="309914"/>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75904" y="1654024"/>
          <a:ext cx="7795749"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هدف و چرایی منظومه قرآنی مدیریت شرایط</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75904" y="1654024"/>
        <a:ext cx="7795749" cy="827012"/>
      </dsp:txXfrm>
    </dsp:sp>
    <dsp:sp modelId="{AF410E85-3E60-4D5C-A73A-3ED4F4F99C2A}">
      <dsp:nvSpPr>
        <dsp:cNvPr id="0" name=""/>
        <dsp:cNvSpPr/>
      </dsp:nvSpPr>
      <dsp:spPr>
        <a:xfrm>
          <a:off x="7354772" y="1550648"/>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75904" y="2894758"/>
          <a:ext cx="7795749"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مهندسی معارف قرآنی برای مدیریت میدان‌های سخت</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75904" y="2894758"/>
        <a:ext cx="7795749" cy="827012"/>
      </dsp:txXfrm>
    </dsp:sp>
    <dsp:sp modelId="{DC8FE0A1-59FB-4D19-85DE-552A7983729A}">
      <dsp:nvSpPr>
        <dsp:cNvPr id="0" name=""/>
        <dsp:cNvSpPr/>
      </dsp:nvSpPr>
      <dsp:spPr>
        <a:xfrm>
          <a:off x="7354772" y="2791382"/>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75904" y="4135492"/>
          <a:ext cx="8269895" cy="827012"/>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56441"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 معادله قرآنی غلبه حق بر باطل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75904" y="4135492"/>
        <a:ext cx="8269895" cy="827012"/>
      </dsp:txXfrm>
    </dsp:sp>
    <dsp:sp modelId="{A8C3C8DD-7CDC-4964-B0F5-C4D8CB4500F1}">
      <dsp:nvSpPr>
        <dsp:cNvPr id="0" name=""/>
        <dsp:cNvSpPr/>
      </dsp:nvSpPr>
      <dsp:spPr>
        <a:xfrm>
          <a:off x="7828917" y="4032115"/>
          <a:ext cx="1033765" cy="1033765"/>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توحید عملی و اتکا به خداوند</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توکل همراه با اقدام؛ نه انفعال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تردید به دل راه ندادن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نفی ترس و مرعوبیت در مقابل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ایمان فزاینده در دل بحران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سنت نصرت الهی (یاری حتمیِ جبهه حق)</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معیت الهی (حضور خدا در میدان)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امتحال و غربال مومنان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سنت غلبه نهایی حق بر باطل</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روایت الهی شکست و پیروزی (در برابر روایت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صبر فعال و ثبات قدم نه صبر منفعل</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تاب‌آوری ایمانی (تحمل فشار بدون فروپاشی)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سکینه در بحران (آرامش الهی در دل طوفان)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الگوی «رِبّیّون»؛ مقاومت نخبگانی پیوسته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نهادسازی طیب؛ الگوی «شجرۀ طیبه»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جهاد نفس؛ زیربنای همه جهادها (جهاد اکبر)</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تبیین (قلب نبرد شناختی)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اقتصادی (میدان فرسایشی دشمن)</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علمی و فناورانه (اقتدار آینده‌ساز)</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جهاد دفاعی و امنیتی (آمادگی همه جانبه)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بصیرت دینی ـ سیاسی (پیوند ایمان و تحلیل)</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شناخت جنگ شناختی و رسانه‌ای (مهارت تشخیص تحریف)</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مواجهه با شایعه‌سازی و خبرسازی هدفمند</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2834124"/>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شناسایی شبهه‌سازی و القای تردید</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834124"/>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2BBDCEB-5A20-44F2-B515-88C8FD0538E5}">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دشمن‌شناسی چندلایه و پیچیده</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FB940DE9-F3AD-49AA-A525-E30950B71CB5}">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70546"/>
          <a:ext cx="8376540" cy="697625"/>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وحدت و پرهیز از نزاع</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70546"/>
        <a:ext cx="8376540" cy="697625"/>
      </dsp:txXfrm>
    </dsp:sp>
    <dsp:sp modelId="{F95DCD4D-5DBC-4E05-84AC-0BC0E608F248}">
      <dsp:nvSpPr>
        <dsp:cNvPr id="0" name=""/>
        <dsp:cNvSpPr/>
      </dsp:nvSpPr>
      <dsp:spPr>
        <a:xfrm>
          <a:off x="8003146" y="261428"/>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395250"/>
          <a:ext cx="7976575"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هویت دینی و انقلابی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395250"/>
        <a:ext cx="7976575" cy="697625"/>
      </dsp:txXfrm>
    </dsp:sp>
    <dsp:sp modelId="{AF410E85-3E60-4D5C-A73A-3ED4F4F99C2A}">
      <dsp:nvSpPr>
        <dsp:cNvPr id="0" name=""/>
        <dsp:cNvSpPr/>
      </dsp:nvSpPr>
      <dsp:spPr>
        <a:xfrm>
          <a:off x="7603181" y="1308047"/>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2441869"/>
          <a:ext cx="7976575"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مقابله با آشوب و بغات</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2441869"/>
        <a:ext cx="7976575" cy="697625"/>
      </dsp:txXfrm>
    </dsp:sp>
    <dsp:sp modelId="{DC8FE0A1-59FB-4D19-85DE-552A7983729A}">
      <dsp:nvSpPr>
        <dsp:cNvPr id="0" name=""/>
        <dsp:cNvSpPr/>
      </dsp:nvSpPr>
      <dsp:spPr>
        <a:xfrm>
          <a:off x="7603181" y="2354666"/>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62621" y="3488488"/>
          <a:ext cx="8376540" cy="697625"/>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553740"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مبارزه با نفوذ و نفاق</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488488"/>
        <a:ext cx="8376540" cy="697625"/>
      </dsp:txXfrm>
    </dsp:sp>
    <dsp:sp modelId="{A8C3C8DD-7CDC-4964-B0F5-C4D8CB4500F1}">
      <dsp:nvSpPr>
        <dsp:cNvPr id="0" name=""/>
        <dsp:cNvSpPr/>
      </dsp:nvSpPr>
      <dsp:spPr>
        <a:xfrm>
          <a:off x="8003146" y="3401285"/>
          <a:ext cx="872031" cy="872031"/>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C87744-42FC-4FE6-BDF5-53872D9BA09A}">
      <dsp:nvSpPr>
        <dsp:cNvPr id="0" name=""/>
        <dsp:cNvSpPr/>
      </dsp:nvSpPr>
      <dsp:spPr>
        <a:xfrm>
          <a:off x="7972976" y="-785376"/>
          <a:ext cx="6105497" cy="6105497"/>
        </a:xfrm>
        <a:prstGeom prst="blockArc">
          <a:avLst>
            <a:gd name="adj1" fmla="val 8100000"/>
            <a:gd name="adj2" fmla="val 13500000"/>
            <a:gd name="adj3" fmla="val 301"/>
          </a:avLst>
        </a:prstGeom>
        <a:noFill/>
        <a:ln w="19050" cap="rnd" cmpd="sng" algn="ctr">
          <a:solidFill>
            <a:srgbClr val="90C226">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510A347-D3AB-4E3C-84E3-1DC91A2A3149}">
      <dsp:nvSpPr>
        <dsp:cNvPr id="0" name=""/>
        <dsp:cNvSpPr/>
      </dsp:nvSpPr>
      <dsp:spPr>
        <a:xfrm>
          <a:off x="0" y="219863"/>
          <a:ext cx="8460886" cy="567024"/>
        </a:xfrm>
        <a:prstGeom prst="rect">
          <a:avLst/>
        </a:prstGeom>
        <a:solidFill>
          <a:sysClr val="window" lastClr="FFFFFF"/>
        </a:solidFill>
        <a:ln w="19050" cap="rnd" cmpd="sng" algn="ctr">
          <a:solidFill>
            <a:srgbClr val="90C226"/>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Calibri" panose="020F0502020204030204"/>
              <a:ea typeface="+mn-ea"/>
              <a:cs typeface="B Titr" panose="00000700000000000000" pitchFamily="2" charset="-78"/>
            </a:rPr>
            <a:t>پذیرش اصل ولایت الهی</a:t>
          </a:r>
          <a:endParaRPr lang="en-US" sz="2400" b="1" kern="1200" dirty="0">
            <a:solidFill>
              <a:sysClr val="windowText" lastClr="000000">
                <a:hueOff val="0"/>
                <a:satOff val="0"/>
                <a:lumOff val="0"/>
                <a:alphaOff val="0"/>
              </a:sysClr>
            </a:solidFill>
            <a:latin typeface="Calibri" panose="020F0502020204030204"/>
            <a:ea typeface="+mn-ea"/>
            <a:cs typeface="B Titr" panose="00000700000000000000" pitchFamily="2" charset="-78"/>
          </a:endParaRPr>
        </a:p>
      </dsp:txBody>
      <dsp:txXfrm>
        <a:off x="0" y="219863"/>
        <a:ext cx="8460886" cy="567024"/>
      </dsp:txXfrm>
    </dsp:sp>
    <dsp:sp modelId="{F95DCD4D-5DBC-4E05-84AC-0BC0E608F248}">
      <dsp:nvSpPr>
        <dsp:cNvPr id="0" name=""/>
        <dsp:cNvSpPr/>
      </dsp:nvSpPr>
      <dsp:spPr>
        <a:xfrm>
          <a:off x="8169117" y="21245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9D189AE-D119-416A-A087-386746343807}">
      <dsp:nvSpPr>
        <dsp:cNvPr id="0" name=""/>
        <dsp:cNvSpPr/>
      </dsp:nvSpPr>
      <dsp:spPr>
        <a:xfrm>
          <a:off x="62621" y="113359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اطاعت آگاهانه از ولی الهی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133595"/>
        <a:ext cx="8054573" cy="567024"/>
      </dsp:txXfrm>
    </dsp:sp>
    <dsp:sp modelId="{AF410E85-3E60-4D5C-A73A-3ED4F4F99C2A}">
      <dsp:nvSpPr>
        <dsp:cNvPr id="0" name=""/>
        <dsp:cNvSpPr/>
      </dsp:nvSpPr>
      <dsp:spPr>
        <a:xfrm>
          <a:off x="7762804" y="1062717"/>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1E9B5C6-6BB2-4D34-B386-8BFC79CCCA12}">
      <dsp:nvSpPr>
        <dsp:cNvPr id="0" name=""/>
        <dsp:cNvSpPr/>
      </dsp:nvSpPr>
      <dsp:spPr>
        <a:xfrm>
          <a:off x="62621" y="1983860"/>
          <a:ext cx="7929867"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اجتناب از تفرقه و نزاع</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1983860"/>
        <a:ext cx="7929867" cy="567024"/>
      </dsp:txXfrm>
    </dsp:sp>
    <dsp:sp modelId="{DC8FE0A1-59FB-4D19-85DE-552A7983729A}">
      <dsp:nvSpPr>
        <dsp:cNvPr id="0" name=""/>
        <dsp:cNvSpPr/>
      </dsp:nvSpPr>
      <dsp:spPr>
        <a:xfrm>
          <a:off x="7638099" y="1912982"/>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F486C669-4D59-4782-9C63-01EE2E0463D7}">
      <dsp:nvSpPr>
        <dsp:cNvPr id="0" name=""/>
        <dsp:cNvSpPr/>
      </dsp:nvSpPr>
      <dsp:spPr>
        <a:xfrm>
          <a:off x="53117" y="2870045"/>
          <a:ext cx="8054573"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تسلیم و رضایت قلبی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53117" y="2870045"/>
        <a:ext cx="8054573" cy="567024"/>
      </dsp:txXfrm>
    </dsp:sp>
    <dsp:sp modelId="{A8C3C8DD-7CDC-4964-B0F5-C4D8CB4500F1}">
      <dsp:nvSpPr>
        <dsp:cNvPr id="0" name=""/>
        <dsp:cNvSpPr/>
      </dsp:nvSpPr>
      <dsp:spPr>
        <a:xfrm>
          <a:off x="7762804" y="2763246"/>
          <a:ext cx="708780" cy="708780"/>
        </a:xfrm>
        <a:prstGeom prst="ellipse">
          <a:avLst/>
        </a:prstGeom>
        <a:solidFill>
          <a:sysClr val="window" lastClr="FFFFFF">
            <a:hueOff val="0"/>
            <a:satOff val="0"/>
            <a:lumOff val="0"/>
            <a:alphaOff val="0"/>
          </a:sysClr>
        </a:solidFill>
        <a:ln w="19050" cap="rnd" cmpd="sng" algn="ctr">
          <a:solidFill>
            <a:srgbClr val="90C226">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6424CB94-7C76-43F8-909C-74B6FBE59590}">
      <dsp:nvSpPr>
        <dsp:cNvPr id="0" name=""/>
        <dsp:cNvSpPr/>
      </dsp:nvSpPr>
      <dsp:spPr>
        <a:xfrm>
          <a:off x="62621" y="3684389"/>
          <a:ext cx="8460886" cy="567024"/>
        </a:xfrm>
        <a:prstGeom prst="rect">
          <a:avLst/>
        </a:prstGeom>
        <a:solidFill>
          <a:sysClr val="window" lastClr="FFFFFF">
            <a:hueOff val="0"/>
            <a:satOff val="0"/>
            <a:lumOff val="0"/>
            <a:alphaOff val="0"/>
          </a:sysClr>
        </a:solidFill>
        <a:ln w="19050" cap="rnd" cmpd="sng" algn="ctr">
          <a:solidFill>
            <a:srgbClr val="90C226">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450076" bIns="60960" numCol="1" spcCol="1270" anchor="ctr" anchorCtr="0">
          <a:noAutofit/>
        </a:bodyPr>
        <a:lstStyle/>
        <a:p>
          <a:pPr lvl="0" algn="ctr" defTabSz="1066800">
            <a:lnSpc>
              <a:spcPct val="90000"/>
            </a:lnSpc>
            <a:spcBef>
              <a:spcPct val="0"/>
            </a:spcBef>
            <a:spcAft>
              <a:spcPct val="35000"/>
            </a:spcAft>
          </a:pPr>
          <a:r>
            <a:rPr lang="fa-IR" sz="2400" b="1" kern="1200" dirty="0" smtClean="0">
              <a:solidFill>
                <a:sysClr val="windowText" lastClr="000000">
                  <a:hueOff val="0"/>
                  <a:satOff val="0"/>
                  <a:lumOff val="0"/>
                  <a:alphaOff val="0"/>
                </a:sysClr>
              </a:solidFill>
              <a:latin typeface="Trebuchet MS" panose="020B0603020202020204"/>
              <a:ea typeface="+mn-ea"/>
              <a:cs typeface="B Titr" panose="00000700000000000000" pitchFamily="2" charset="-78"/>
            </a:rPr>
            <a:t>دوستی و نصرت اولیای الهی</a:t>
          </a:r>
          <a:endParaRPr lang="en-US" sz="2400" b="1" kern="1200" dirty="0">
            <a:solidFill>
              <a:sysClr val="windowText" lastClr="000000">
                <a:hueOff val="0"/>
                <a:satOff val="0"/>
                <a:lumOff val="0"/>
                <a:alphaOff val="0"/>
              </a:sysClr>
            </a:solidFill>
            <a:latin typeface="Trebuchet MS" panose="020B0603020202020204"/>
            <a:ea typeface="+mn-ea"/>
            <a:cs typeface="B Titr" panose="00000700000000000000" pitchFamily="2" charset="-78"/>
          </a:endParaRPr>
        </a:p>
      </dsp:txBody>
      <dsp:txXfrm>
        <a:off x="62621" y="3684389"/>
        <a:ext cx="8460886" cy="567024"/>
      </dsp:txXfrm>
    </dsp:sp>
    <dsp:sp modelId="{E66782A3-8275-4877-BFD1-0FFF6B1943A9}">
      <dsp:nvSpPr>
        <dsp:cNvPr id="0" name=""/>
        <dsp:cNvSpPr/>
      </dsp:nvSpPr>
      <dsp:spPr>
        <a:xfrm>
          <a:off x="8169117" y="3613511"/>
          <a:ext cx="708780" cy="70878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9.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2C40A8-42DE-4885-929D-8E7AD759B378}" type="datetimeFigureOut">
              <a:rPr lang="en-US" smtClean="0"/>
              <a:t>2/8/2026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60CA33-59AE-4812-8180-F38CC35ACCC1}" type="slidenum">
              <a:rPr lang="en-US" smtClean="0"/>
              <a:t>‹#›</a:t>
            </a:fld>
            <a:endParaRPr lang="en-US"/>
          </a:p>
        </p:txBody>
      </p:sp>
    </p:spTree>
    <p:extLst>
      <p:ext uri="{BB962C8B-B14F-4D97-AF65-F5344CB8AC3E}">
        <p14:creationId xmlns:p14="http://schemas.microsoft.com/office/powerpoint/2010/main" val="970922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8FEA8A-4D3F-4AD5-A6E0-1CF4C20C1E4A}"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7239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9233EE-F9C3-42E6-995A-17984922DE50}"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1469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1362D1-69F6-4176-B519-A7F3BA022FF5}"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21772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8FEA8A-4D3F-4AD5-A6E0-1CF4C20C1E4A}"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438155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335FCA-431B-449A-AA1E-8480983557C8}"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8089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19C0B1-575B-42D7-8CA6-490E89B0C11B}"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470176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71444A-D5E5-42EB-B876-162BC01C517C}"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730472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2562862-298B-4157-A59E-96AE23E21C53}" type="datetime1">
              <a:rPr lang="en-US" smtClean="0">
                <a:solidFill>
                  <a:prstClr val="black">
                    <a:tint val="75000"/>
                  </a:prstClr>
                </a:solidFill>
              </a:rPr>
              <a:pPr/>
              <a:t>2/8/2026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85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B5FCFF4-A3B2-4135-B31C-19827A11702D}" type="datetime1">
              <a:rPr lang="en-US" smtClean="0">
                <a:solidFill>
                  <a:prstClr val="black">
                    <a:tint val="75000"/>
                  </a:prstClr>
                </a:solidFill>
              </a:rPr>
              <a:pPr/>
              <a:t>2/8/2026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14292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ACEDC2-DA6D-469E-90D0-9F3F4AD65615}" type="datetime1">
              <a:rPr lang="en-US" smtClean="0">
                <a:solidFill>
                  <a:prstClr val="black">
                    <a:tint val="75000"/>
                  </a:prstClr>
                </a:solidFill>
              </a:rPr>
              <a:pPr/>
              <a:t>2/8/2026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57715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85D8DC-DAB1-431B-A3E8-8A407D8459C4}"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50252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6335FCA-431B-449A-AA1E-8480983557C8}"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98549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32CB0C-4329-400C-B32B-72E1AB6A5890}"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001619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99233EE-F9C3-42E6-995A-17984922DE50}"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548801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A1362D1-69F6-4176-B519-A7F3BA022FF5}"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1198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7226175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8303893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45045999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35822042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FF84796-D0C5-45D2-8A55-221CB6067E3D}" type="datetimeFigureOut">
              <a:rPr lang="fa-IR" smtClean="0"/>
              <a:t>1447/08/21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226461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FF84796-D0C5-45D2-8A55-221CB6067E3D}" type="datetimeFigureOut">
              <a:rPr lang="fa-IR" smtClean="0"/>
              <a:t>1447/08/21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0000943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84796-D0C5-45D2-8A55-221CB6067E3D}" type="datetimeFigureOut">
              <a:rPr lang="fa-IR" smtClean="0"/>
              <a:t>1447/08/21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4319798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19C0B1-575B-42D7-8CA6-490E89B0C11B}" type="datetime1">
              <a:rPr lang="en-US" smtClean="0">
                <a:solidFill>
                  <a:prstClr val="black">
                    <a:tint val="75000"/>
                  </a:prstClr>
                </a:solidFill>
              </a:rPr>
              <a:pPr/>
              <a:t>2/8/2026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880635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26165524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t>1447/08/21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3795087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35407109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t>1447/08/21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0E66B35-D5D6-4252-B2FF-5BF3F0536DE3}" type="slidenum">
              <a:rPr lang="fa-IR" smtClean="0"/>
              <a:t>‹#›</a:t>
            </a:fld>
            <a:endParaRPr lang="fa-IR"/>
          </a:p>
        </p:txBody>
      </p:sp>
    </p:spTree>
    <p:extLst>
      <p:ext uri="{BB962C8B-B14F-4D97-AF65-F5344CB8AC3E}">
        <p14:creationId xmlns:p14="http://schemas.microsoft.com/office/powerpoint/2010/main" val="1048815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2206596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278401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2401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38661978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8" name="Footer Placeholder 7"/>
          <p:cNvSpPr>
            <a:spLocks noGrp="1"/>
          </p:cNvSpPr>
          <p:nvPr>
            <p:ph type="ftr" sz="quarter" idx="11"/>
          </p:nvPr>
        </p:nvSpPr>
        <p:spPr/>
        <p:txBody>
          <a:bodyPr/>
          <a:lstStyle/>
          <a:p>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0650930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4" name="Footer Placeholder 3"/>
          <p:cNvSpPr>
            <a:spLocks noGrp="1"/>
          </p:cNvSpPr>
          <p:nvPr>
            <p:ph type="ftr" sz="quarter" idx="11"/>
          </p:nvPr>
        </p:nvSpPr>
        <p:spPr/>
        <p:txBody>
          <a:bodyPr/>
          <a:lstStyle/>
          <a:p>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119791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F71444A-D5E5-42EB-B876-162BC01C517C}"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539670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3" name="Footer Placeholder 2"/>
          <p:cNvSpPr>
            <a:spLocks noGrp="1"/>
          </p:cNvSpPr>
          <p:nvPr>
            <p:ph type="ftr" sz="quarter" idx="11"/>
          </p:nvPr>
        </p:nvSpPr>
        <p:spPr/>
        <p:txBody>
          <a:bodyPr/>
          <a:lstStyle/>
          <a:p>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49276667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1830636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6" name="Footer Placeholder 5"/>
          <p:cNvSpPr>
            <a:spLocks noGrp="1"/>
          </p:cNvSpPr>
          <p:nvPr>
            <p:ph type="ftr" sz="quarter" idx="11"/>
          </p:nvPr>
        </p:nvSpPr>
        <p:spPr/>
        <p:txBody>
          <a:bodyPr/>
          <a:lstStyle/>
          <a:p>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908702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56346748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34006680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1288" y="-8468"/>
            <a:ext cx="12226405" cy="6874935"/>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461" y="2404534"/>
            <a:ext cx="7768959"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461" y="4050835"/>
            <a:ext cx="776895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000190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5274419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12798" y="2700869"/>
            <a:ext cx="8463620"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798" y="4527448"/>
            <a:ext cx="8463620"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956410559"/>
      </p:ext>
    </p:extLst>
  </p:cSld>
  <p:clrMapOvr>
    <a:masterClrMapping/>
  </p:clrMapOvr>
  <p:hf hdr="0"/>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1320800"/>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12801" y="2160589"/>
            <a:ext cx="411747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58939" y="2160590"/>
            <a:ext cx="411748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084803128"/>
      </p:ext>
    </p:extLst>
  </p:cSld>
  <p:clrMapOvr>
    <a:masterClrMapping/>
  </p:clrMapOvr>
  <p:hf hdr="0"/>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7" cy="13208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12799"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12799" y="2737247"/>
            <a:ext cx="4120896"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55520" y="2160983"/>
            <a:ext cx="41208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55520" y="2737247"/>
            <a:ext cx="4120896"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8" name="Footer Placeholder 7"/>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9" name="Slide Number Placeholder 8"/>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84009136"/>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2562862-298B-4157-A59E-96AE23E21C53}" type="datetime1">
              <a:rPr lang="en-US" smtClean="0">
                <a:solidFill>
                  <a:prstClr val="black">
                    <a:tint val="75000"/>
                  </a:prstClr>
                </a:solidFill>
              </a:rPr>
              <a:pPr/>
              <a:t>2/8/2026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99321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2799" y="609600"/>
            <a:ext cx="8463619"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4" name="Footer Placeholder 3"/>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5" name="Slide Number Placeholder 4"/>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81957934"/>
      </p:ext>
    </p:extLst>
  </p:cSld>
  <p:clrMapOvr>
    <a:masterClrMapping/>
  </p:clrMapOvr>
  <p:hf hdr="0"/>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3" name="Footer Placeholder 2"/>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4" name="Slide Number Placeholder 3"/>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41861322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99" y="1498604"/>
            <a:ext cx="3720243"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1701" y="514926"/>
            <a:ext cx="4514716"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12799" y="2777069"/>
            <a:ext cx="3720243"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11139201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799" y="4800600"/>
            <a:ext cx="8463619"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799" y="609600"/>
            <a:ext cx="8463619"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12799" y="5367338"/>
            <a:ext cx="8463619"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6" name="Footer Placeholder 5"/>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7" name="Slide Number Placeholder 6"/>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943463165"/>
      </p:ext>
    </p:extLst>
  </p:cSld>
  <p:clrMapOvr>
    <a:masterClrMapping/>
  </p:clrMapOvr>
  <p:hf hdr="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0" y="609600"/>
            <a:ext cx="8463619"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800" y="4470400"/>
            <a:ext cx="8463619"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657137976"/>
      </p:ext>
    </p:extLst>
  </p:cSld>
  <p:clrMapOvr>
    <a:masterClrMapping/>
  </p:clrMapOvr>
  <p:hf hdr="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468099" y="3632200"/>
            <a:ext cx="7226405"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470400"/>
            <a:ext cx="8463620"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996933" y="2886556"/>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1940099292"/>
      </p:ext>
    </p:extLst>
  </p:cSld>
  <p:clrMapOvr>
    <a:masterClrMapping/>
  </p:clrMapOvr>
  <p:hf hdr="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12798" y="1931988"/>
            <a:ext cx="8463620"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3502747751"/>
      </p:ext>
    </p:extLst>
  </p:cSld>
  <p:clrMapOvr>
    <a:masterClrMapping/>
  </p:clrMapOvr>
  <p:hf hdr="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033180" y="609600"/>
            <a:ext cx="809624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
        <p:nvSpPr>
          <p:cNvPr id="24" name="TextBox 23"/>
          <p:cNvSpPr txBox="1"/>
          <p:nvPr/>
        </p:nvSpPr>
        <p:spPr>
          <a:xfrm>
            <a:off x="643615" y="790378"/>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
        <p:nvSpPr>
          <p:cNvPr id="25" name="TextBox 24"/>
          <p:cNvSpPr txBox="1"/>
          <p:nvPr/>
        </p:nvSpPr>
        <p:spPr>
          <a:xfrm>
            <a:off x="8996933" y="2886556"/>
            <a:ext cx="609759" cy="584776"/>
          </a:xfrm>
          <a:prstGeom prst="rect">
            <a:avLst/>
          </a:prstGeom>
        </p:spPr>
        <p:txBody>
          <a:bodyPr vert="horz" lIns="91440" tIns="45720" rIns="91440" bIns="45720" rtlCol="0" anchor="ctr">
            <a:noAutofit/>
          </a:bodyPr>
          <a:lstStyle/>
          <a:p>
            <a:pPr defTabSz="914400"/>
            <a:r>
              <a:rPr lang="en-US" sz="8000" dirty="0">
                <a:ln w="3175" cmpd="sng">
                  <a:noFill/>
                </a:ln>
                <a:solidFill>
                  <a:srgbClr val="90C226">
                    <a:lumMod val="60000"/>
                    <a:lumOff val="40000"/>
                  </a:srgbClr>
                </a:solidFill>
                <a:latin typeface="Arial"/>
              </a:rPr>
              <a:t>”</a:t>
            </a:r>
          </a:p>
        </p:txBody>
      </p:sp>
    </p:spTree>
    <p:extLst>
      <p:ext uri="{BB962C8B-B14F-4D97-AF65-F5344CB8AC3E}">
        <p14:creationId xmlns:p14="http://schemas.microsoft.com/office/powerpoint/2010/main" val="2046982126"/>
      </p:ext>
    </p:extLst>
  </p:cSld>
  <p:clrMapOvr>
    <a:masterClrMapping/>
  </p:clrMapOvr>
  <p:hf hdr="0"/>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821131" y="609600"/>
            <a:ext cx="8455287"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812796" y="4013200"/>
            <a:ext cx="8463621"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812798" y="4527448"/>
            <a:ext cx="8463620"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2682618324"/>
      </p:ext>
    </p:extLst>
  </p:cSld>
  <p:clrMapOvr>
    <a:masterClrMapping/>
  </p:clrMapOvr>
  <p:hf hdr="0"/>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651765088"/>
      </p:ext>
    </p:extLst>
  </p:cSld>
  <p:clrMapOvr>
    <a:masterClrMapping/>
  </p:clrMapOvr>
  <p:hf hd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B5FCFF4-A3B2-4135-B31C-19827A11702D}" type="datetime1">
              <a:rPr lang="en-US" smtClean="0">
                <a:solidFill>
                  <a:prstClr val="black">
                    <a:tint val="75000"/>
                  </a:prstClr>
                </a:solidFill>
              </a:rPr>
              <a:pPr/>
              <a:t>2/8/2026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8154236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9749" y="609601"/>
            <a:ext cx="130508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12799" y="609601"/>
            <a:ext cx="6926701" cy="525145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fa-IR"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11"/>
          </p:nvPr>
        </p:nvSpPr>
        <p:spPr/>
        <p:txBody>
          <a:bodyPr/>
          <a:lstStyle/>
          <a:p>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A6C40843-9BC1-4E9F-99F1-9E3651A61869}" type="slidenum">
              <a:rPr lang="fa-IR" smtClean="0">
                <a:solidFill>
                  <a:srgbClr val="90C226"/>
                </a:solidFill>
              </a:rPr>
              <a:pPr/>
              <a:t>‹#›</a:t>
            </a:fld>
            <a:endParaRPr lang="fa-IR">
              <a:solidFill>
                <a:srgbClr val="90C226"/>
              </a:solidFill>
            </a:endParaRPr>
          </a:p>
        </p:txBody>
      </p:sp>
    </p:spTree>
    <p:extLst>
      <p:ext uri="{BB962C8B-B14F-4D97-AF65-F5344CB8AC3E}">
        <p14:creationId xmlns:p14="http://schemas.microsoft.com/office/powerpoint/2010/main" val="529058464"/>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ACEDC2-DA6D-469E-90D0-9F3F4AD65615}" type="datetime1">
              <a:rPr lang="en-US" smtClean="0">
                <a:solidFill>
                  <a:prstClr val="black">
                    <a:tint val="75000"/>
                  </a:prstClr>
                </a:solidFill>
              </a:rPr>
              <a:pPr/>
              <a:t>2/8/2026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30902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A85D8DC-DAB1-431B-A3E8-8A407D8459C4}"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352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32CB0C-4329-400C-B32B-72E1AB6A5890}" type="datetime1">
              <a:rPr lang="en-US" smtClean="0">
                <a:solidFill>
                  <a:prstClr val="black">
                    <a:tint val="75000"/>
                  </a:prstClr>
                </a:solidFill>
              </a:rPr>
              <a:pPr/>
              <a:t>2/8/2026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332FCC90-53F3-42F8-9EF8-964FE1BE900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01268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theme" Target="../theme/theme5.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4273089876"/>
      </p:ext>
    </p:extLst>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2802376151"/>
      </p:ext>
    </p:extLst>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t>1447/08/21</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t>‹#›</a:t>
            </a:fld>
            <a:endParaRPr lang="fa-IR"/>
          </a:p>
        </p:txBody>
      </p:sp>
    </p:spTree>
    <p:extLst>
      <p:ext uri="{BB962C8B-B14F-4D97-AF65-F5344CB8AC3E}">
        <p14:creationId xmlns:p14="http://schemas.microsoft.com/office/powerpoint/2010/main" val="258388718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F84796-D0C5-45D2-8A55-221CB6067E3D}" type="datetimeFigureOut">
              <a:rPr lang="fa-IR" smtClean="0">
                <a:solidFill>
                  <a:prstClr val="black">
                    <a:tint val="75000"/>
                  </a:prstClr>
                </a:solidFill>
              </a:rPr>
              <a:pPr/>
              <a:t>1447/08/21</a:t>
            </a:fld>
            <a:endParaRPr lang="fa-IR">
              <a:solidFill>
                <a:prstClr val="black">
                  <a:tint val="75000"/>
                </a:prstClr>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solidFill>
                <a:prstClr val="black">
                  <a:tint val="75000"/>
                </a:prstClr>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E66B35-D5D6-4252-B2FF-5BF3F0536DE3}"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857855632"/>
      </p:ext>
    </p:extLst>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 id="2147483794" r:id="rId9"/>
    <p:sldLayoutId id="2147483795" r:id="rId10"/>
    <p:sldLayoutId id="2147483796"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11289" y="-8468"/>
            <a:ext cx="12226407" cy="6874935"/>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812800" y="609600"/>
            <a:ext cx="8463617"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12799" y="2160590"/>
            <a:ext cx="8463619"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7011" y="6041364"/>
            <a:ext cx="912176"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914400"/>
            <a:r>
              <a:rPr lang="en-US" smtClean="0">
                <a:solidFill>
                  <a:prstClr val="black">
                    <a:tint val="75000"/>
                  </a:prstClr>
                </a:solidFill>
              </a:rPr>
              <a:t>روش تحقیق </a:t>
            </a:r>
            <a:endParaRPr lang="fa-IR">
              <a:solidFill>
                <a:prstClr val="black">
                  <a:tint val="75000"/>
                </a:prstClr>
              </a:solidFill>
            </a:endParaRPr>
          </a:p>
        </p:txBody>
      </p:sp>
      <p:sp>
        <p:nvSpPr>
          <p:cNvPr id="5" name="Footer Placeholder 4"/>
          <p:cNvSpPr>
            <a:spLocks noGrp="1"/>
          </p:cNvSpPr>
          <p:nvPr>
            <p:ph type="ftr" sz="quarter" idx="3"/>
          </p:nvPr>
        </p:nvSpPr>
        <p:spPr>
          <a:xfrm>
            <a:off x="812799" y="6041364"/>
            <a:ext cx="6163964"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914400"/>
            <a:r>
              <a:rPr lang="fa-IR" smtClean="0">
                <a:solidFill>
                  <a:prstClr val="black">
                    <a:tint val="75000"/>
                  </a:prstClr>
                </a:solidFill>
              </a:rPr>
              <a:t>موسسه آموزش عالی اخلاق و تربیت  قم 1390</a:t>
            </a:r>
            <a:endParaRPr lang="fa-IR">
              <a:solidFill>
                <a:prstClr val="black">
                  <a:tint val="75000"/>
                </a:prstClr>
              </a:solidFill>
            </a:endParaRPr>
          </a:p>
        </p:txBody>
      </p:sp>
      <p:sp>
        <p:nvSpPr>
          <p:cNvPr id="6" name="Slide Number Placeholder 5"/>
          <p:cNvSpPr>
            <a:spLocks noGrp="1"/>
          </p:cNvSpPr>
          <p:nvPr>
            <p:ph type="sldNum" sz="quarter" idx="4"/>
          </p:nvPr>
        </p:nvSpPr>
        <p:spPr>
          <a:xfrm>
            <a:off x="8592902" y="6041364"/>
            <a:ext cx="683517" cy="365125"/>
          </a:xfrm>
          <a:prstGeom prst="rect">
            <a:avLst/>
          </a:prstGeom>
        </p:spPr>
        <p:txBody>
          <a:bodyPr vert="horz" lIns="91440" tIns="45720" rIns="91440" bIns="45720" rtlCol="0" anchor="ctr"/>
          <a:lstStyle>
            <a:lvl1pPr algn="r">
              <a:defRPr sz="900">
                <a:solidFill>
                  <a:schemeClr val="accent1"/>
                </a:solidFill>
              </a:defRPr>
            </a:lvl1pPr>
          </a:lstStyle>
          <a:p>
            <a:pPr defTabSz="914400"/>
            <a:fld id="{A6C40843-9BC1-4E9F-99F1-9E3651A61869}" type="slidenum">
              <a:rPr lang="fa-IR" smtClean="0">
                <a:solidFill>
                  <a:prstClr val="black">
                    <a:tint val="75000"/>
                  </a:prstClr>
                </a:solidFill>
              </a:rPr>
              <a:pPr defTabSz="914400"/>
              <a:t>‹#›</a:t>
            </a:fld>
            <a:endParaRPr lang="fa-IR">
              <a:solidFill>
                <a:prstClr val="black">
                  <a:tint val="75000"/>
                </a:prstClr>
              </a:solidFill>
            </a:endParaRPr>
          </a:p>
        </p:txBody>
      </p:sp>
    </p:spTree>
    <p:extLst>
      <p:ext uri="{BB962C8B-B14F-4D97-AF65-F5344CB8AC3E}">
        <p14:creationId xmlns:p14="http://schemas.microsoft.com/office/powerpoint/2010/main" val="1752778213"/>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 id="2147483809" r:id="rId12"/>
    <p:sldLayoutId id="2147483810" r:id="rId13"/>
    <p:sldLayoutId id="2147483811" r:id="rId14"/>
    <p:sldLayoutId id="2147483812" r:id="rId15"/>
    <p:sldLayoutId id="2147483813" r:id="rId16"/>
  </p:sldLayoutIdLst>
  <p:hf hdr="0" ftr="0" dt="0"/>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6.png"/><Relationship Id="rId7" Type="http://schemas.openxmlformats.org/officeDocument/2006/relationships/diagramQuickStyle" Target="../diagrams/quickStyle2.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2.xml"/></Relationships>
</file>

<file path=ppt/slides/_rels/slide1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3.jpg"/><Relationship Id="rId5" Type="http://schemas.openxmlformats.org/officeDocument/2006/relationships/image" Target="../media/image18.png"/><Relationship Id="rId4" Type="http://schemas.openxmlformats.org/officeDocument/2006/relationships/image" Target="../media/image8.png"/></Relationships>
</file>

<file path=ppt/slides/_rels/slide1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7.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6.png"/><Relationship Id="rId7" Type="http://schemas.openxmlformats.org/officeDocument/2006/relationships/diagramQuickStyle" Target="../diagrams/quickStyle5.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5.xml"/><Relationship Id="rId5" Type="http://schemas.openxmlformats.org/officeDocument/2006/relationships/diagramData" Target="../diagrams/data5.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5.xml"/></Relationships>
</file>

<file path=ppt/slides/_rels/slide1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4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4.png"/><Relationship Id="rId5" Type="http://schemas.openxmlformats.org/officeDocument/2006/relationships/image" Target="../media/image18.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1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3.xml.rels><?xml version="1.0" encoding="UTF-8" standalone="yes"?>
<Relationships xmlns="http://schemas.openxmlformats.org/package/2006/relationships"><Relationship Id="rId8" Type="http://schemas.openxmlformats.org/officeDocument/2006/relationships/diagramColors" Target="../diagrams/colors6.xml"/><Relationship Id="rId3" Type="http://schemas.openxmlformats.org/officeDocument/2006/relationships/image" Target="../media/image16.png"/><Relationship Id="rId7" Type="http://schemas.openxmlformats.org/officeDocument/2006/relationships/diagramQuickStyle" Target="../diagrams/quickStyle6.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6.xml"/><Relationship Id="rId5" Type="http://schemas.openxmlformats.org/officeDocument/2006/relationships/diagramData" Target="../diagrams/data6.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6.xml"/></Relationships>
</file>

<file path=ppt/slides/_rels/slide1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8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1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5.png"/><Relationship Id="rId5" Type="http://schemas.openxmlformats.org/officeDocument/2006/relationships/image" Target="../media/image18.png"/><Relationship Id="rId4" Type="http://schemas.openxmlformats.org/officeDocument/2006/relationships/image" Target="../media/image8.png"/></Relationships>
</file>

<file path=ppt/slides/_rels/slide18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1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0.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16.png"/><Relationship Id="rId7" Type="http://schemas.openxmlformats.org/officeDocument/2006/relationships/diagramQuickStyle" Target="../diagrams/quickStyle7.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7.xml"/><Relationship Id="rId5" Type="http://schemas.openxmlformats.org/officeDocument/2006/relationships/diagramData" Target="../diagrams/data7.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7.xml"/></Relationships>
</file>

<file path=ppt/slides/_rels/slide1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1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28.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2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6.png"/><Relationship Id="rId5" Type="http://schemas.openxmlformats.org/officeDocument/2006/relationships/image" Target="../media/image18.png"/><Relationship Id="rId4" Type="http://schemas.openxmlformats.org/officeDocument/2006/relationships/image" Target="../media/image8.png"/></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2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2.xml.rels><?xml version="1.0" encoding="UTF-8" standalone="yes"?>
<Relationships xmlns="http://schemas.openxmlformats.org/package/2006/relationships"><Relationship Id="rId8" Type="http://schemas.openxmlformats.org/officeDocument/2006/relationships/diagramColors" Target="../diagrams/colors8.xml"/><Relationship Id="rId3" Type="http://schemas.openxmlformats.org/officeDocument/2006/relationships/image" Target="../media/image16.png"/><Relationship Id="rId7" Type="http://schemas.openxmlformats.org/officeDocument/2006/relationships/diagramQuickStyle" Target="../diagrams/quickStyle8.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8.xml"/><Relationship Id="rId5" Type="http://schemas.openxmlformats.org/officeDocument/2006/relationships/diagramData" Target="../diagrams/data8.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8.xml"/></Relationships>
</file>

<file path=ppt/slides/_rels/slide2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6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26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Layout" Target="../slideLayouts/slideLayout29.xml"/><Relationship Id="rId7" Type="http://schemas.openxmlformats.org/officeDocument/2006/relationships/image" Target="../media/image18.png"/><Relationship Id="rId2" Type="http://schemas.openxmlformats.org/officeDocument/2006/relationships/video" Target="../media/media1.webp"/><Relationship Id="rId1" Type="http://schemas.microsoft.com/office/2007/relationships/media" Target="../media/media1.webp"/><Relationship Id="rId6" Type="http://schemas.openxmlformats.org/officeDocument/2006/relationships/image" Target="../media/image8.png"/><Relationship Id="rId5" Type="http://schemas.openxmlformats.org/officeDocument/2006/relationships/image" Target="../media/image17.png"/><Relationship Id="rId4" Type="http://schemas.openxmlformats.org/officeDocument/2006/relationships/image" Target="../media/image14.jpeg"/></Relationships>
</file>

<file path=ppt/slides/_rels/slide26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2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0.xml.rels><?xml version="1.0" encoding="UTF-8" standalone="yes"?>
<Relationships xmlns="http://schemas.openxmlformats.org/package/2006/relationships"><Relationship Id="rId8" Type="http://schemas.openxmlformats.org/officeDocument/2006/relationships/diagramColors" Target="../diagrams/colors9.xml"/><Relationship Id="rId3" Type="http://schemas.openxmlformats.org/officeDocument/2006/relationships/image" Target="../media/image16.png"/><Relationship Id="rId7" Type="http://schemas.openxmlformats.org/officeDocument/2006/relationships/diagramQuickStyle" Target="../diagrams/quickStyle9.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9.xml"/><Relationship Id="rId5" Type="http://schemas.openxmlformats.org/officeDocument/2006/relationships/diagramData" Target="../diagrams/data9.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9.xml"/></Relationships>
</file>

<file path=ppt/slides/_rels/slide27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slide" Target="slide9.xml"/><Relationship Id="rId4" Type="http://schemas.openxmlformats.org/officeDocument/2006/relationships/image" Target="../media/image17.png"/></Relationships>
</file>

<file path=ppt/slides/_rels/slide2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2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30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0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30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8.png"/><Relationship Id="rId5" Type="http://schemas.openxmlformats.org/officeDocument/2006/relationships/image" Target="../media/image18.png"/><Relationship Id="rId4" Type="http://schemas.openxmlformats.org/officeDocument/2006/relationships/image" Target="../media/image8.png"/></Relationships>
</file>

<file path=ppt/slides/_rels/slide30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30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0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06.xml.rels><?xml version="1.0" encoding="UTF-8" standalone="yes"?>
<Relationships xmlns="http://schemas.openxmlformats.org/package/2006/relationships"><Relationship Id="rId8" Type="http://schemas.openxmlformats.org/officeDocument/2006/relationships/diagramColors" Target="../diagrams/colors10.xml"/><Relationship Id="rId3" Type="http://schemas.openxmlformats.org/officeDocument/2006/relationships/image" Target="../media/image16.png"/><Relationship Id="rId7" Type="http://schemas.openxmlformats.org/officeDocument/2006/relationships/diagramQuickStyle" Target="../diagrams/quickStyle10.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10.xml"/><Relationship Id="rId5" Type="http://schemas.openxmlformats.org/officeDocument/2006/relationships/diagramData" Target="../diagrams/data10.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10.xml"/></Relationships>
</file>

<file path=ppt/slides/_rels/slide30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0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0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3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21.jpg"/><Relationship Id="rId5" Type="http://schemas.openxmlformats.org/officeDocument/2006/relationships/image" Target="../media/image18.png"/><Relationship Id="rId4" Type="http://schemas.openxmlformats.org/officeDocument/2006/relationships/image" Target="../media/image8.png"/></Relationships>
</file>

<file path=ppt/slides/_rels/slide3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3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4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40.xml"/></Relationships>
</file>

<file path=ppt/slides/_rels/slide34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29.png"/><Relationship Id="rId1" Type="http://schemas.openxmlformats.org/officeDocument/2006/relationships/slideLayout" Target="../slideLayouts/slideLayout40.xml"/></Relationships>
</file>

<file path=ppt/slides/_rels/slide34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34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31.png"/><Relationship Id="rId1" Type="http://schemas.openxmlformats.org/officeDocument/2006/relationships/slideLayout" Target="../slideLayouts/slideLayout51.xml"/></Relationships>
</file>

<file path=ppt/slides/_rels/slide35.xml.rels><?xml version="1.0" encoding="UTF-8" standalone="yes"?>
<Relationships xmlns="http://schemas.openxmlformats.org/package/2006/relationships"><Relationship Id="rId8" Type="http://schemas.openxmlformats.org/officeDocument/2006/relationships/diagramColors" Target="../diagrams/colors3.xml"/><Relationship Id="rId3" Type="http://schemas.openxmlformats.org/officeDocument/2006/relationships/image" Target="../media/image16.png"/><Relationship Id="rId7" Type="http://schemas.openxmlformats.org/officeDocument/2006/relationships/diagramQuickStyle" Target="../diagrams/quickStyle3.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3.xml"/><Relationship Id="rId5" Type="http://schemas.openxmlformats.org/officeDocument/2006/relationships/diagramData" Target="../diagrams/data3.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3.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18.png"/><Relationship Id="rId5" Type="http://schemas.openxmlformats.org/officeDocument/2006/relationships/image" Target="../media/image8.png"/><Relationship Id="rId4" Type="http://schemas.openxmlformats.org/officeDocument/2006/relationships/image" Target="../media/image22.jpg"/></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slide" Target="slide9.xml"/><Relationship Id="rId5" Type="http://schemas.openxmlformats.org/officeDocument/2006/relationships/image" Target="../media/image20.png"/><Relationship Id="rId4" Type="http://schemas.openxmlformats.org/officeDocument/2006/relationships/image" Target="../media/image19.png"/></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slide" Target="slide9.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1.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6.png"/><Relationship Id="rId7" Type="http://schemas.openxmlformats.org/officeDocument/2006/relationships/diagramQuickStyle" Target="../diagrams/quickStyle4.xml"/><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diagramLayout" Target="../diagrams/layout4.xml"/><Relationship Id="rId5" Type="http://schemas.openxmlformats.org/officeDocument/2006/relationships/diagramData" Target="../diagrams/data4.xml"/><Relationship Id="rId10" Type="http://schemas.openxmlformats.org/officeDocument/2006/relationships/slide" Target="slide9.xml"/><Relationship Id="rId4" Type="http://schemas.openxmlformats.org/officeDocument/2006/relationships/image" Target="../media/image17.png"/><Relationship Id="rId9" Type="http://schemas.microsoft.com/office/2007/relationships/diagramDrawing" Target="../diagrams/drawing4.xml"/></Relationships>
</file>

<file path=ppt/slides/_rels/slide7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slide" Target="slide9.xml"/><Relationship Id="rId4" Type="http://schemas.openxmlformats.org/officeDocument/2006/relationships/image" Target="../media/image17.png"/></Relationships>
</file>

<file path=ppt/slides/_rels/slide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slide" Target="slide9.xml"/><Relationship Id="rId2" Type="http://schemas.openxmlformats.org/officeDocument/2006/relationships/image" Target="../media/image11.jpeg"/><Relationship Id="rId1" Type="http://schemas.openxmlformats.org/officeDocument/2006/relationships/slideLayout" Target="../slideLayouts/slideLayout29.xml"/><Relationship Id="rId6" Type="http://schemas.openxmlformats.org/officeDocument/2006/relationships/image" Target="../media/image8.png"/><Relationship Id="rId5" Type="http://schemas.openxmlformats.org/officeDocument/2006/relationships/image" Target="../media/image18.png"/><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_rels/slide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jpeg"/><Relationship Id="rId1" Type="http://schemas.openxmlformats.org/officeDocument/2006/relationships/slideLayout" Target="../slideLayouts/slideLayout29.xml"/><Relationship Id="rId5" Type="http://schemas.openxmlformats.org/officeDocument/2006/relationships/slide" Target="slide9.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 xmlns:a16="http://schemas.microsoft.com/office/drawing/2014/main" id="{AE6E157F-9212-4764-8389-09FF0F64958E}"/>
              </a:ext>
            </a:extLst>
          </p:cNvPr>
          <p:cNvGrpSpPr/>
          <p:nvPr/>
        </p:nvGrpSpPr>
        <p:grpSpPr>
          <a:xfrm>
            <a:off x="-158150" y="1"/>
            <a:ext cx="12350150" cy="6858001"/>
            <a:chOff x="-158150" y="-177920"/>
            <a:chExt cx="12350149" cy="7035922"/>
          </a:xfrm>
          <a:blipFill dpi="0" rotWithShape="1">
            <a:blip r:embed="rId2">
              <a:alphaModFix amt="26000"/>
            </a:blip>
            <a:srcRect/>
            <a:stretch>
              <a:fillRect/>
            </a:stretch>
          </a:blipFill>
        </p:grpSpPr>
        <p:pic>
          <p:nvPicPr>
            <p:cNvPr id="5" name="Picture 4">
              <a:extLst>
                <a:ext uri="{FF2B5EF4-FFF2-40B4-BE49-F238E27FC236}">
                  <a16:creationId xmlns="" xmlns:a16="http://schemas.microsoft.com/office/drawing/2014/main" id="{1E65DB72-1954-46CB-A378-FFDFF9B8D4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628110" y="292040"/>
              <a:ext cx="7035918" cy="6095997"/>
            </a:xfrm>
            <a:prstGeom prst="rect">
              <a:avLst/>
            </a:prstGeom>
            <a:grpFill/>
          </p:spPr>
        </p:pic>
        <p:pic>
          <p:nvPicPr>
            <p:cNvPr id="6" name="Picture 5">
              <a:extLst>
                <a:ext uri="{FF2B5EF4-FFF2-40B4-BE49-F238E27FC236}">
                  <a16:creationId xmlns="" xmlns:a16="http://schemas.microsoft.com/office/drawing/2014/main" id="{B501AA65-B6CB-407F-909B-54FEA40CAE4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rot="5400000">
              <a:off x="5546964" y="212966"/>
              <a:ext cx="7035920" cy="6254151"/>
            </a:xfrm>
            <a:prstGeom prst="rect">
              <a:avLst/>
            </a:prstGeom>
            <a:grpFill/>
          </p:spPr>
        </p:pic>
      </p:grpSp>
      <p:pic>
        <p:nvPicPr>
          <p:cNvPr id="4" name="Picture 3">
            <a:extLst>
              <a:ext uri="{FF2B5EF4-FFF2-40B4-BE49-F238E27FC236}">
                <a16:creationId xmlns="" xmlns:a16="http://schemas.microsoft.com/office/drawing/2014/main" id="{073D8134-0765-400B-AF74-8ACC8999CE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75983" y="5327529"/>
            <a:ext cx="427909" cy="426586"/>
          </a:xfrm>
          <a:prstGeom prst="rect">
            <a:avLst/>
          </a:prstGeom>
        </p:spPr>
      </p:pic>
      <p:pic>
        <p:nvPicPr>
          <p:cNvPr id="10" name="Picture 9"/>
          <p:cNvPicPr>
            <a:picLocks noChangeAspect="1"/>
          </p:cNvPicPr>
          <p:nvPr/>
        </p:nvPicPr>
        <p:blipFill>
          <a:blip r:embed="rId5"/>
          <a:stretch>
            <a:fillRect/>
          </a:stretch>
        </p:blipFill>
        <p:spPr>
          <a:xfrm>
            <a:off x="3030066" y="1343182"/>
            <a:ext cx="6131860" cy="4249371"/>
          </a:xfrm>
          <a:prstGeom prst="rect">
            <a:avLst/>
          </a:prstGeom>
        </p:spPr>
      </p:pic>
    </p:spTree>
    <p:extLst>
      <p:ext uri="{BB962C8B-B14F-4D97-AF65-F5344CB8AC3E}">
        <p14:creationId xmlns:p14="http://schemas.microsoft.com/office/powerpoint/2010/main" val="3289629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7" name="TextBox 6">
            <a:extLst>
              <a:ext uri="{FF2B5EF4-FFF2-40B4-BE49-F238E27FC236}">
                <a16:creationId xmlns:a16="http://schemas.microsoft.com/office/drawing/2014/main" xmlns="" id="{9F6F0F3F-0E25-84C7-8212-BE0B2481A4DD}"/>
              </a:ext>
            </a:extLst>
          </p:cNvPr>
          <p:cNvSpPr txBox="1"/>
          <p:nvPr/>
        </p:nvSpPr>
        <p:spPr>
          <a:xfrm>
            <a:off x="2373340" y="330718"/>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مبانی</a:t>
            </a:r>
            <a:r>
              <a:rPr lang="fa-IR" sz="2400" dirty="0">
                <a:solidFill>
                  <a:prstClr val="white">
                    <a:lumMod val="95000"/>
                  </a:prstClr>
                </a:solidFill>
                <a:cs typeface="B Titr" panose="00000700000000000000" pitchFamily="2" charset="-78"/>
              </a:rPr>
              <a:t>، چارچوب و منطق حاکم بر منظومه </a:t>
            </a:r>
            <a:r>
              <a:rPr lang="fa-IR" sz="2400" dirty="0" smtClean="0">
                <a:solidFill>
                  <a:prstClr val="white">
                    <a:lumMod val="95000"/>
                  </a:prstClr>
                </a:solidFill>
                <a:cs typeface="B Titr" panose="00000700000000000000" pitchFamily="2" charset="-78"/>
              </a:rPr>
              <a:t>قرآنی</a:t>
            </a:r>
            <a:endParaRPr lang="fa-IR" sz="2400" dirty="0">
              <a:solidFill>
                <a:prstClr val="white">
                  <a:lumMod val="95000"/>
                </a:prstClr>
              </a:solidFill>
              <a:cs typeface="B Titr" panose="00000700000000000000" pitchFamily="2" charset="-78"/>
            </a:endParaRPr>
          </a:p>
        </p:txBody>
      </p:sp>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438452659"/>
              </p:ext>
            </p:extLst>
          </p:nvPr>
        </p:nvGraphicFramePr>
        <p:xfrm>
          <a:off x="409903" y="1229956"/>
          <a:ext cx="8951546" cy="537579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7900081" y="290287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2</a:t>
            </a:r>
            <a:endParaRPr lang="en-US" dirty="0">
              <a:solidFill>
                <a:schemeClr val="tx1"/>
              </a:solidFill>
              <a:cs typeface="B Titr" panose="00000700000000000000" pitchFamily="2" charset="-78"/>
            </a:endParaRPr>
          </a:p>
        </p:txBody>
      </p:sp>
      <p:sp>
        <p:nvSpPr>
          <p:cNvPr id="18" name="Oval 17"/>
          <p:cNvSpPr/>
          <p:nvPr/>
        </p:nvSpPr>
        <p:spPr>
          <a:xfrm>
            <a:off x="8381583" y="163071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1</a:t>
            </a:r>
            <a:endParaRPr lang="en-US" dirty="0">
              <a:solidFill>
                <a:schemeClr val="tx1"/>
              </a:solidFill>
              <a:cs typeface="B Titr" panose="00000700000000000000" pitchFamily="2" charset="-78"/>
            </a:endParaRPr>
          </a:p>
        </p:txBody>
      </p:sp>
      <p:sp>
        <p:nvSpPr>
          <p:cNvPr id="19" name="Oval 18"/>
          <p:cNvSpPr/>
          <p:nvPr/>
        </p:nvSpPr>
        <p:spPr>
          <a:xfrm>
            <a:off x="7924460" y="4143557"/>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3</a:t>
            </a:r>
            <a:endParaRPr lang="en-US" dirty="0">
              <a:solidFill>
                <a:schemeClr val="tx1"/>
              </a:solidFill>
              <a:cs typeface="B Titr" panose="00000700000000000000" pitchFamily="2" charset="-78"/>
            </a:endParaRPr>
          </a:p>
        </p:txBody>
      </p:sp>
      <p:sp>
        <p:nvSpPr>
          <p:cNvPr id="20" name="Oval 19"/>
          <p:cNvSpPr/>
          <p:nvPr/>
        </p:nvSpPr>
        <p:spPr>
          <a:xfrm>
            <a:off x="8365817" y="540001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chemeClr val="tx1"/>
                </a:solidFill>
                <a:cs typeface="B Titr" panose="00000700000000000000" pitchFamily="2" charset="-78"/>
              </a:rPr>
              <a:t>4</a:t>
            </a:r>
            <a:endParaRPr lang="en-US" dirty="0">
              <a:solidFill>
                <a:schemeClr val="tx1"/>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10</a:t>
            </a:r>
            <a:endParaRPr lang="fa-IR" dirty="0">
              <a:solidFill>
                <a:schemeClr val="tx1"/>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33374567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graphicEl>
                                              <a:dgm id="{F95DCD4D-5DBC-4E05-84AC-0BC0E608F248}"/>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graphicEl>
                                              <a:dgm id="{3510A347-D3AB-4E3C-84E3-1DC91A2A3149}"/>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graphicEl>
                                              <a:dgm id="{AF410E85-3E60-4D5C-A73A-3ED4F4F99C2A}"/>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graphicEl>
                                              <a:dgm id="{49D189AE-D119-416A-A087-386746343807}"/>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
                                            <p:graphicEl>
                                              <a:dgm id="{DC8FE0A1-59FB-4D19-85DE-552A7983729A}"/>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graphicEl>
                                              <a:dgm id="{41E9B5C6-6BB2-4D34-B386-8BFC79CCCA12}"/>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graphicEl>
                                              <a:dgm id="{A8C3C8DD-7CDC-4964-B0F5-C4D8CB4500F1}"/>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
                                            <p:graphicEl>
                                              <a:dgm id="{F486C669-4D59-4782-9C63-01EE2E0463D7}"/>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1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08416" y="761717"/>
            <a:ext cx="9112077" cy="6524863"/>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200000"/>
              </a:lnSpc>
            </a:pPr>
            <a:r>
              <a:rPr lang="fa-IR" sz="2200" b="1" dirty="0">
                <a:solidFill>
                  <a:prstClr val="black"/>
                </a:solidFill>
                <a:cs typeface="B Nazanin" panose="00000400000000000000" pitchFamily="2" charset="-78"/>
              </a:rPr>
              <a:t>هیچ حادثه‌ای بی‌منطق نیست؛ شکست و پیروزی، هر دو در چارچوب سنت‌های الهی، معنا، پیام و کارکرد دارند</a:t>
            </a:r>
            <a:r>
              <a:rPr lang="fa-IR" sz="2200" b="1" dirty="0" smtClean="0">
                <a:solidFill>
                  <a:prstClr val="black"/>
                </a:solidFill>
                <a:cs typeface="B Nazanin" panose="00000400000000000000" pitchFamily="2" charset="-78"/>
              </a:rPr>
              <a:t>. این </a:t>
            </a:r>
            <a:r>
              <a:rPr lang="fa-IR" sz="2200" b="1" dirty="0">
                <a:solidFill>
                  <a:prstClr val="black"/>
                </a:solidFill>
                <a:cs typeface="B Nazanin" panose="00000400000000000000" pitchFamily="2" charset="-78"/>
              </a:rPr>
              <a:t>محور، ستون تنظیم تحلیل، روایت‌سازی صحیح و آرامش راهبردی در کل مدل است و نقش اساسی در مقابله با جنگ روانی، جنگ رسانه‌ای، تحریف واقعیت‌ها ایفا می‌کند</a:t>
            </a:r>
            <a:r>
              <a:rPr lang="fa-IR" sz="2200" b="1" dirty="0" smtClean="0">
                <a:solidFill>
                  <a:prstClr val="black"/>
                </a:solidFill>
                <a:cs typeface="B Nazanin" panose="00000400000000000000" pitchFamily="2" charset="-78"/>
              </a:rPr>
              <a:t>. عملیاتی </a:t>
            </a:r>
            <a:r>
              <a:rPr lang="fa-IR" sz="2200" b="1" dirty="0">
                <a:solidFill>
                  <a:prstClr val="black"/>
                </a:solidFill>
                <a:cs typeface="B Nazanin" panose="00000400000000000000" pitchFamily="2" charset="-78"/>
              </a:rPr>
              <a:t>شدن این محور، سیستم ایمنی فکری و روانی برای جامعه مؤمن ایجاد می‌کند. این سیستم، اجازه نمی‌دهد حملات روانی و تحریف‌های رسانه‌ای دشمن، هسته مرکزی ادراک و اراده جمعی را آلوده یا مختل کند. به بیان دیگر، این محور نرم‌افزار اصلی مدیریت بحران و تفسیر جهان در جبهه حق است که تحلیل‌ها را از حالت انفعالی و دفعی، به حالت فعال، عمیق و مبتنی بر الگوهای تاریخیِ الهی ارتقاء می‌دهد.</a:t>
            </a:r>
          </a:p>
          <a:p>
            <a:pPr algn="justLow" rtl="1">
              <a:lnSpc>
                <a:spcPct val="150000"/>
              </a:lnSpc>
            </a:pP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2890002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754410"/>
            <a:ext cx="9377154" cy="5909310"/>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 </a:t>
            </a:r>
            <a:r>
              <a:rPr lang="fa-IR" dirty="0">
                <a:solidFill>
                  <a:srgbClr val="C00000"/>
                </a:solidFill>
                <a:cs typeface="B Titr" panose="00000700000000000000" pitchFamily="2" charset="-78"/>
              </a:rPr>
              <a:t>چگونگی تحقق ایمان نصرت‌ساز و </a:t>
            </a:r>
            <a:r>
              <a:rPr lang="fa-IR" dirty="0" smtClean="0">
                <a:solidFill>
                  <a:srgbClr val="C00000"/>
                </a:solidFill>
                <a:cs typeface="B Titr" panose="00000700000000000000" pitchFamily="2" charset="-78"/>
              </a:rPr>
              <a:t>یقین‌آفرین </a:t>
            </a:r>
          </a:p>
          <a:p>
            <a:pPr algn="justLow" rtl="1">
              <a:lnSpc>
                <a:spcPct val="150000"/>
              </a:lnSpc>
            </a:pPr>
            <a:r>
              <a:rPr lang="fa-IR" b="1" dirty="0">
                <a:solidFill>
                  <a:prstClr val="black"/>
                </a:solidFill>
                <a:cs typeface="B Nazanin" panose="00000400000000000000" pitchFamily="2" charset="-78"/>
              </a:rPr>
              <a:t>شناخت سنت‌های الهی، صرفاً یک دانستن ذهنی یا بحث اعتقادی نیست؛ بلکه یک مهارت راهبردی در تحلیل حوادث و مدیریت میدان‌های پیچیده است. برای آنکه این محور از سطح «باور نظری» به «کارکرد عملی» برسد، تحقق آن نیازمند چند گام اساسی است</a:t>
            </a:r>
            <a:r>
              <a:rPr lang="fa-IR"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b="1" dirty="0">
                <a:solidFill>
                  <a:srgbClr val="0070C0"/>
                </a:solidFill>
                <a:cs typeface="B Nazanin" panose="00000400000000000000" pitchFamily="2" charset="-78"/>
              </a:rPr>
              <a:t>عبور از تحلیل‌های مقطعی به تحلیل </a:t>
            </a:r>
            <a:r>
              <a:rPr lang="fa-IR" b="1" dirty="0" smtClean="0">
                <a:solidFill>
                  <a:srgbClr val="0070C0"/>
                </a:solidFill>
                <a:cs typeface="B Nazanin" panose="00000400000000000000" pitchFamily="2" charset="-78"/>
              </a:rPr>
              <a:t>سنت‌محور</a:t>
            </a:r>
          </a:p>
          <a:p>
            <a:pPr algn="justLow" rtl="1">
              <a:lnSpc>
                <a:spcPct val="150000"/>
              </a:lnSpc>
            </a:pPr>
            <a:r>
              <a:rPr lang="fa-IR" b="1" dirty="0">
                <a:solidFill>
                  <a:prstClr val="black"/>
                </a:solidFill>
                <a:cs typeface="B Nazanin" panose="00000400000000000000" pitchFamily="2" charset="-78"/>
              </a:rPr>
              <a:t>در جنگ روایت‌ها، خطر اصلی این است </a:t>
            </a:r>
            <a:r>
              <a:rPr lang="fa-IR" b="1" dirty="0" smtClean="0">
                <a:solidFill>
                  <a:prstClr val="black"/>
                </a:solidFill>
                <a:cs typeface="B Nazanin" panose="00000400000000000000" pitchFamily="2" charset="-78"/>
              </a:rPr>
              <a:t>که: هر </a:t>
            </a:r>
            <a:r>
              <a:rPr lang="fa-IR" b="1" dirty="0">
                <a:solidFill>
                  <a:prstClr val="black"/>
                </a:solidFill>
                <a:cs typeface="B Nazanin" panose="00000400000000000000" pitchFamily="2" charset="-78"/>
              </a:rPr>
              <a:t>حادثه‌ای به‌صورت جداگانه تحلیل </a:t>
            </a:r>
            <a:r>
              <a:rPr lang="fa-IR" b="1" dirty="0" smtClean="0">
                <a:solidFill>
                  <a:prstClr val="black"/>
                </a:solidFill>
                <a:cs typeface="B Nazanin" panose="00000400000000000000" pitchFamily="2" charset="-78"/>
              </a:rPr>
              <a:t>شود؛ احساسات </a:t>
            </a:r>
            <a:r>
              <a:rPr lang="fa-IR" b="1" dirty="0">
                <a:solidFill>
                  <a:prstClr val="black"/>
                </a:solidFill>
                <a:cs typeface="B Nazanin" panose="00000400000000000000" pitchFamily="2" charset="-78"/>
              </a:rPr>
              <a:t>جای منطق الهی را </a:t>
            </a:r>
            <a:r>
              <a:rPr lang="fa-IR" b="1" dirty="0" smtClean="0">
                <a:solidFill>
                  <a:prstClr val="black"/>
                </a:solidFill>
                <a:cs typeface="B Nazanin" panose="00000400000000000000" pitchFamily="2" charset="-78"/>
              </a:rPr>
              <a:t>بگیرد؛ جامعه </a:t>
            </a:r>
            <a:r>
              <a:rPr lang="fa-IR" b="1" dirty="0">
                <a:solidFill>
                  <a:prstClr val="black"/>
                </a:solidFill>
                <a:cs typeface="B Nazanin" panose="00000400000000000000" pitchFamily="2" charset="-78"/>
              </a:rPr>
              <a:t>دچار نوسان روانی بین امید و یأس </a:t>
            </a:r>
            <a:r>
              <a:rPr lang="fa-IR" b="1" dirty="0" smtClean="0">
                <a:solidFill>
                  <a:prstClr val="black"/>
                </a:solidFill>
                <a:cs typeface="B Nazanin" panose="00000400000000000000" pitchFamily="2" charset="-78"/>
              </a:rPr>
              <a:t>شود </a:t>
            </a:r>
            <a:r>
              <a:rPr lang="fa-IR" b="1" dirty="0">
                <a:solidFill>
                  <a:prstClr val="black"/>
                </a:solidFill>
                <a:cs typeface="B Nazanin" panose="00000400000000000000" pitchFamily="2" charset="-78"/>
              </a:rPr>
              <a:t>و .... </a:t>
            </a:r>
            <a:endParaRPr lang="fa-IR" b="1" dirty="0" smtClean="0">
              <a:solidFill>
                <a:prstClr val="black"/>
              </a:solidFill>
              <a:cs typeface="B Nazanin" panose="00000400000000000000" pitchFamily="2" charset="-78"/>
            </a:endParaRPr>
          </a:p>
          <a:p>
            <a:pPr algn="justLow" rtl="1">
              <a:lnSpc>
                <a:spcPct val="150000"/>
              </a:lnSpc>
            </a:pPr>
            <a:r>
              <a:rPr lang="fa-IR" b="1" dirty="0" smtClean="0">
                <a:solidFill>
                  <a:prstClr val="black"/>
                </a:solidFill>
                <a:cs typeface="B Nazanin" panose="00000400000000000000" pitchFamily="2" charset="-78"/>
              </a:rPr>
              <a:t>نگاه سنت‌محور، حوادث </a:t>
            </a:r>
            <a:r>
              <a:rPr lang="fa-IR" b="1" dirty="0">
                <a:solidFill>
                  <a:prstClr val="black"/>
                </a:solidFill>
                <a:cs typeface="B Nazanin" panose="00000400000000000000" pitchFamily="2" charset="-78"/>
              </a:rPr>
              <a:t>را زنجیره‌وار </a:t>
            </a:r>
            <a:r>
              <a:rPr lang="fa-IR" b="1" dirty="0" smtClean="0">
                <a:solidFill>
                  <a:prstClr val="black"/>
                </a:solidFill>
                <a:cs typeface="B Nazanin" panose="00000400000000000000" pitchFamily="2" charset="-78"/>
              </a:rPr>
              <a:t>می‌بیند؛ فراز </a:t>
            </a:r>
            <a:r>
              <a:rPr lang="fa-IR" b="1" dirty="0">
                <a:solidFill>
                  <a:prstClr val="black"/>
                </a:solidFill>
                <a:cs typeface="B Nazanin" panose="00000400000000000000" pitchFamily="2" charset="-78"/>
              </a:rPr>
              <a:t>و فرودها را طبیعی </a:t>
            </a:r>
            <a:r>
              <a:rPr lang="fa-IR" b="1" dirty="0" smtClean="0">
                <a:solidFill>
                  <a:prstClr val="black"/>
                </a:solidFill>
                <a:cs typeface="B Nazanin" panose="00000400000000000000" pitchFamily="2" charset="-78"/>
              </a:rPr>
              <a:t>می‌داند؛ نتیجه </a:t>
            </a:r>
            <a:r>
              <a:rPr lang="fa-IR" b="1" dirty="0">
                <a:solidFill>
                  <a:prstClr val="black"/>
                </a:solidFill>
                <a:cs typeface="B Nazanin" panose="00000400000000000000" pitchFamily="2" charset="-78"/>
              </a:rPr>
              <a:t>را در افق بلندمدت تحلیل </a:t>
            </a:r>
            <a:r>
              <a:rPr lang="fa-IR" b="1" dirty="0" smtClean="0">
                <a:solidFill>
                  <a:prstClr val="black"/>
                </a:solidFill>
                <a:cs typeface="B Nazanin" panose="00000400000000000000" pitchFamily="2" charset="-78"/>
              </a:rPr>
              <a:t>می‌کند؛ </a:t>
            </a:r>
            <a:endParaRPr lang="fa-IR" b="1" dirty="0">
              <a:solidFill>
                <a:prstClr val="black"/>
              </a:solidFill>
              <a:cs typeface="B Nazanin" panose="00000400000000000000" pitchFamily="2" charset="-78"/>
            </a:endParaRPr>
          </a:p>
          <a:p>
            <a:pPr algn="justLow" rtl="1">
              <a:lnSpc>
                <a:spcPct val="150000"/>
              </a:lnSpc>
            </a:pPr>
            <a:r>
              <a:rPr lang="fa-IR" b="1" dirty="0">
                <a:solidFill>
                  <a:prstClr val="black"/>
                </a:solidFill>
                <a:cs typeface="B Nazanin" panose="00000400000000000000" pitchFamily="2" charset="-78"/>
              </a:rPr>
              <a:t>نتیجه راهبردی: سنت‌شناسی، جامعه را از «تحلیل هیجانی» به «تحلیل حکیمانه» منتقل می‌کند.</a:t>
            </a:r>
          </a:p>
          <a:p>
            <a:pPr marL="342900" indent="-342900" algn="justLow" rtl="1">
              <a:lnSpc>
                <a:spcPct val="150000"/>
              </a:lnSpc>
              <a:buFont typeface="Wingdings" panose="05000000000000000000" pitchFamily="2" charset="2"/>
              <a:buChar char="q"/>
            </a:pPr>
            <a:r>
              <a:rPr lang="fa-IR" b="1" dirty="0" smtClean="0">
                <a:solidFill>
                  <a:srgbClr val="0070C0"/>
                </a:solidFill>
                <a:cs typeface="B Nazanin" panose="00000400000000000000" pitchFamily="2" charset="-78"/>
              </a:rPr>
              <a:t>بازتعریف </a:t>
            </a:r>
            <a:r>
              <a:rPr lang="fa-IR" b="1" dirty="0">
                <a:solidFill>
                  <a:srgbClr val="0070C0"/>
                </a:solidFill>
                <a:cs typeface="B Nazanin" panose="00000400000000000000" pitchFamily="2" charset="-78"/>
              </a:rPr>
              <a:t>مفهوم شکست و </a:t>
            </a:r>
            <a:r>
              <a:rPr lang="fa-IR" b="1" dirty="0" smtClean="0">
                <a:solidFill>
                  <a:srgbClr val="0070C0"/>
                </a:solidFill>
                <a:cs typeface="B Nazanin" panose="00000400000000000000" pitchFamily="2" charset="-78"/>
              </a:rPr>
              <a:t>پیروزی</a:t>
            </a:r>
          </a:p>
          <a:p>
            <a:pPr algn="justLow" rtl="1">
              <a:lnSpc>
                <a:spcPct val="150000"/>
              </a:lnSpc>
            </a:pPr>
            <a:r>
              <a:rPr lang="fa-IR" b="1" dirty="0">
                <a:solidFill>
                  <a:prstClr val="black"/>
                </a:solidFill>
                <a:cs typeface="B Nazanin" panose="00000400000000000000" pitchFamily="2" charset="-78"/>
              </a:rPr>
              <a:t>یکی از مهم‌ترین دستاوردهای این محور آن است که</a:t>
            </a: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	شکست = پایان راه تلقی </a:t>
            </a:r>
            <a:r>
              <a:rPr lang="fa-IR" b="1" dirty="0" smtClean="0">
                <a:solidFill>
                  <a:prstClr val="black"/>
                </a:solidFill>
                <a:cs typeface="B Nazanin" panose="00000400000000000000" pitchFamily="2" charset="-78"/>
              </a:rPr>
              <a:t>نشود؛ پیروزی </a:t>
            </a:r>
            <a:r>
              <a:rPr lang="fa-IR" b="1" dirty="0">
                <a:solidFill>
                  <a:prstClr val="black"/>
                </a:solidFill>
                <a:cs typeface="B Nazanin" panose="00000400000000000000" pitchFamily="2" charset="-78"/>
              </a:rPr>
              <a:t>= نشانه قطعی حقانیت فرض </a:t>
            </a:r>
            <a:r>
              <a:rPr lang="fa-IR" b="1" dirty="0" smtClean="0">
                <a:solidFill>
                  <a:prstClr val="black"/>
                </a:solidFill>
                <a:cs typeface="B Nazanin" panose="00000400000000000000" pitchFamily="2" charset="-78"/>
              </a:rPr>
              <a:t>نگردد و ...</a:t>
            </a:r>
            <a:endParaRPr lang="fa-IR" b="1" dirty="0">
              <a:solidFill>
                <a:prstClr val="black"/>
              </a:solidFill>
              <a:cs typeface="B Nazanin" panose="00000400000000000000" pitchFamily="2" charset="-78"/>
            </a:endParaRPr>
          </a:p>
          <a:p>
            <a:pPr algn="justLow" rtl="1">
              <a:lnSpc>
                <a:spcPct val="150000"/>
              </a:lnSpc>
            </a:pPr>
            <a:r>
              <a:rPr lang="fa-IR" b="1" dirty="0">
                <a:solidFill>
                  <a:prstClr val="black"/>
                </a:solidFill>
                <a:cs typeface="B Nazanin" panose="00000400000000000000" pitchFamily="2" charset="-78"/>
              </a:rPr>
              <a:t>بر اساس منطق قرآن</a:t>
            </a:r>
            <a:r>
              <a:rPr lang="fa-IR" b="1" dirty="0" smtClean="0">
                <a:solidFill>
                  <a:prstClr val="black"/>
                </a:solidFill>
                <a:cs typeface="B Nazanin" panose="00000400000000000000" pitchFamily="2" charset="-78"/>
              </a:rPr>
              <a:t>: شکست </a:t>
            </a:r>
            <a:r>
              <a:rPr lang="fa-IR" b="1" dirty="0">
                <a:solidFill>
                  <a:prstClr val="black"/>
                </a:solidFill>
                <a:cs typeface="B Nazanin" panose="00000400000000000000" pitchFamily="2" charset="-78"/>
              </a:rPr>
              <a:t>می‌تواند «امتحان، پالایش و ارتقا» </a:t>
            </a:r>
            <a:r>
              <a:rPr lang="fa-IR" b="1" dirty="0" smtClean="0">
                <a:solidFill>
                  <a:prstClr val="black"/>
                </a:solidFill>
                <a:cs typeface="B Nazanin" panose="00000400000000000000" pitchFamily="2" charset="-78"/>
              </a:rPr>
              <a:t>باشد؛ پیروزی </a:t>
            </a:r>
            <a:r>
              <a:rPr lang="fa-IR" b="1" dirty="0">
                <a:solidFill>
                  <a:prstClr val="black"/>
                </a:solidFill>
                <a:cs typeface="B Nazanin" panose="00000400000000000000" pitchFamily="2" charset="-78"/>
              </a:rPr>
              <a:t>می‌تواند «مسئولیت‌آور و خطرساز» </a:t>
            </a:r>
            <a:r>
              <a:rPr lang="fa-IR" b="1" dirty="0" smtClean="0">
                <a:solidFill>
                  <a:prstClr val="black"/>
                </a:solidFill>
                <a:cs typeface="B Nazanin" panose="00000400000000000000" pitchFamily="2" charset="-78"/>
              </a:rPr>
              <a:t>باشد.</a:t>
            </a:r>
            <a:endParaRPr lang="fa-IR" b="1" dirty="0">
              <a:solidFill>
                <a:prstClr val="black"/>
              </a:solidFill>
              <a:cs typeface="B Nazanin" panose="00000400000000000000" pitchFamily="2" charset="-78"/>
            </a:endParaRPr>
          </a:p>
          <a:p>
            <a:pPr algn="justLow" rtl="1">
              <a:lnSpc>
                <a:spcPct val="150000"/>
              </a:lnSpc>
            </a:pPr>
            <a:r>
              <a:rPr lang="fa-IR" b="1" dirty="0">
                <a:solidFill>
                  <a:prstClr val="black"/>
                </a:solidFill>
                <a:cs typeface="B Nazanin" panose="00000400000000000000" pitchFamily="2" charset="-78"/>
              </a:rPr>
              <a:t>نتیجه راهبردی: جامعه‌ای که تعریف قرآنی از شکست و پیروزی دارد، در برابر شوک‌ها فرو نمی‌پاشد</a:t>
            </a:r>
            <a:r>
              <a:rPr lang="fa-IR"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191256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
                                            <p:txEl>
                                              <p:pRg st="5" end="5"/>
                                            </p:txEl>
                                          </p:spTgt>
                                        </p:tgtEl>
                                        <p:attrNameLst>
                                          <p:attrName>style.visibility</p:attrName>
                                        </p:attrNameLst>
                                      </p:cBhvr>
                                      <p:to>
                                        <p:strVal val="visible"/>
                                      </p:to>
                                    </p:set>
                                    <p:animEffect transition="in" filter="fade">
                                      <p:cBhvr>
                                        <p:cTn id="40" dur="1000"/>
                                        <p:tgtEl>
                                          <p:spTgt spid="6">
                                            <p:txEl>
                                              <p:pRg st="5" end="5"/>
                                            </p:txEl>
                                          </p:spTgt>
                                        </p:tgtEl>
                                      </p:cBhvr>
                                    </p:animEffect>
                                    <p:anim calcmode="lin" valueType="num">
                                      <p:cBhvr>
                                        <p:cTn id="41"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6" end="6"/>
                                            </p:txEl>
                                          </p:spTgt>
                                        </p:tgtEl>
                                        <p:attrNameLst>
                                          <p:attrName>style.visibility</p:attrName>
                                        </p:attrNameLst>
                                      </p:cBhvr>
                                      <p:to>
                                        <p:strVal val="visible"/>
                                      </p:to>
                                    </p:set>
                                    <p:anim calcmode="lin" valueType="num">
                                      <p:cBhvr>
                                        <p:cTn id="47"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6" end="6"/>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fade">
                                      <p:cBhvr>
                                        <p:cTn id="55" dur="1000"/>
                                        <p:tgtEl>
                                          <p:spTgt spid="6">
                                            <p:txEl>
                                              <p:pRg st="7" end="7"/>
                                            </p:txEl>
                                          </p:spTgt>
                                        </p:tgtEl>
                                      </p:cBhvr>
                                    </p:animEffect>
                                    <p:anim calcmode="lin" valueType="num">
                                      <p:cBhvr>
                                        <p:cTn id="5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7" dur="1000" fill="hold"/>
                                        <p:tgtEl>
                                          <p:spTgt spid="6">
                                            <p:txEl>
                                              <p:pRg st="7" end="7"/>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fade">
                                      <p:cBhvr>
                                        <p:cTn id="60" dur="1000"/>
                                        <p:tgtEl>
                                          <p:spTgt spid="6">
                                            <p:txEl>
                                              <p:pRg st="8" end="8"/>
                                            </p:txEl>
                                          </p:spTgt>
                                        </p:tgtEl>
                                      </p:cBhvr>
                                    </p:animEffect>
                                    <p:anim calcmode="lin" valueType="num">
                                      <p:cBhvr>
                                        <p:cTn id="6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8" end="8"/>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animEffect transition="in" filter="fade">
                                      <p:cBhvr>
                                        <p:cTn id="65" dur="1000"/>
                                        <p:tgtEl>
                                          <p:spTgt spid="6">
                                            <p:txEl>
                                              <p:pRg st="9" end="9"/>
                                            </p:txEl>
                                          </p:spTgt>
                                        </p:tgtEl>
                                      </p:cBhvr>
                                    </p:animEffect>
                                    <p:anim calcmode="lin" valueType="num">
                                      <p:cBhvr>
                                        <p:cTn id="66"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248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b="1" dirty="0">
                <a:solidFill>
                  <a:srgbClr val="0070C0"/>
                </a:solidFill>
                <a:cs typeface="B Nazanin" panose="00000400000000000000" pitchFamily="2" charset="-78"/>
              </a:rPr>
              <a:t>تبدیل سنت‌های الهی به معیار تحلیل اخبار و </a:t>
            </a:r>
            <a:r>
              <a:rPr lang="fa-IR" b="1" dirty="0" smtClean="0">
                <a:solidFill>
                  <a:srgbClr val="0070C0"/>
                </a:solidFill>
                <a:cs typeface="B Nazanin" panose="00000400000000000000" pitchFamily="2" charset="-78"/>
              </a:rPr>
              <a:t>حوادث</a:t>
            </a:r>
          </a:p>
          <a:p>
            <a:pPr algn="justLow" rtl="1">
              <a:lnSpc>
                <a:spcPct val="150000"/>
              </a:lnSpc>
            </a:pPr>
            <a:r>
              <a:rPr lang="fa-IR" b="1" dirty="0">
                <a:solidFill>
                  <a:prstClr val="black"/>
                </a:solidFill>
                <a:cs typeface="B Nazanin" panose="00000400000000000000" pitchFamily="2" charset="-78"/>
              </a:rPr>
              <a:t>در میدان جنگ </a:t>
            </a:r>
            <a:r>
              <a:rPr lang="fa-IR" b="1" dirty="0" smtClean="0">
                <a:solidFill>
                  <a:prstClr val="black"/>
                </a:solidFill>
                <a:cs typeface="B Nazanin" panose="00000400000000000000" pitchFamily="2" charset="-78"/>
              </a:rPr>
              <a:t>رسانه‌ای، خبر</a:t>
            </a:r>
            <a:r>
              <a:rPr lang="fa-IR" b="1" dirty="0">
                <a:solidFill>
                  <a:prstClr val="black"/>
                </a:solidFill>
                <a:cs typeface="B Nazanin" panose="00000400000000000000" pitchFamily="2" charset="-78"/>
              </a:rPr>
              <a:t>، ابزار القای </a:t>
            </a:r>
            <a:r>
              <a:rPr lang="fa-IR" b="1" dirty="0" smtClean="0">
                <a:solidFill>
                  <a:prstClr val="black"/>
                </a:solidFill>
                <a:cs typeface="B Nazanin" panose="00000400000000000000" pitchFamily="2" charset="-78"/>
              </a:rPr>
              <a:t>معناست؛ تحلیل </a:t>
            </a:r>
            <a:r>
              <a:rPr lang="fa-IR" b="1" dirty="0">
                <a:solidFill>
                  <a:prstClr val="black"/>
                </a:solidFill>
                <a:cs typeface="B Nazanin" panose="00000400000000000000" pitchFamily="2" charset="-78"/>
              </a:rPr>
              <a:t>غلط، خطرناک‌تر از خود حادثه </a:t>
            </a:r>
            <a:r>
              <a:rPr lang="fa-IR" b="1" dirty="0" smtClean="0">
                <a:solidFill>
                  <a:prstClr val="black"/>
                </a:solidFill>
                <a:cs typeface="B Nazanin" panose="00000400000000000000" pitchFamily="2" charset="-78"/>
              </a:rPr>
              <a:t>است؛</a:t>
            </a:r>
            <a:endParaRPr lang="fa-IR" b="1" dirty="0">
              <a:solidFill>
                <a:prstClr val="black"/>
              </a:solidFill>
              <a:cs typeface="B Nazanin" panose="00000400000000000000" pitchFamily="2" charset="-78"/>
            </a:endParaRPr>
          </a:p>
          <a:p>
            <a:pPr algn="justLow" rtl="1">
              <a:lnSpc>
                <a:spcPct val="150000"/>
              </a:lnSpc>
            </a:pPr>
            <a:r>
              <a:rPr lang="fa-IR" b="1" dirty="0" smtClean="0">
                <a:solidFill>
                  <a:prstClr val="black"/>
                </a:solidFill>
                <a:cs typeface="B Nazanin" panose="00000400000000000000" pitchFamily="2" charset="-78"/>
              </a:rPr>
              <a:t>با لحاظ این محور، هر </a:t>
            </a:r>
            <a:r>
              <a:rPr lang="fa-IR" b="1" dirty="0">
                <a:solidFill>
                  <a:prstClr val="black"/>
                </a:solidFill>
                <a:cs typeface="B Nazanin" panose="00000400000000000000" pitchFamily="2" charset="-78"/>
              </a:rPr>
              <a:t>خبر در ترازوی سنت‌های الهی سنجیده </a:t>
            </a:r>
            <a:r>
              <a:rPr lang="fa-IR" b="1" dirty="0" smtClean="0">
                <a:solidFill>
                  <a:prstClr val="black"/>
                </a:solidFill>
                <a:cs typeface="B Nazanin" panose="00000400000000000000" pitchFamily="2" charset="-78"/>
              </a:rPr>
              <a:t>می‌شود؛ روایت </a:t>
            </a:r>
            <a:r>
              <a:rPr lang="fa-IR" b="1" dirty="0">
                <a:solidFill>
                  <a:prstClr val="black"/>
                </a:solidFill>
                <a:cs typeface="B Nazanin" panose="00000400000000000000" pitchFamily="2" charset="-78"/>
              </a:rPr>
              <a:t>دشمن، قدرت اثرگذاری خود را از دست </a:t>
            </a:r>
            <a:r>
              <a:rPr lang="fa-IR" b="1" dirty="0" smtClean="0">
                <a:solidFill>
                  <a:prstClr val="black"/>
                </a:solidFill>
                <a:cs typeface="B Nazanin" panose="00000400000000000000" pitchFamily="2" charset="-78"/>
              </a:rPr>
              <a:t>می‌دهد؛ جامعه</a:t>
            </a:r>
            <a:r>
              <a:rPr lang="fa-IR" b="1" dirty="0">
                <a:solidFill>
                  <a:prstClr val="black"/>
                </a:solidFill>
                <a:cs typeface="B Nazanin" panose="00000400000000000000" pitchFamily="2" charset="-78"/>
              </a:rPr>
              <a:t>، فعالانه معنا تولید می‌کند نه منفعلانه معنا </a:t>
            </a:r>
            <a:r>
              <a:rPr lang="fa-IR" b="1" dirty="0" smtClean="0">
                <a:solidFill>
                  <a:prstClr val="black"/>
                </a:solidFill>
                <a:cs typeface="B Nazanin" panose="00000400000000000000" pitchFamily="2" charset="-78"/>
              </a:rPr>
              <a:t>می‌پذیرد.</a:t>
            </a:r>
            <a:endParaRPr lang="fa-IR"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b="1" dirty="0">
                <a:solidFill>
                  <a:srgbClr val="0070C0"/>
                </a:solidFill>
                <a:cs typeface="B Nazanin" panose="00000400000000000000" pitchFamily="2" charset="-78"/>
              </a:rPr>
              <a:t>طراحی اقدام متناسب </a:t>
            </a:r>
            <a:endParaRPr lang="fa-IR" b="1" dirty="0" smtClean="0">
              <a:solidFill>
                <a:srgbClr val="0070C0"/>
              </a:solidFill>
              <a:cs typeface="B Nazanin" panose="00000400000000000000" pitchFamily="2" charset="-78"/>
            </a:endParaRPr>
          </a:p>
          <a:p>
            <a:pPr algn="justLow" rtl="1">
              <a:lnSpc>
                <a:spcPct val="150000"/>
              </a:lnSpc>
            </a:pPr>
            <a:r>
              <a:rPr lang="fa-IR" b="1" dirty="0">
                <a:solidFill>
                  <a:prstClr val="black"/>
                </a:solidFill>
                <a:cs typeface="B Nazanin" panose="00000400000000000000" pitchFamily="2" charset="-78"/>
              </a:rPr>
              <a:t>شناسایی سنت حاکم بر یک واقعه، نهایتاً باید به یک دستورالعمل عملی منجر شود. هر یک از سنت‌های پنج‌گانه، در مرحله‌ای متفاوت از مبارزه، الگوی رفتاری خاصی را طلب می‌کند.</a:t>
            </a:r>
          </a:p>
          <a:p>
            <a:pPr algn="justLow" rtl="1">
              <a:lnSpc>
                <a:spcPct val="150000"/>
              </a:lnSpc>
            </a:pPr>
            <a:r>
              <a:rPr lang="fa-IR" b="1" dirty="0">
                <a:solidFill>
                  <a:prstClr val="black"/>
                </a:solidFill>
                <a:cs typeface="B Nazanin" panose="00000400000000000000" pitchFamily="2" charset="-78"/>
              </a:rPr>
              <a:t>•	</a:t>
            </a:r>
            <a:r>
              <a:rPr lang="fa-IR" b="1" dirty="0">
                <a:solidFill>
                  <a:srgbClr val="C00000"/>
                </a:solidFill>
                <a:cs typeface="B Nazanin" panose="00000400000000000000" pitchFamily="2" charset="-78"/>
              </a:rPr>
              <a:t>در مرحله امتحان و فشار: </a:t>
            </a:r>
            <a:r>
              <a:rPr lang="fa-IR" b="1" dirty="0">
                <a:solidFill>
                  <a:prstClr val="black"/>
                </a:solidFill>
                <a:cs typeface="B Nazanin" panose="00000400000000000000" pitchFamily="2" charset="-78"/>
              </a:rPr>
              <a:t>اقدام کلیدی، صبر فعال، حفظ انسجام و تقویت بنیه درونی است. شتاب برای پیروزی زودهنگام، خود شکست است.</a:t>
            </a:r>
          </a:p>
          <a:p>
            <a:pPr algn="justLow" rtl="1">
              <a:lnSpc>
                <a:spcPct val="150000"/>
              </a:lnSpc>
            </a:pPr>
            <a:r>
              <a:rPr lang="fa-IR" b="1" dirty="0">
                <a:solidFill>
                  <a:prstClr val="black"/>
                </a:solidFill>
                <a:cs typeface="B Nazanin" panose="00000400000000000000" pitchFamily="2" charset="-78"/>
              </a:rPr>
              <a:t>•	</a:t>
            </a:r>
            <a:r>
              <a:rPr lang="fa-IR" b="1" dirty="0">
                <a:solidFill>
                  <a:srgbClr val="C00000"/>
                </a:solidFill>
                <a:cs typeface="B Nazanin" panose="00000400000000000000" pitchFamily="2" charset="-78"/>
              </a:rPr>
              <a:t>در مرحله نصرت و گشایش: </a:t>
            </a:r>
            <a:r>
              <a:rPr lang="fa-IR" b="1" dirty="0">
                <a:solidFill>
                  <a:prstClr val="black"/>
                </a:solidFill>
                <a:cs typeface="B Nazanin" panose="00000400000000000000" pitchFamily="2" charset="-78"/>
              </a:rPr>
              <a:t>اقدام کلیدی، شکرگزاری، استفاده حداکثری از فرصت و گسترش دایره حق است. غفلت و غرور، نعمت را به بلا تبدیل می‌کند.</a:t>
            </a:r>
          </a:p>
          <a:p>
            <a:pPr algn="justLow" rtl="1">
              <a:lnSpc>
                <a:spcPct val="150000"/>
              </a:lnSpc>
            </a:pPr>
            <a:r>
              <a:rPr lang="fa-IR" b="1" dirty="0">
                <a:solidFill>
                  <a:prstClr val="black"/>
                </a:solidFill>
                <a:cs typeface="B Nazanin" panose="00000400000000000000" pitchFamily="2" charset="-78"/>
              </a:rPr>
              <a:t>•	</a:t>
            </a:r>
            <a:r>
              <a:rPr lang="fa-IR" b="1" dirty="0">
                <a:solidFill>
                  <a:srgbClr val="C00000"/>
                </a:solidFill>
                <a:cs typeface="B Nazanin" panose="00000400000000000000" pitchFamily="2" charset="-78"/>
              </a:rPr>
              <a:t>در مرحله معیت و حضور الهی</a:t>
            </a:r>
            <a:r>
              <a:rPr lang="fa-IR" b="1" dirty="0" smtClean="0">
                <a:solidFill>
                  <a:srgbClr val="C00000"/>
                </a:solidFill>
                <a:cs typeface="B Nazanin" panose="00000400000000000000" pitchFamily="2" charset="-78"/>
              </a:rPr>
              <a:t>:  </a:t>
            </a:r>
            <a:r>
              <a:rPr lang="fa-IR" b="1" dirty="0">
                <a:solidFill>
                  <a:prstClr val="black"/>
                </a:solidFill>
                <a:cs typeface="B Nazanin" panose="00000400000000000000" pitchFamily="2" charset="-78"/>
              </a:rPr>
              <a:t>اقدام کلیدی، توکل عملی، جسارت در تصمیم‌گیری‌های به ظاهر نامتعادل و اقدام بر اساس حساب غیبی است.</a:t>
            </a:r>
          </a:p>
          <a:p>
            <a:pPr algn="justLow" rtl="1">
              <a:lnSpc>
                <a:spcPct val="150000"/>
              </a:lnSpc>
            </a:pPr>
            <a:r>
              <a:rPr lang="fa-IR" b="1" dirty="0">
                <a:solidFill>
                  <a:prstClr val="black"/>
                </a:solidFill>
                <a:cs typeface="B Nazanin" panose="00000400000000000000" pitchFamily="2" charset="-78"/>
              </a:rPr>
              <a:t>•	</a:t>
            </a:r>
            <a:r>
              <a:rPr lang="fa-IR" b="1" dirty="0">
                <a:solidFill>
                  <a:srgbClr val="C00000"/>
                </a:solidFill>
                <a:cs typeface="B Nazanin" panose="00000400000000000000" pitchFamily="2" charset="-78"/>
              </a:rPr>
              <a:t>در مواجهه با شکست ظاهری: </a:t>
            </a:r>
            <a:r>
              <a:rPr lang="fa-IR" b="1" dirty="0">
                <a:solidFill>
                  <a:prstClr val="black"/>
                </a:solidFill>
                <a:cs typeface="B Nazanin" panose="00000400000000000000" pitchFamily="2" charset="-78"/>
              </a:rPr>
              <a:t>اقدام کلیدی، بازخوانی بی‌طرفانه، درس‌آموزی و تبدیل روایت شکست به روایت ایستادگی و انتقام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1249685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1000"/>
                                        <p:tgtEl>
                                          <p:spTgt spid="6">
                                            <p:txEl>
                                              <p:pRg st="2" end="2"/>
                                            </p:txEl>
                                          </p:spTgt>
                                        </p:tgtEl>
                                      </p:cBhvr>
                                    </p:animEffect>
                                    <p:anim calcmode="lin" valueType="num">
                                      <p:cBhvr>
                                        <p:cTn id="2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 calcmode="lin" valueType="num">
                                      <p:cBhvr>
                                        <p:cTn id="27"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0" dur="1000"/>
                                        <p:tgtEl>
                                          <p:spTgt spid="6">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1000"/>
                                        <p:tgtEl>
                                          <p:spTgt spid="6">
                                            <p:txEl>
                                              <p:pRg st="7" end="7"/>
                                            </p:txEl>
                                          </p:spTgt>
                                        </p:tgtEl>
                                      </p:cBhvr>
                                    </p:animEffect>
                                    <p:anim calcmode="lin" valueType="num">
                                      <p:cBhvr>
                                        <p:cTn id="5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1000"/>
                                        <p:tgtEl>
                                          <p:spTgt spid="6">
                                            <p:txEl>
                                              <p:pRg st="8" end="8"/>
                                            </p:txEl>
                                          </p:spTgt>
                                        </p:tgtEl>
                                      </p:cBhvr>
                                    </p:animEffect>
                                    <p:anim calcmode="lin" valueType="num">
                                      <p:cBhvr>
                                        <p:cTn id="6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8. 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smtClean="0">
                <a:solidFill>
                  <a:prstClr val="black"/>
                </a:solidFill>
                <a:cs typeface="B Nazanin" panose="00000400000000000000" pitchFamily="2" charset="-78"/>
              </a:rPr>
              <a:t>این </a:t>
            </a:r>
            <a:r>
              <a:rPr lang="fa-IR" sz="2200" b="1" dirty="0">
                <a:solidFill>
                  <a:prstClr val="black"/>
                </a:solidFill>
                <a:cs typeface="B Nazanin" panose="00000400000000000000" pitchFamily="2" charset="-78"/>
              </a:rPr>
              <a:t>محور، تنها یک «عینک برای دیدن» نیست، بلکه یک «نقشه عملیاتی برای حرکت»ارائه می‌دهد. جامعه‌ای که بتواند وقایع را در چارچوب سنت‌ها تشخیص دهد و اقدام متناسب با هر مرحله را طراحی کند، از یک مردم منفعل به یک جبهه هوشمند و پیش‌ران تبدیل می‌شود که نه تنها در برابر جنگ روانی دشمن مصون می‌ماند، بلکه فعالانه و ابتکاری، فرآیند تاریخ را بر اساس قوانین الهی آن، به پیش می‌برد</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4269390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(نقش‌های مکمل در تثبیت ایمان جبهه </a:t>
            </a:r>
            <a:r>
              <a:rPr lang="fa-IR" sz="2200" dirty="0" smtClean="0">
                <a:solidFill>
                  <a:srgbClr val="C00000"/>
                </a:solidFill>
                <a:cs typeface="B Titr" panose="00000700000000000000" pitchFamily="2" charset="-78"/>
              </a:rPr>
              <a:t>حق)</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1458504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1000"/>
                                        <p:tgtEl>
                                          <p:spTgt spid="6">
                                            <p:txEl>
                                              <p:pRg st="4" end="4"/>
                                            </p:txEl>
                                          </p:spTgt>
                                        </p:tgtEl>
                                      </p:cBhvr>
                                    </p:animEffect>
                                    <p:anim calcmode="lin" valueType="num">
                                      <p:cBhvr>
                                        <p:cTn id="3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1000"/>
                                        <p:tgtEl>
                                          <p:spTgt spid="6">
                                            <p:txEl>
                                              <p:pRg st="5" end="5"/>
                                            </p:txEl>
                                          </p:spTgt>
                                        </p:tgtEl>
                                      </p:cBhvr>
                                    </p:animEffect>
                                    <p:anim calcmode="lin" valueType="num">
                                      <p:cBhvr>
                                        <p:cTn id="3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 calcmode="lin" valueType="num">
                                      <p:cBhvr>
                                        <p:cTn id="45"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7" end="7"/>
                                            </p:txEl>
                                          </p:spTgt>
                                        </p:tgtEl>
                                        <p:attrNameLst>
                                          <p:attrName>style.visibility</p:attrName>
                                        </p:attrNameLst>
                                      </p:cBhvr>
                                      <p:to>
                                        <p:strVal val="visible"/>
                                      </p:to>
                                    </p:set>
                                    <p:animEffect transition="in" filter="fade">
                                      <p:cBhvr>
                                        <p:cTn id="53" dur="1000"/>
                                        <p:tgtEl>
                                          <p:spTgt spid="6">
                                            <p:txEl>
                                              <p:pRg st="7" end="7"/>
                                            </p:txEl>
                                          </p:spTgt>
                                        </p:tgtEl>
                                      </p:cBhvr>
                                    </p:animEffect>
                                    <p:anim calcmode="lin" valueType="num">
                                      <p:cBhvr>
                                        <p:cTn id="54"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7" end="7"/>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6">
                                            <p:txEl>
                                              <p:pRg st="8" end="8"/>
                                            </p:txEl>
                                          </p:spTgt>
                                        </p:tgtEl>
                                        <p:attrNameLst>
                                          <p:attrName>style.visibility</p:attrName>
                                        </p:attrNameLst>
                                      </p:cBhvr>
                                      <p:to>
                                        <p:strVal val="visible"/>
                                      </p:to>
                                    </p:set>
                                    <p:animEffect transition="in" filter="fade">
                                      <p:cBhvr>
                                        <p:cTn id="58" dur="1000"/>
                                        <p:tgtEl>
                                          <p:spTgt spid="6">
                                            <p:txEl>
                                              <p:pRg st="8" end="8"/>
                                            </p:txEl>
                                          </p:spTgt>
                                        </p:tgtEl>
                                      </p:cBhvr>
                                    </p:animEffect>
                                    <p:anim calcmode="lin" valueType="num">
                                      <p:cBhvr>
                                        <p:cTn id="5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animEffect transition="in" filter="fade">
                                      <p:cBhvr>
                                        <p:cTn id="65" dur="1000"/>
                                        <p:tgtEl>
                                          <p:spTgt spid="6">
                                            <p:txEl>
                                              <p:pRg st="9" end="9"/>
                                            </p:txEl>
                                          </p:spTgt>
                                        </p:tgtEl>
                                      </p:cBhvr>
                                    </p:animEffect>
                                    <p:anim calcmode="lin" valueType="num">
                                      <p:cBhvr>
                                        <p:cTn id="66"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070893"/>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a:t>
            </a:r>
            <a:r>
              <a:rPr lang="fa-IR"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cs typeface="B Nazanin" panose="00000400000000000000" pitchFamily="2" charset="-78"/>
              </a:rPr>
              <a:t>پاسداران مدیران میدان نبرد و راویان معنای جهاد هستند که پیکار ظاهری را با منطق غیبی پیوند می‌زنند.</a:t>
            </a:r>
            <a:endParaRPr lang="fa-IR"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700" b="1" dirty="0" smtClean="0">
                <a:solidFill>
                  <a:prstClr val="black"/>
                </a:solidFill>
                <a:cs typeface="B Nazanin" panose="00000400000000000000" pitchFamily="2" charset="-78"/>
              </a:rPr>
              <a:t>تحلیل </a:t>
            </a:r>
            <a:r>
              <a:rPr lang="fa-IR" sz="1700" b="1" dirty="0">
                <a:solidFill>
                  <a:prstClr val="black"/>
                </a:solidFill>
                <a:cs typeface="B Nazanin" panose="00000400000000000000" pitchFamily="2" charset="-78"/>
              </a:rPr>
              <a:t>عملیاتی مبتنی بر سنت‌ها: گنجاندن مفاهیمی مانند «سنت نصرت»، «معیت الهی» و «امتحان» در ارزیابی‌های میدانی، تاکتیک‌ها و برنامه‌ریزی‌های رزمی، به‌گونه‌ای که هر اقدام نظامی در چارچوب کلی فرآیند الهی تاریخ فهمیده شود.</a:t>
            </a:r>
          </a:p>
          <a:p>
            <a:pPr marL="342900" indent="-342900" algn="justLow" rtl="1">
              <a:lnSpc>
                <a:spcPct val="150000"/>
              </a:lnSpc>
              <a:buFont typeface="Arial" panose="020B0604020202020204" pitchFamily="34" charset="0"/>
              <a:buChar char="•"/>
            </a:pPr>
            <a:r>
              <a:rPr lang="fa-IR" sz="1700" b="1" dirty="0" smtClean="0">
                <a:solidFill>
                  <a:prstClr val="black"/>
                </a:solidFill>
                <a:cs typeface="B Nazanin" panose="00000400000000000000" pitchFamily="2" charset="-78"/>
              </a:rPr>
              <a:t>تبیین </a:t>
            </a:r>
            <a:r>
              <a:rPr lang="fa-IR" sz="1700" b="1" dirty="0">
                <a:solidFill>
                  <a:prstClr val="black"/>
                </a:solidFill>
                <a:cs typeface="B Nazanin" panose="00000400000000000000" pitchFamily="2" charset="-78"/>
              </a:rPr>
              <a:t>صحیح شکست‌های مقطعی: توضیح عقب‌نشینی‌های تاکتیکی یا ناکامی‌های موقت به نیروها نه به عنوان ضعف یا پایان کار، بلکه به عنوان بخشی از «مرحله آزمون و هزینه‌سازی» برای پیروزی بزرگتر و نهایی، با استناد به نمونه‌های تاریخی مانند جنگ احد.</a:t>
            </a:r>
          </a:p>
          <a:p>
            <a:pPr marL="342900" indent="-342900" algn="justLow" rtl="1">
              <a:lnSpc>
                <a:spcPct val="150000"/>
              </a:lnSpc>
              <a:buFont typeface="Arial" panose="020B0604020202020204" pitchFamily="34" charset="0"/>
              <a:buChar char="•"/>
            </a:pPr>
            <a:r>
              <a:rPr lang="fa-IR" sz="1700" b="1" dirty="0" smtClean="0">
                <a:solidFill>
                  <a:prstClr val="black"/>
                </a:solidFill>
                <a:cs typeface="B Nazanin" panose="00000400000000000000" pitchFamily="2" charset="-78"/>
              </a:rPr>
              <a:t>ایجاد </a:t>
            </a:r>
            <a:r>
              <a:rPr lang="fa-IR" sz="1700" b="1" dirty="0">
                <a:solidFill>
                  <a:prstClr val="black"/>
                </a:solidFill>
                <a:cs typeface="B Nazanin" panose="00000400000000000000" pitchFamily="2" charset="-78"/>
              </a:rPr>
              <a:t>مصونیت روانی در بدنه رزمی: طراحی برنامه‌های آموزشی و فرهنگی مستمر برای تقویت روحیه، ایمان و بصیرت نیروها، به‌گونه‌ای که در برابر تبلیغات یأس‌آلود، شایعات و روایت‌های تحریف‌شده دشمن مقاوم و نفوذناپذیر بمانند.</a:t>
            </a:r>
          </a:p>
          <a:p>
            <a:pPr marL="342900" indent="-342900" algn="justLow" rtl="1">
              <a:lnSpc>
                <a:spcPct val="150000"/>
              </a:lnSpc>
              <a:buFont typeface="Arial" panose="020B0604020202020204" pitchFamily="34" charset="0"/>
              <a:buChar char="•"/>
            </a:pPr>
            <a:r>
              <a:rPr lang="fa-IR" sz="1700" b="1" dirty="0" smtClean="0">
                <a:solidFill>
                  <a:prstClr val="black"/>
                </a:solidFill>
                <a:cs typeface="B Nazanin" panose="00000400000000000000" pitchFamily="2" charset="-78"/>
              </a:rPr>
              <a:t>روایت‌سازی </a:t>
            </a:r>
            <a:r>
              <a:rPr lang="fa-IR" sz="1700" b="1" dirty="0">
                <a:solidFill>
                  <a:prstClr val="black"/>
                </a:solidFill>
                <a:cs typeface="B Nazanin" panose="00000400000000000000" pitchFamily="2" charset="-78"/>
              </a:rPr>
              <a:t>از صحنه نبرد: مستندسازی و انتقال معنای حقیقی رشادت‌ها، شهادت‌ها و ایثارهای میدان به جامعه و تاریخ، به‌عنوان جلوه‌های عینی تحقق سنت‌های نصرت و معیت الهی.</a:t>
            </a:r>
          </a:p>
          <a:p>
            <a:pPr marL="342900" indent="-342900" algn="justLow" rtl="1">
              <a:lnSpc>
                <a:spcPct val="150000"/>
              </a:lnSpc>
              <a:buFont typeface="Arial" panose="020B0604020202020204" pitchFamily="34" charset="0"/>
              <a:buChar char="•"/>
            </a:pPr>
            <a:r>
              <a:rPr lang="fa-IR" sz="1700" b="1" dirty="0" smtClean="0">
                <a:solidFill>
                  <a:prstClr val="black"/>
                </a:solidFill>
                <a:cs typeface="B Nazanin" panose="00000400000000000000" pitchFamily="2" charset="-78"/>
              </a:rPr>
              <a:t>حفظ </a:t>
            </a:r>
            <a:r>
              <a:rPr lang="fa-IR" sz="1700" b="1" dirty="0">
                <a:solidFill>
                  <a:prstClr val="black"/>
                </a:solidFill>
                <a:cs typeface="B Nazanin" panose="00000400000000000000" pitchFamily="2" charset="-78"/>
              </a:rPr>
              <a:t>آمادگی و انضباط در همه مراحل: تداوم تمرین، تقویت بنیه و حفظ وحدت فرماندهی و عمل، چه در دوره‌های آرامش و چه در اوج فشارها، به‌عنوان شرط عملی بهره‌مندی از سنت الهی </a:t>
            </a:r>
            <a:r>
              <a:rPr lang="fa-IR" sz="1700" b="1" dirty="0" smtClean="0">
                <a:solidFill>
                  <a:prstClr val="black"/>
                </a:solidFill>
                <a:cs typeface="B Nazanin" panose="00000400000000000000" pitchFamily="2" charset="-78"/>
              </a:rPr>
              <a:t>نصرت.</a:t>
            </a:r>
            <a:endParaRPr lang="fa-IR" sz="17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9702334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248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بسیجیان</a:t>
            </a:r>
          </a:p>
          <a:p>
            <a:pPr algn="justLow" rtl="1">
              <a:lnSpc>
                <a:spcPct val="150000"/>
              </a:lnSpc>
            </a:pPr>
            <a:r>
              <a:rPr lang="fa-IR" b="1" dirty="0">
                <a:cs typeface="B Nazanin" panose="00000400000000000000" pitchFamily="2" charset="-78"/>
              </a:rPr>
              <a:t>بسیج، پیونددهنده سنت‌های الهی با بدنه مردمی </a:t>
            </a:r>
            <a:r>
              <a:rPr lang="fa-IR" b="1" dirty="0" smtClean="0">
                <a:cs typeface="B Nazanin" panose="00000400000000000000" pitchFamily="2" charset="-78"/>
              </a:rPr>
              <a:t>است.</a:t>
            </a:r>
            <a:endParaRPr lang="fa-IR" b="1" dirty="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cs typeface="B Nazanin" panose="00000400000000000000" pitchFamily="2" charset="-78"/>
              </a:rPr>
              <a:t>بسیجی «حافظ روحیه عمومی و توزیع‌کننده روایت الهی در متن جامعه است.</a:t>
            </a:r>
            <a:endParaRPr lang="fa-IR"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تبلیغ </a:t>
            </a:r>
            <a:r>
              <a:rPr lang="fa-IR" b="1" dirty="0">
                <a:solidFill>
                  <a:prstClr val="black"/>
                </a:solidFill>
                <a:cs typeface="B Nazanin" panose="00000400000000000000" pitchFamily="2" charset="-78"/>
              </a:rPr>
              <a:t>چهره‌به‌چهره و امیدآفرینی: انتقال مستقیم و ملموس منطق سنت‌های الهی و روایت رسمی به آحاد مردم در محلات، مساجد و محیط‌های کاری، با زبان صمیمی و قابل درک.</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ایجاد </a:t>
            </a:r>
            <a:r>
              <a:rPr lang="fa-IR" b="1" dirty="0">
                <a:solidFill>
                  <a:prstClr val="black"/>
                </a:solidFill>
                <a:cs typeface="B Nazanin" panose="00000400000000000000" pitchFamily="2" charset="-78"/>
              </a:rPr>
              <a:t>شبکه‌های مقاومت روانی: تشکیل گروه‌های مردمی و فضای مجازی برای پشتیبانی عاطفی، تبادل تجربیات مثبت و خنثی‌سازی شایعات و حملات روانی دشمن در سطح خرد.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تبیین </a:t>
            </a:r>
            <a:r>
              <a:rPr lang="fa-IR" b="1" dirty="0">
                <a:solidFill>
                  <a:prstClr val="black"/>
                </a:solidFill>
                <a:cs typeface="B Nazanin" panose="00000400000000000000" pitchFamily="2" charset="-78"/>
              </a:rPr>
              <a:t>زنده و عینی فشارها: توضیح دادن به مردم که مشکلات و سختی‌های کنونی، نه نشانه رهاشدگی، که بخشی از «مرحله امتحان و پالایش» در مسیر حتمی پیروزی است، با استناد به نمونه‌های تاریخی و زندگی‌نامه‌های شهیدان.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الگوسازی </a:t>
            </a:r>
            <a:r>
              <a:rPr lang="fa-IR" b="1" dirty="0">
                <a:solidFill>
                  <a:prstClr val="black"/>
                </a:solidFill>
                <a:cs typeface="B Nazanin" panose="00000400000000000000" pitchFamily="2" charset="-78"/>
              </a:rPr>
              <a:t>عملی از صبر و استقامت: نشان دادن مقاومت و نشاط در انجام مأموریت‌های محوله (فرهنگی، امدادی، سازندگی) به عنوان نماد زنده «صبر فعال» در مرحله کنونی تاریخ.</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بازخوردگیری </a:t>
            </a:r>
            <a:r>
              <a:rPr lang="fa-IR" b="1" dirty="0">
                <a:solidFill>
                  <a:prstClr val="black"/>
                </a:solidFill>
                <a:cs typeface="B Nazanin" panose="00000400000000000000" pitchFamily="2" charset="-78"/>
              </a:rPr>
              <a:t>و انعکاس دقیق فضای عمومی: انتقال صحیح و بی‌واسطه احساسات، دغدغه‌ها و پرسش‌های مردم به سطوح تصمیم‌گیری، برای اصلاح و بهبود روایت‌سازی و برنامه‌ریزی‌های کلان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7135451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44022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فرماندهان، نقطه اتصال سنت‌های الهی با تصمیم‌سازی </a:t>
            </a:r>
            <a:r>
              <a:rPr lang="fa-IR" b="1" dirty="0" smtClean="0">
                <a:solidFill>
                  <a:prstClr val="black"/>
                </a:solidFill>
                <a:cs typeface="B Nazanin" panose="00000400000000000000" pitchFamily="2" charset="-78"/>
              </a:rPr>
              <a:t>هستند. </a:t>
            </a:r>
            <a:r>
              <a:rPr lang="fa-IR" b="1" dirty="0" smtClean="0">
                <a:cs typeface="B Nazanin" panose="00000400000000000000" pitchFamily="2" charset="-78"/>
              </a:rPr>
              <a:t>فرمانده </a:t>
            </a:r>
            <a:r>
              <a:rPr lang="fa-IR" b="1" dirty="0">
                <a:cs typeface="B Nazanin" panose="00000400000000000000" pitchFamily="2" charset="-78"/>
              </a:rPr>
              <a:t>سنت‌شناس، مدیر صبور میدان‌های سخت و تنظیم‌گر توازن میان اقدام فوری و افق نهایی است.</a:t>
            </a:r>
            <a:endParaRPr lang="fa-IR"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تصمیم‌سازی </a:t>
            </a:r>
            <a:r>
              <a:rPr lang="fa-IR" b="1" dirty="0">
                <a:solidFill>
                  <a:prstClr val="black"/>
                </a:solidFill>
                <a:cs typeface="B Nazanin" panose="00000400000000000000" pitchFamily="2" charset="-78"/>
              </a:rPr>
              <a:t>مبتنی بر چارچوب سنت‌های الهی: اتخاذ تصمیمات کلان نه بر اساس هیجان یا فشار مقطعی، بلکه با تشخیص مرحله تاریخی (امتحان، انتظار، گشایش، نصرت) و الزامات آن.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تدوین </a:t>
            </a:r>
            <a:r>
              <a:rPr lang="fa-IR" b="1" dirty="0">
                <a:solidFill>
                  <a:prstClr val="black"/>
                </a:solidFill>
                <a:cs typeface="B Nazanin" panose="00000400000000000000" pitchFamily="2" charset="-78"/>
              </a:rPr>
              <a:t>و ابلاغ روایت راهبردی واحد: تبدیل تحلیل سنت‌محور به گفتمان رسمی حاکم بر تمام دستگاه‌های اجرایی و رسانه‌ای برای ایجاد وحدت رویه در مواجهه با حوادث.</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ثبات‌بخشی </a:t>
            </a:r>
            <a:r>
              <a:rPr lang="fa-IR" b="1" dirty="0">
                <a:solidFill>
                  <a:prstClr val="black"/>
                </a:solidFill>
                <a:cs typeface="B Nazanin" panose="00000400000000000000" pitchFamily="2" charset="-78"/>
              </a:rPr>
              <a:t>و مدیریت انتظارات در بحران: حفظ آرامش و انسجام درونی با یادآوری چارچوب بلندمدت الهی و جلوگیری از تصمیمات شتابزده یا واکنش‌های کوتاه‌نگر.</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تخصیص </a:t>
            </a:r>
            <a:r>
              <a:rPr lang="fa-IR" b="1" dirty="0">
                <a:solidFill>
                  <a:prstClr val="black"/>
                </a:solidFill>
                <a:cs typeface="B Nazanin" panose="00000400000000000000" pitchFamily="2" charset="-78"/>
              </a:rPr>
              <a:t>هوشمندانه منابع ملی: جهت‌دهی ظرفیت‌ها به اولویت‌های حیاتی هر مرحله (مانند تقویت تاب‌آوری در دوره امتحان یا تسریع توسعه در دوره گشایش و ..)</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نظارت </a:t>
            </a:r>
            <a:r>
              <a:rPr lang="fa-IR" b="1" dirty="0">
                <a:solidFill>
                  <a:prstClr val="black"/>
                </a:solidFill>
                <a:cs typeface="B Nazanin" panose="00000400000000000000" pitchFamily="2" charset="-78"/>
              </a:rPr>
              <a:t>و اصلاح فرآیند روایت‌سازی: رصد تأثیر روایت رسمی بر جامعه و اصلاح روش‌های اجرایی آن با حفظ اصول ثابت سنت‌های الهی.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5950716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573426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نقش راهبردی: مهندسی معنای الهی‌حوادث و واکسینه‌سازی ذهن جامعه در برابر جنگ روانی دشمن.</a:t>
            </a:r>
          </a:p>
          <a:p>
            <a:pPr marL="285750" indent="-28575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تبیین </a:t>
            </a:r>
            <a:r>
              <a:rPr lang="fa-IR" sz="1900" b="1" dirty="0">
                <a:solidFill>
                  <a:prstClr val="black"/>
                </a:solidFill>
                <a:cs typeface="B Nazanin" panose="00000400000000000000" pitchFamily="2" charset="-78"/>
              </a:rPr>
              <a:t>عمیق و کاربردی: رائه تفسیرهای روشن، به‌روز و راهبردی از سنت‌های الهی در مواجهه با مسائل روز و حوادث جاری.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شکستن </a:t>
            </a:r>
            <a:r>
              <a:rPr lang="fa-IR" sz="1900" b="1" dirty="0">
                <a:solidFill>
                  <a:prstClr val="black"/>
                </a:solidFill>
                <a:cs typeface="B Nazanin" panose="00000400000000000000" pitchFamily="2" charset="-78"/>
              </a:rPr>
              <a:t>سکوت روایی: حضور فعال در فضای رسانه و پاسخگویی به‌موقع به شبهات و روایت‌سازی‌های دشمن با زبان قرآن.</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آموزش </a:t>
            </a:r>
            <a:r>
              <a:rPr lang="fa-IR" sz="1900" b="1" dirty="0">
                <a:solidFill>
                  <a:prstClr val="black"/>
                </a:solidFill>
                <a:cs typeface="B Nazanin" panose="00000400000000000000" pitchFamily="2" charset="-78"/>
              </a:rPr>
              <a:t>و تربیت نسل‌روایت گر: :آموزش و تربیت فراگیران به عنوان «افسران روایت‌ساز» برای جامعه.</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رابطه‌سازی </a:t>
            </a:r>
            <a:r>
              <a:rPr lang="fa-IR" sz="1900" b="1" dirty="0">
                <a:solidFill>
                  <a:prstClr val="black"/>
                </a:solidFill>
                <a:cs typeface="B Nazanin" panose="00000400000000000000" pitchFamily="2" charset="-78"/>
              </a:rPr>
              <a:t>عینی: پرکردن فاصله مردم با منطق قرآن از طریق مثال‌های ملموس، داستان‌های تاریخی و تمثیل‌های روزآمد از زندگی معاصر.</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پاسخ </a:t>
            </a:r>
            <a:r>
              <a:rPr lang="fa-IR" sz="1900" b="1" dirty="0">
                <a:solidFill>
                  <a:prstClr val="black"/>
                </a:solidFill>
                <a:cs typeface="B Nazanin" panose="00000400000000000000" pitchFamily="2" charset="-78"/>
              </a:rPr>
              <a:t>به شبهات بنیادین: ارائه پاسخ‌های مستدل و آرامش‌بخش به پرسش‌های رایج درباره معنای شکست، فلسفه تأخیر در نصرت و حکمت هزینه‌های سنگین در مسیر حق</a:t>
            </a:r>
            <a:r>
              <a:rPr lang="fa-IR"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5986984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709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آحاد مردم جامعه اسلامی</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cs typeface="B Nazanin" panose="00000400000000000000" pitchFamily="2" charset="-78"/>
              </a:rPr>
              <a:t>آحاد مردم، مؤمنان پیشران تاریخ و اجرای زنده سنت‌های الهی در متن زندگی روزمره هستند.</a:t>
            </a:r>
            <a:endParaRPr lang="fa-IR"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فیلتر </a:t>
            </a:r>
            <a:r>
              <a:rPr lang="fa-IR" b="1" dirty="0">
                <a:solidFill>
                  <a:prstClr val="black"/>
                </a:solidFill>
                <a:cs typeface="B Nazanin" panose="00000400000000000000" pitchFamily="2" charset="-78"/>
              </a:rPr>
              <a:t>کردن اخبار با عینک سنت‌های الهی: تحلیل هر خبر و رویداد نه بر اساس هیجان یا روایت دشمن، بلکه بر اساس چارچوب سنت‌های پنج‌گانه (نصرت، معیت، امتحان، غلبه حق، روایت الهی) و پرسیدن این سؤال که «این حادثه در کدام مرحله از نقشه الهی تاریخ قرار دارد؟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انتقال </a:t>
            </a:r>
            <a:r>
              <a:rPr lang="fa-IR" b="1" dirty="0">
                <a:solidFill>
                  <a:prstClr val="black"/>
                </a:solidFill>
                <a:cs typeface="B Nazanin" panose="00000400000000000000" pitchFamily="2" charset="-78"/>
              </a:rPr>
              <a:t>روایت صحیح در شبکه‌های اجتماعی و روزمره: تبدیل شدن به «رسانه‌های خرد» برای نشر و تقویت روایت رسمی مبتنی بر سنت‌ها در گفتگوهای خانوادگی، محل کار و فضای مجازی و مقابله فعال با شایعات.</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تجسم </a:t>
            </a:r>
            <a:r>
              <a:rPr lang="fa-IR" b="1" dirty="0">
                <a:solidFill>
                  <a:prstClr val="black"/>
                </a:solidFill>
                <a:cs typeface="B Nazanin" panose="00000400000000000000" pitchFamily="2" charset="-78"/>
              </a:rPr>
              <a:t>عملی صبر و استقامت: نمایش مقاومت و امید در زندگی شخصی و شغلی، حتی در شرایط سخت اقتصادی یا اجتماعی، به عنوان نمونه‌ی عینی «صبر فعال» در مرحله امتحان.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پشتیبانی </a:t>
            </a:r>
            <a:r>
              <a:rPr lang="fa-IR" b="1" dirty="0">
                <a:solidFill>
                  <a:prstClr val="black"/>
                </a:solidFill>
                <a:cs typeface="B Nazanin" panose="00000400000000000000" pitchFamily="2" charset="-78"/>
              </a:rPr>
              <a:t>عاطفی و عملی از جبهه حق: حمایت کلامی و معنوی از فرماندهان، نظامیان و فعالان جبهه حق و مشارکت در اقدامات جمعی (مانند حضور در راهپیمایی‌ها، کمک‌های مردمی) به عنوان تجلی «معیت» با مجاهدان.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تقویت </a:t>
            </a:r>
            <a:r>
              <a:rPr lang="fa-IR" b="1" dirty="0">
                <a:solidFill>
                  <a:prstClr val="black"/>
                </a:solidFill>
                <a:cs typeface="B Nazanin" panose="00000400000000000000" pitchFamily="2" charset="-78"/>
              </a:rPr>
              <a:t>بنیه درونی خانواده و محله: سرمایه‌گذاری بر تربیت نسل آینده بر اساس این منطق، تحکیم روابط اجتماعی و کمک‌های متقابل محلی، به عنوان «ساختن سنگرهای اجتماعی» در جنگ تمدنی. </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109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0090046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60067" y="825102"/>
            <a:ext cx="9086512"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dirty="0" smtClean="0">
                <a:solidFill>
                  <a:srgbClr val="0070C0"/>
                </a:solidFill>
                <a:cs typeface="B Titr" panose="00000700000000000000" pitchFamily="2" charset="-78"/>
              </a:rPr>
              <a:t>1. ضرورت رجوع به قرآن کریم در نبرد ذهن‌ها و دل‌ها</a:t>
            </a:r>
          </a:p>
          <a:p>
            <a:pPr algn="justLow" rtl="1">
              <a:lnSpc>
                <a:spcPct val="150000"/>
              </a:lnSpc>
            </a:pPr>
            <a:r>
              <a:rPr lang="fa-IR" b="1" dirty="0">
                <a:solidFill>
                  <a:prstClr val="black"/>
                </a:solidFill>
                <a:cs typeface="B Nazanin" panose="00000400000000000000" pitchFamily="2" charset="-78"/>
              </a:rPr>
              <a:t> جبهه استکبار در مواجهه با انقلاب اسلامی، پس از چهار دهه ناکامی در عرصه‌های نظامی، امنیتی و سیاسی، به این جمع‌بندی رسیده است که مسئله اصلی، دیگر </a:t>
            </a:r>
            <a:r>
              <a:rPr lang="fa-IR" b="1" dirty="0">
                <a:solidFill>
                  <a:srgbClr val="C00000"/>
                </a:solidFill>
                <a:cs typeface="B Nazanin" panose="00000400000000000000" pitchFamily="2" charset="-78"/>
              </a:rPr>
              <a:t>«فروپاشی سخت» </a:t>
            </a:r>
            <a:r>
              <a:rPr lang="fa-IR" b="1" dirty="0">
                <a:solidFill>
                  <a:prstClr val="black"/>
                </a:solidFill>
                <a:cs typeface="B Nazanin" panose="00000400000000000000" pitchFamily="2" charset="-78"/>
              </a:rPr>
              <a:t>نیست، بلکه </a:t>
            </a:r>
            <a:r>
              <a:rPr lang="fa-IR" b="1" dirty="0">
                <a:solidFill>
                  <a:srgbClr val="C00000"/>
                </a:solidFill>
                <a:cs typeface="B Nazanin" panose="00000400000000000000" pitchFamily="2" charset="-78"/>
              </a:rPr>
              <a:t>«فرسایش درونی» </a:t>
            </a:r>
            <a:r>
              <a:rPr lang="fa-IR" b="1" dirty="0">
                <a:solidFill>
                  <a:prstClr val="black"/>
                </a:solidFill>
                <a:cs typeface="B Nazanin" panose="00000400000000000000" pitchFamily="2" charset="-78"/>
              </a:rPr>
              <a:t>است. ازاین‌رو، تمرکز دشمن از </a:t>
            </a:r>
            <a:r>
              <a:rPr lang="fa-IR" b="1" dirty="0">
                <a:solidFill>
                  <a:srgbClr val="C00000"/>
                </a:solidFill>
                <a:cs typeface="B Nazanin" panose="00000400000000000000" pitchFamily="2" charset="-78"/>
              </a:rPr>
              <a:t>«حمله مستقیم»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«اختلال در محاسبات»، </a:t>
            </a:r>
            <a:r>
              <a:rPr lang="fa-IR" b="1" dirty="0">
                <a:solidFill>
                  <a:prstClr val="black"/>
                </a:solidFill>
                <a:cs typeface="B Nazanin" panose="00000400000000000000" pitchFamily="2" charset="-78"/>
              </a:rPr>
              <a:t>از </a:t>
            </a:r>
            <a:r>
              <a:rPr lang="fa-IR" b="1" dirty="0">
                <a:solidFill>
                  <a:srgbClr val="C00000"/>
                </a:solidFill>
                <a:cs typeface="B Nazanin" panose="00000400000000000000" pitchFamily="2" charset="-78"/>
              </a:rPr>
              <a:t>«اشغال سرزمین»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«تسخیر ذهن و دل»، </a:t>
            </a:r>
            <a:r>
              <a:rPr lang="fa-IR" b="1" dirty="0">
                <a:solidFill>
                  <a:prstClr val="black"/>
                </a:solidFill>
                <a:cs typeface="B Nazanin" panose="00000400000000000000" pitchFamily="2" charset="-78"/>
              </a:rPr>
              <a:t>و از </a:t>
            </a:r>
            <a:r>
              <a:rPr lang="fa-IR" b="1" dirty="0">
                <a:solidFill>
                  <a:srgbClr val="C00000"/>
                </a:solidFill>
                <a:cs typeface="B Nazanin" panose="00000400000000000000" pitchFamily="2" charset="-78"/>
              </a:rPr>
              <a:t>«براندازی سریع» </a:t>
            </a:r>
            <a:r>
              <a:rPr lang="fa-IR" b="1" dirty="0">
                <a:solidFill>
                  <a:prstClr val="black"/>
                </a:solidFill>
                <a:cs typeface="B Nazanin" panose="00000400000000000000" pitchFamily="2" charset="-78"/>
              </a:rPr>
              <a:t>به </a:t>
            </a:r>
            <a:r>
              <a:rPr lang="fa-IR" b="1" dirty="0">
                <a:solidFill>
                  <a:srgbClr val="C00000"/>
                </a:solidFill>
                <a:cs typeface="B Nazanin" panose="00000400000000000000" pitchFamily="2" charset="-78"/>
              </a:rPr>
              <a:t>«فرسایش تدریجی» </a:t>
            </a:r>
            <a:r>
              <a:rPr lang="fa-IR" b="1" dirty="0">
                <a:solidFill>
                  <a:prstClr val="black"/>
                </a:solidFill>
                <a:cs typeface="B Nazanin" panose="00000400000000000000" pitchFamily="2" charset="-78"/>
              </a:rPr>
              <a:t>تغییر یافته است. میدان اصلی نبرد امروز، دیگر خاک نیست؛ بلکه عرصه «ادراک، باور و اراده» است. در این جنگ شناختی، سلاح‌های اصلی دشمن، «شبهه»، «تحریف» و «یأس‌افکنی» برای ایجاد فروپاشی از درون هستند.</a:t>
            </a:r>
          </a:p>
          <a:p>
            <a:pPr algn="justLow" rtl="1">
              <a:lnSpc>
                <a:spcPct val="150000"/>
              </a:lnSpc>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مدیریت چنین جنگ مستمر و پیچیده‌ای با رویکردهای کلاسیکِ حادثه‌محور، واکنشی و جزیره‌ای ممکن نیست. آنچه ضرورت اجتناب‌ناپذیر امروز است، یک «منظومه هدایت‌گرِ الهی و یکپارچه» است که بتواند همه ابعاد به‌هم‌تنیده این نبرد را هماهنگ و عمیق اداره کند. منبع این چارچوب پایدار، قرآن کریم است؛ </a:t>
            </a:r>
            <a:r>
              <a:rPr lang="fa-IR" b="1" dirty="0" smtClean="0">
                <a:solidFill>
                  <a:prstClr val="black"/>
                </a:solidFill>
                <a:cs typeface="B Nazanin" panose="00000400000000000000" pitchFamily="2" charset="-78"/>
              </a:rPr>
              <a:t>قرآن </a:t>
            </a:r>
            <a:r>
              <a:rPr lang="fa-IR" b="1" dirty="0">
                <a:solidFill>
                  <a:prstClr val="black"/>
                </a:solidFill>
                <a:cs typeface="B Nazanin" panose="00000400000000000000" pitchFamily="2" charset="-78"/>
              </a:rPr>
              <a:t>کتابی نیست که صرفاً برای تلاوت فردی یا توصیه‌های اخلاقیِ جدا از میدان نازل شده باشد؛ </a:t>
            </a:r>
            <a:r>
              <a:rPr lang="fa-IR" b="1" dirty="0" smtClean="0">
                <a:solidFill>
                  <a:prstClr val="black"/>
                </a:solidFill>
                <a:cs typeface="B Nazanin" panose="00000400000000000000" pitchFamily="2" charset="-78"/>
              </a:rPr>
              <a:t>قرآن</a:t>
            </a:r>
            <a:r>
              <a:rPr lang="fa-IR" b="1" dirty="0">
                <a:solidFill>
                  <a:prstClr val="black"/>
                </a:solidFill>
                <a:cs typeface="B Nazanin" panose="00000400000000000000" pitchFamily="2" charset="-78"/>
              </a:rPr>
              <a:t>، منبع شکل‌دهی به نوع نگاه، تنظیم محاسبات، تثبیت امید و تقویت اراده در سخت‌ترین میدان‌هاست. </a:t>
            </a:r>
            <a:r>
              <a:rPr lang="fa-IR" b="1" dirty="0" smtClean="0">
                <a:solidFill>
                  <a:prstClr val="black"/>
                </a:solidFill>
                <a:cs typeface="B Nazanin" panose="00000400000000000000" pitchFamily="2" charset="-78"/>
              </a:rPr>
              <a:t>قرآن </a:t>
            </a:r>
            <a:r>
              <a:rPr lang="fa-IR" b="1" dirty="0">
                <a:solidFill>
                  <a:prstClr val="black"/>
                </a:solidFill>
                <a:cs typeface="B Nazanin" panose="00000400000000000000" pitchFamily="2" charset="-78"/>
              </a:rPr>
              <a:t>ظرفیت آن را دارد که از «متن مقدسِ محترم» به «نقشه راه عملی برای هدایت، مقاومت و پیشرفت» تبدیل شود؛ مشروط بر آنکه معارف آن با نگاه منظومه‌ای، ناظر به واقعیت میدان و متناسب با نیاز روز فهم و به‌کار گرفته 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75008" y="-6394"/>
            <a:ext cx="6568226" cy="75337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795750" y="93425"/>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5026101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 calcmode="lin" valueType="num">
                                      <p:cBhvr>
                                        <p:cTn id="2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 calcmode="lin" valueType="num">
                                      <p:cBhvr>
                                        <p:cTn id="31"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17179"/>
            <a:ext cx="9232594" cy="6140142"/>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10.جمع‌بندی </a:t>
            </a:r>
            <a:r>
              <a:rPr lang="fa-IR" sz="2200" dirty="0">
                <a:solidFill>
                  <a:srgbClr val="C00000"/>
                </a:solidFill>
                <a:cs typeface="B Titr" panose="00000700000000000000" pitchFamily="2" charset="-78"/>
              </a:rPr>
              <a:t>ارتقایی (تثبیت نگاه راهبردی)</a:t>
            </a:r>
          </a:p>
          <a:p>
            <a:pPr algn="justLow" rtl="1">
              <a:lnSpc>
                <a:spcPct val="150000"/>
              </a:lnSpc>
            </a:pPr>
            <a:r>
              <a:rPr lang="fa-IR" sz="2000" b="1" dirty="0">
                <a:solidFill>
                  <a:prstClr val="black"/>
                </a:solidFill>
                <a:cs typeface="B Nazanin" panose="00000400000000000000" pitchFamily="2" charset="-78"/>
              </a:rPr>
              <a:t>این محور، با نهادینه‌سازی بینش سنت‌محور، به یک سامانه مدیریت شناختی و روانی تبدیل می‌شود که چهار کارکرد کلیدی دارد: </a:t>
            </a:r>
            <a:endParaRPr lang="fa-IR" sz="2000" b="1" dirty="0" smtClean="0">
              <a:solidFill>
                <a:prstClr val="black"/>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a:t>
            </a:r>
            <a:r>
              <a:rPr lang="fa-IR" sz="2000" b="1" dirty="0">
                <a:solidFill>
                  <a:prstClr val="black"/>
                </a:solidFill>
                <a:cs typeface="B Nazanin" panose="00000400000000000000" pitchFamily="2" charset="-78"/>
              </a:rPr>
              <a:t>	تنظیم‌کننده تحلیل کلان حوادث</a:t>
            </a:r>
          </a:p>
          <a:p>
            <a:pPr algn="justLow" rtl="1">
              <a:lnSpc>
                <a:spcPct val="150000"/>
              </a:lnSpc>
            </a:pPr>
            <a:r>
              <a:rPr lang="fa-IR" sz="2000" b="1" dirty="0">
                <a:solidFill>
                  <a:prstClr val="black"/>
                </a:solidFill>
                <a:cs typeface="B Nazanin" panose="00000400000000000000" pitchFamily="2" charset="-78"/>
              </a:rPr>
              <a:t>•	خنثی‌کننده جنگ روایت دشمن</a:t>
            </a:r>
          </a:p>
          <a:p>
            <a:pPr algn="justLow" rtl="1">
              <a:lnSpc>
                <a:spcPct val="150000"/>
              </a:lnSpc>
            </a:pPr>
            <a:r>
              <a:rPr lang="fa-IR" sz="2000" b="1" dirty="0">
                <a:solidFill>
                  <a:prstClr val="black"/>
                </a:solidFill>
                <a:cs typeface="B Nazanin" panose="00000400000000000000" pitchFamily="2" charset="-78"/>
              </a:rPr>
              <a:t>•	تولیدکننده آرامش، صبر و امید فعال</a:t>
            </a:r>
          </a:p>
          <a:p>
            <a:pPr algn="justLow" rtl="1">
              <a:lnSpc>
                <a:spcPct val="150000"/>
              </a:lnSpc>
            </a:pPr>
            <a:r>
              <a:rPr lang="fa-IR" sz="2000" b="1" dirty="0">
                <a:solidFill>
                  <a:prstClr val="black"/>
                </a:solidFill>
                <a:cs typeface="B Nazanin" panose="00000400000000000000" pitchFamily="2" charset="-78"/>
              </a:rPr>
              <a:t>•	مانع فروپاشی روانی در بحران‌ها</a:t>
            </a:r>
          </a:p>
          <a:p>
            <a:pPr algn="justLow" rtl="1">
              <a:lnSpc>
                <a:spcPct val="150000"/>
              </a:lnSpc>
            </a:pPr>
            <a:r>
              <a:rPr lang="fa-IR" sz="2000" b="1" dirty="0">
                <a:solidFill>
                  <a:srgbClr val="0070C0"/>
                </a:solidFill>
                <a:cs typeface="B Nazanin" panose="00000400000000000000" pitchFamily="2" charset="-78"/>
              </a:rPr>
              <a:t>گزاره راهبردی تکمیلی:</a:t>
            </a:r>
          </a:p>
          <a:p>
            <a:pPr algn="justLow" rtl="1">
              <a:lnSpc>
                <a:spcPct val="150000"/>
              </a:lnSpc>
            </a:pPr>
            <a:r>
              <a:rPr lang="fa-IR" sz="2000" b="1" dirty="0">
                <a:solidFill>
                  <a:prstClr val="black"/>
                </a:solidFill>
                <a:cs typeface="B Nazanin" panose="00000400000000000000" pitchFamily="2" charset="-78"/>
              </a:rPr>
              <a:t>جامعه‌ای که سنت‌های الهی را بشناسد و به آن‌ها تکیه کند:</a:t>
            </a:r>
          </a:p>
          <a:p>
            <a:pPr algn="justLow" rtl="1">
              <a:lnSpc>
                <a:spcPct val="150000"/>
              </a:lnSpc>
            </a:pPr>
            <a:r>
              <a:rPr lang="fa-IR" sz="2000" b="1" dirty="0">
                <a:solidFill>
                  <a:prstClr val="black"/>
                </a:solidFill>
                <a:cs typeface="B Nazanin" panose="00000400000000000000" pitchFamily="2" charset="-78"/>
              </a:rPr>
              <a:t>•	از شکست‌ها نه فقط عبور، که برای آینده درس استخراج می‌کند.</a:t>
            </a:r>
          </a:p>
          <a:p>
            <a:pPr algn="justLow" rtl="1">
              <a:lnSpc>
                <a:spcPct val="150000"/>
              </a:lnSpc>
            </a:pPr>
            <a:r>
              <a:rPr lang="fa-IR" sz="2000" b="1" dirty="0">
                <a:solidFill>
                  <a:prstClr val="black"/>
                </a:solidFill>
                <a:cs typeface="B Nazanin" panose="00000400000000000000" pitchFamily="2" charset="-78"/>
              </a:rPr>
              <a:t>•	از پیروزی‌ها نه فقط عدم غرور، که آن را به پایه‌ای برای مسئولیت‌پذیری بزرگتر تبدیل می‌نماید.</a:t>
            </a:r>
          </a:p>
          <a:p>
            <a:pPr algn="justLow" rtl="1">
              <a:lnSpc>
                <a:spcPct val="150000"/>
              </a:lnSpc>
            </a:pPr>
            <a:r>
              <a:rPr lang="fa-IR" sz="2000" b="1" dirty="0">
                <a:solidFill>
                  <a:prstClr val="black"/>
                </a:solidFill>
                <a:cs typeface="B Nazanin" panose="00000400000000000000" pitchFamily="2" charset="-78"/>
              </a:rPr>
              <a:t>•	</a:t>
            </a: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در مسیر حق، نه تنها مداومت، که توان «پیش‌بینی روندها» و «طراحی آینده» بر مبنای قوانین الهی تاریخ را پیدا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110</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4891379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6">
                                            <p:txEl>
                                              <p:pRg st="4" end="4"/>
                                            </p:txEl>
                                          </p:spTgt>
                                        </p:tgtEl>
                                        <p:attrNameLst>
                                          <p:attrName>style.visibility</p:attrName>
                                        </p:attrNameLst>
                                      </p:cBhvr>
                                      <p:to>
                                        <p:strVal val="visible"/>
                                      </p:to>
                                    </p:set>
                                    <p:animEffect transition="in" filter="fade">
                                      <p:cBhvr>
                                        <p:cTn id="33" dur="1000"/>
                                        <p:tgtEl>
                                          <p:spTgt spid="6">
                                            <p:txEl>
                                              <p:pRg st="4" end="4"/>
                                            </p:txEl>
                                          </p:spTgt>
                                        </p:tgtEl>
                                      </p:cBhvr>
                                    </p:animEffect>
                                    <p:anim calcmode="lin" valueType="num">
                                      <p:cBhvr>
                                        <p:cTn id="3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6">
                                            <p:txEl>
                                              <p:pRg st="5" end="5"/>
                                            </p:txEl>
                                          </p:spTgt>
                                        </p:tgtEl>
                                        <p:attrNameLst>
                                          <p:attrName>style.visibility</p:attrName>
                                        </p:attrNameLst>
                                      </p:cBhvr>
                                      <p:to>
                                        <p:strVal val="visible"/>
                                      </p:to>
                                    </p:set>
                                    <p:animEffect transition="in" filter="fade">
                                      <p:cBhvr>
                                        <p:cTn id="38" dur="1000"/>
                                        <p:tgtEl>
                                          <p:spTgt spid="6">
                                            <p:txEl>
                                              <p:pRg st="5" end="5"/>
                                            </p:txEl>
                                          </p:spTgt>
                                        </p:tgtEl>
                                      </p:cBhvr>
                                    </p:animEffect>
                                    <p:anim calcmode="lin" valueType="num">
                                      <p:cBhvr>
                                        <p:cTn id="3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 calcmode="lin" valueType="num">
                                      <p:cBhvr>
                                        <p:cTn id="45"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6" end="6"/>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6">
                                            <p:txEl>
                                              <p:pRg st="7" end="7"/>
                                            </p:txEl>
                                          </p:spTgt>
                                        </p:tgtEl>
                                        <p:attrNameLst>
                                          <p:attrName>style.visibility</p:attrName>
                                        </p:attrNameLst>
                                      </p:cBhvr>
                                      <p:to>
                                        <p:strVal val="visible"/>
                                      </p:to>
                                    </p:set>
                                    <p:anim calcmode="lin" valueType="num">
                                      <p:cBhvr>
                                        <p:cTn id="53"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54"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55"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56" dur="1000"/>
                                        <p:tgtEl>
                                          <p:spTgt spid="6">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6">
                                            <p:txEl>
                                              <p:pRg st="8" end="8"/>
                                            </p:txEl>
                                          </p:spTgt>
                                        </p:tgtEl>
                                        <p:attrNameLst>
                                          <p:attrName>style.visibility</p:attrName>
                                        </p:attrNameLst>
                                      </p:cBhvr>
                                      <p:to>
                                        <p:strVal val="visible"/>
                                      </p:to>
                                    </p:set>
                                    <p:animEffect transition="in" filter="fade">
                                      <p:cBhvr>
                                        <p:cTn id="61" dur="1000"/>
                                        <p:tgtEl>
                                          <p:spTgt spid="6">
                                            <p:txEl>
                                              <p:pRg st="8" end="8"/>
                                            </p:txEl>
                                          </p:spTgt>
                                        </p:tgtEl>
                                      </p:cBhvr>
                                    </p:animEffect>
                                    <p:anim calcmode="lin" valueType="num">
                                      <p:cBhvr>
                                        <p:cTn id="62"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6">
                                            <p:txEl>
                                              <p:pRg st="8" end="8"/>
                                            </p:txEl>
                                          </p:spTgt>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0"/>
                                  </p:stCondLst>
                                  <p:childTnLst>
                                    <p:set>
                                      <p:cBhvr>
                                        <p:cTn id="65" dur="1" fill="hold">
                                          <p:stCondLst>
                                            <p:cond delay="0"/>
                                          </p:stCondLst>
                                        </p:cTn>
                                        <p:tgtEl>
                                          <p:spTgt spid="6">
                                            <p:txEl>
                                              <p:pRg st="9" end="9"/>
                                            </p:txEl>
                                          </p:spTgt>
                                        </p:tgtEl>
                                        <p:attrNameLst>
                                          <p:attrName>style.visibility</p:attrName>
                                        </p:attrNameLst>
                                      </p:cBhvr>
                                      <p:to>
                                        <p:strVal val="visible"/>
                                      </p:to>
                                    </p:set>
                                    <p:animEffect transition="in" filter="fade">
                                      <p:cBhvr>
                                        <p:cTn id="66" dur="1000"/>
                                        <p:tgtEl>
                                          <p:spTgt spid="6">
                                            <p:txEl>
                                              <p:pRg st="9" end="9"/>
                                            </p:txEl>
                                          </p:spTgt>
                                        </p:tgtEl>
                                      </p:cBhvr>
                                    </p:animEffect>
                                    <p:anim calcmode="lin" valueType="num">
                                      <p:cBhvr>
                                        <p:cTn id="67"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9" end="9"/>
                                            </p:txEl>
                                          </p:spTgt>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6">
                                            <p:txEl>
                                              <p:pRg st="10" end="10"/>
                                            </p:txEl>
                                          </p:spTgt>
                                        </p:tgtEl>
                                        <p:attrNameLst>
                                          <p:attrName>style.visibility</p:attrName>
                                        </p:attrNameLst>
                                      </p:cBhvr>
                                      <p:to>
                                        <p:strVal val="visible"/>
                                      </p:to>
                                    </p:set>
                                    <p:animEffect transition="in" filter="fade">
                                      <p:cBhvr>
                                        <p:cTn id="71" dur="1000"/>
                                        <p:tgtEl>
                                          <p:spTgt spid="6">
                                            <p:txEl>
                                              <p:pRg st="10" end="10"/>
                                            </p:txEl>
                                          </p:spTgt>
                                        </p:tgtEl>
                                      </p:cBhvr>
                                    </p:animEffect>
                                    <p:anim calcmode="lin" valueType="num">
                                      <p:cBhvr>
                                        <p:cTn id="72"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66008"/>
            <a:ext cx="9232594" cy="6101670"/>
          </a:xfrm>
          <a:prstGeom prst="rect">
            <a:avLst/>
          </a:prstGeom>
          <a:noFill/>
        </p:spPr>
        <p:txBody>
          <a:bodyPr wrap="square" rtlCol="1">
            <a:spAutoFit/>
          </a:bodyPr>
          <a:lstStyle/>
          <a:p>
            <a:pPr algn="justLow" rtl="1">
              <a:lnSpc>
                <a:spcPct val="200000"/>
              </a:lnSpc>
            </a:pPr>
            <a:r>
              <a:rPr lang="fa-IR" sz="2200" dirty="0" smtClean="0">
                <a:solidFill>
                  <a:srgbClr val="C00000"/>
                </a:solidFill>
                <a:cs typeface="B Titr" panose="00000700000000000000" pitchFamily="2" charset="-78"/>
              </a:rPr>
              <a:t>11. شبهات مطرح</a:t>
            </a:r>
            <a:endParaRPr lang="fa-IR" sz="2200" dirty="0">
              <a:solidFill>
                <a:srgbClr val="C00000"/>
              </a:solidFill>
              <a:cs typeface="B Titr" panose="00000700000000000000" pitchFamily="2" charset="-78"/>
            </a:endParaRPr>
          </a:p>
          <a:p>
            <a:pPr marL="342900" indent="-342900" algn="just"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اگر سنت‌های الهی قطعی است، پس چرا مؤمنان شکست می‌خورند؟ </a:t>
            </a:r>
            <a:endParaRPr lang="fa-IR" sz="2200" b="1" dirty="0" smtClean="0">
              <a:solidFill>
                <a:prstClr val="black"/>
              </a:solidFill>
              <a:cs typeface="B Nazanin" panose="00000400000000000000" pitchFamily="2" charset="-78"/>
            </a:endParaRPr>
          </a:p>
          <a:p>
            <a:pPr marL="342900" indent="-342900" algn="just"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چرا خدا شکست و پیروزی را به سنت‌های الهی گره زده است؟ مگر نباید همه چیز مستقیم به لطف الهی باشد؟</a:t>
            </a:r>
          </a:p>
          <a:p>
            <a:pPr marL="342900" indent="-342900" algn="just" rtl="1">
              <a:lnSpc>
                <a:spcPct val="20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اگر همه چیز بر اساس سنن الهی است، پس تحلیل و تصمیم‌گیری انسانی چه جایگاهی دارد؟</a:t>
            </a:r>
          </a:p>
          <a:p>
            <a:pPr marL="342900" indent="-342900" algn="just"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روایت دشمن با روایت الهی متفاوت است؛ چگونه می‌توان به سنت‌های الهی اعتماد کرد؟</a:t>
            </a:r>
          </a:p>
          <a:p>
            <a:pPr marL="342900" indent="-342900" algn="just"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سنت غلبه حق بر باطل ممکن است دیر تحقق یابد؛ آیا این به معنای تأخیر بی‌پایان است؟</a:t>
            </a:r>
          </a:p>
          <a:p>
            <a:pPr marL="342900" indent="-342900" algn="just"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در طول تاریخ جمعى از پیامبران و مؤمنان شكست خوردند و گروهى نیز به شهادت رسیدند. بنابراین وعده نصرت الهى درباره آنان چه شده </a:t>
            </a:r>
            <a:r>
              <a:rPr lang="fa-IR" sz="2200" b="1" dirty="0" smtClean="0">
                <a:solidFill>
                  <a:prstClr val="black"/>
                </a:solidFill>
                <a:cs typeface="B Nazanin" panose="00000400000000000000" pitchFamily="2" charset="-78"/>
              </a:rPr>
              <a:t>است؟</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08819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5770811"/>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12. نتیجه نهایی محور</a:t>
            </a:r>
          </a:p>
          <a:p>
            <a:pPr algn="justLow" rtl="1">
              <a:lnSpc>
                <a:spcPct val="200000"/>
              </a:lnSpc>
            </a:pPr>
            <a:r>
              <a:rPr lang="fa-IR" sz="2400" b="1" dirty="0" smtClean="0">
                <a:solidFill>
                  <a:prstClr val="black"/>
                </a:solidFill>
                <a:cs typeface="B Nazanin" panose="00000400000000000000" pitchFamily="2" charset="-78"/>
              </a:rPr>
              <a:t>در </a:t>
            </a:r>
            <a:r>
              <a:rPr lang="fa-IR" sz="2400" b="1" dirty="0">
                <a:solidFill>
                  <a:prstClr val="black"/>
                </a:solidFill>
                <a:cs typeface="B Nazanin" panose="00000400000000000000" pitchFamily="2" charset="-78"/>
              </a:rPr>
              <a:t>منطق قرآنی، سنت‌های قطعی الهی در شکست و پیروزی، ستون تنظیم روایت صحیح، تحلیل راهبردی و آرامش روانی در بحران‌هاست. این سنت‌ها، با ایجاد چارچوبی حکیمانه برای فهم حوادث و تبدیل تهدیدها به مراحل تکامل، جامعه را در برابر جنگ روانی، جنگ رسانه‌ای، تحریف واقعیت‌ها و تهدیدات فرسایشی دشمن واکسینه می‌کند. موفقیت نهایی در گرو تبدیل شناخت این سنت‌ها از یک دانش نظری به یک چراغ راه عملی و منبع آرامش راهبردی در تمام سطوح فردی و اجتماعی است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a:p>
            <a:pPr algn="justLow" rtl="1">
              <a:lnSpc>
                <a:spcPct val="200000"/>
              </a:lnSpc>
            </a:pP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1860568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سوم: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مقاومت سازمان‌یافته و الگوی </a:t>
            </a: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«رِبّیّون»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113</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082738" y="3506526"/>
            <a:ext cx="7867529" cy="1592744"/>
          </a:xfrm>
          <a:prstGeom prst="rect">
            <a:avLst/>
          </a:prstGeom>
          <a:noFill/>
        </p:spPr>
        <p:txBody>
          <a:bodyPr wrap="square" rtlCol="1">
            <a:spAutoFit/>
          </a:bodyPr>
          <a:lstStyle/>
          <a:p>
            <a:pPr algn="ctr" rtl="1">
              <a:lnSpc>
                <a:spcPct val="200000"/>
              </a:lnSpc>
            </a:pPr>
            <a:r>
              <a:rPr lang="fa-IR" sz="2600" b="1" dirty="0" smtClean="0">
                <a:solidFill>
                  <a:srgbClr val="FFC000">
                    <a:lumMod val="60000"/>
                    <a:lumOff val="40000"/>
                  </a:srgbClr>
                </a:solidFill>
                <a:cs typeface="B Nazanin" panose="00000400000000000000" pitchFamily="2" charset="-78"/>
              </a:rPr>
              <a:t>وَكَأَيِّنْ </a:t>
            </a:r>
            <a:r>
              <a:rPr lang="fa-IR" sz="2600" b="1" dirty="0">
                <a:solidFill>
                  <a:srgbClr val="FFC000">
                    <a:lumMod val="60000"/>
                    <a:lumOff val="40000"/>
                  </a:srgbClr>
                </a:solidFill>
                <a:cs typeface="B Nazanin" panose="00000400000000000000" pitchFamily="2" charset="-78"/>
              </a:rPr>
              <a:t>مِنْ نَبِيٍّ قَاتَلَ مَعَهُ رِبِّيُّونَ كَثِيرٌ فَمَا وَهَنُوا لِمَا أَصَابَهُمْ فِي سَبِيلِ اللَّهِ وَمَا ضَعُفُوا وَمَا اسْتَكَانُوا وَاللَّهُ يُحِبُّ الصَّابِرِينَ (آل‌عمران: 146). </a:t>
            </a:r>
          </a:p>
        </p:txBody>
      </p:sp>
    </p:spTree>
    <p:extLst>
      <p:ext uri="{BB962C8B-B14F-4D97-AF65-F5344CB8AC3E}">
        <p14:creationId xmlns:p14="http://schemas.microsoft.com/office/powerpoint/2010/main" val="256705609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7">
                                            <p:txEl>
                                              <p:pRg st="0" end="0"/>
                                            </p:txEl>
                                          </p:spTgt>
                                        </p:tgtEl>
                                        <p:attrNameLst>
                                          <p:attrName>style.visibility</p:attrName>
                                        </p:attrNameLst>
                                      </p:cBhvr>
                                      <p:to>
                                        <p:strVal val="visible"/>
                                      </p:to>
                                    </p:set>
                                    <p:animEffect transition="in" filter="fade">
                                      <p:cBhvr>
                                        <p:cTn id="45" dur="1000"/>
                                        <p:tgtEl>
                                          <p:spTgt spid="17">
                                            <p:txEl>
                                              <p:pRg st="0" end="0"/>
                                            </p:txEl>
                                          </p:spTgt>
                                        </p:tgtEl>
                                      </p:cBhvr>
                                    </p:animEffect>
                                    <p:anim calcmode="lin" valueType="num">
                                      <p:cBhvr>
                                        <p:cTn id="46"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47"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مقاومت سازمان یافته و الگوی ربیون</a:t>
            </a: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32652" y="1093502"/>
            <a:ext cx="7797296" cy="4435217"/>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858982" y="146803"/>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773749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41372"/>
            <a:ext cx="9112077" cy="4662815"/>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 هدف کلان</a:t>
            </a:r>
          </a:p>
          <a:p>
            <a:pPr algn="justLow" rtl="1">
              <a:lnSpc>
                <a:spcPct val="150000"/>
              </a:lnSpc>
            </a:pPr>
            <a:r>
              <a:rPr lang="fa-IR" sz="2200" b="1" dirty="0">
                <a:solidFill>
                  <a:prstClr val="black"/>
                </a:solidFill>
                <a:cs typeface="B Nazanin" panose="00000400000000000000" pitchFamily="2" charset="-78"/>
              </a:rPr>
              <a:t>ایجاد و استقرار مدل سازمانی «رِبّیّون» در تمام سطوح جبهۀ حق، به‌گونه‌ای که در مواجهه با فشارها، شکست‌های مقطعی و جنگ فرسایشی دشمن، واکنش جمعی نه به «سستی (وَهْن)»، نه به «ضعف عملیاتی» و نه به «تسلیم (اسْتِکَانَهُ)» بینجامد؛ بلکه منجر به حفظ کامل انسجام، تقویت تاب‌آوری و افزایش ظرفیت عملیاتی برای تداوم مأموریت تا حصول پیروزی نهایی گردد</a:t>
            </a:r>
            <a:r>
              <a:rPr lang="fa-IR" sz="2200" b="1" dirty="0" smtClean="0">
                <a:solidFill>
                  <a:prstClr val="black"/>
                </a:solidFill>
                <a:cs typeface="B Nazanin" panose="00000400000000000000" pitchFamily="2" charset="-78"/>
              </a:rPr>
              <a:t>.</a:t>
            </a:r>
          </a:p>
          <a:p>
            <a:pPr algn="justLow" rtl="1">
              <a:lnSpc>
                <a:spcPct val="150000"/>
              </a:lnSpc>
            </a:pPr>
            <a:endParaRPr lang="fa-IR" sz="2200" b="1" dirty="0" smtClean="0">
              <a:solidFill>
                <a:prstClr val="black"/>
              </a:solidFill>
              <a:cs typeface="B Nazanin" panose="00000400000000000000" pitchFamily="2" charset="-78"/>
            </a:endParaRPr>
          </a:p>
          <a:p>
            <a:pPr algn="justLow" rtl="1">
              <a:lnSpc>
                <a:spcPct val="150000"/>
              </a:lnSpc>
            </a:pPr>
            <a:r>
              <a:rPr lang="fa-IR" sz="2200" dirty="0" smtClean="0">
                <a:solidFill>
                  <a:srgbClr val="C00000"/>
                </a:solidFill>
                <a:cs typeface="B Titr" panose="00000700000000000000" pitchFamily="2" charset="-78"/>
              </a:rPr>
              <a:t>2</a:t>
            </a:r>
            <a:r>
              <a:rPr lang="fa-IR" sz="2200" dirty="0">
                <a:solidFill>
                  <a:srgbClr val="C00000"/>
                </a:solidFill>
                <a:cs typeface="B Titr" panose="00000700000000000000" pitchFamily="2" charset="-78"/>
              </a:rPr>
              <a:t>. کارکرد کلان </a:t>
            </a:r>
          </a:p>
          <a:p>
            <a:pPr algn="justLow" rtl="1">
              <a:lnSpc>
                <a:spcPct val="150000"/>
              </a:lnSpc>
            </a:pPr>
            <a:r>
              <a:rPr lang="fa-IR" sz="2200" b="1" dirty="0">
                <a:solidFill>
                  <a:prstClr val="black"/>
                </a:solidFill>
                <a:cs typeface="B Nazanin" panose="00000400000000000000" pitchFamily="2" charset="-78"/>
              </a:rPr>
              <a:t>تثبیت ایستادگی بلندمدت، جلوگیری از فرسایش نیروی انسانی و تبدیل مقاومت به یک ساختار ماندگار..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4693267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3</a:t>
            </a:r>
            <a:r>
              <a:rPr lang="fa-IR" sz="2200" dirty="0">
                <a:solidFill>
                  <a:srgbClr val="C00000"/>
                </a:solidFill>
                <a:cs typeface="B Titr" panose="00000700000000000000" pitchFamily="2" charset="-78"/>
              </a:rPr>
              <a:t>. تبیین </a:t>
            </a:r>
            <a:r>
              <a:rPr lang="fa-IR" sz="2200" dirty="0" smtClean="0">
                <a:solidFill>
                  <a:srgbClr val="C00000"/>
                </a:solidFill>
                <a:cs typeface="B Titr" panose="00000700000000000000" pitchFamily="2" charset="-78"/>
              </a:rPr>
              <a:t>محوری</a:t>
            </a:r>
          </a:p>
          <a:p>
            <a:pPr algn="justLow" rtl="1">
              <a:lnSpc>
                <a:spcPct val="150000"/>
              </a:lnSpc>
            </a:pPr>
            <a:r>
              <a:rPr lang="fa-IR" sz="2200" b="1" dirty="0">
                <a:solidFill>
                  <a:prstClr val="black"/>
                </a:solidFill>
                <a:cs typeface="B Nazanin" panose="00000400000000000000" pitchFamily="2" charset="-78"/>
              </a:rPr>
              <a:t>در جنگ شناختی که دشمن با هدف فرسایش درونی و شکستن اراده ملی، به دنبال ایجاد سستی، ناتوانی و ذلت در پیکره جامعه است، راهبرد مهندسی قرآن برای خنثی‌سازی این حربه، ارائه الگوی «مقاومت سازمان‌یافته و الگوی رِبّیّون» است. این محور، پاسخ قرآنی به یک نیاز راهبردی است: تبدیل مقاومت از یک واکنش هیجانی و تک‌نسلی، به یک ساختار نهادی، تاب‌آور و تربیت‌محور</a:t>
            </a:r>
            <a:r>
              <a:rPr lang="fa-IR" sz="2200" b="1" dirty="0" smtClean="0">
                <a:solidFill>
                  <a:prstClr val="black"/>
                </a:solidFill>
                <a:cs typeface="B Nazanin" panose="00000400000000000000" pitchFamily="2" charset="-78"/>
              </a:rPr>
              <a:t>.</a:t>
            </a:r>
          </a:p>
          <a:p>
            <a:pPr algn="justLow" rtl="1">
              <a:lnSpc>
                <a:spcPct val="150000"/>
              </a:lnSpc>
            </a:pPr>
            <a:r>
              <a:rPr lang="fa-IR" sz="2200" b="1" dirty="0">
                <a:solidFill>
                  <a:prstClr val="black"/>
                </a:solidFill>
                <a:cs typeface="B Nazanin" panose="00000400000000000000" pitchFamily="2" charset="-78"/>
              </a:rPr>
              <a:t>در منطق قرآن، مقاومتِ پیروزمند، صرفاً یک عکس‌العمل دفاعی یا یک دوره هیجان جمعی گذرا نیست. مقاومت واقعی، یک پدیدۀ سازمان‌یافته، عمیقاً تربیتی و مبتنی‌بر ساختارهای ریشه‌دار است. آیۀ ۱۴۶ آل‌عمران با اشاره به «رِبّیّون» (مردان الهی) که در کنار پیامبران می‌جنگیدند، بر این نکته تأکید دارد که نیروی انسانیِ هماهنگ، تربیت‌شده و پایدار، کلید عبور از بحران‌های طولانی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5994276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 calcmode="lin" valueType="num">
                                      <p:cBhvr additive="base">
                                        <p:cTn id="4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128416975"/>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117</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251347" y="1356925"/>
            <a:ext cx="3089307" cy="507831"/>
          </a:xfrm>
          <a:prstGeom prst="rect">
            <a:avLst/>
          </a:prstGeom>
        </p:spPr>
        <p:txBody>
          <a:bodyPr wrap="none">
            <a:spAutoFit/>
          </a:bodyPr>
          <a:lstStyle/>
          <a:p>
            <a:pPr algn="justLow" rtl="1">
              <a:lnSpc>
                <a:spcPct val="150000"/>
              </a:lnSpc>
            </a:pPr>
            <a:r>
              <a:rPr lang="fa-IR"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4" name="TextBox 23">
            <a:extLst>
              <a:ext uri="{FF2B5EF4-FFF2-40B4-BE49-F238E27FC236}">
                <a16:creationId xmlns:a16="http://schemas.microsoft.com/office/drawing/2014/main" xmlns="" id="{9F6F0F3F-0E25-84C7-8212-BE0B2481A4DD}"/>
              </a:ext>
            </a:extLst>
          </p:cNvPr>
          <p:cNvSpPr txBox="1"/>
          <p:nvPr/>
        </p:nvSpPr>
        <p:spPr>
          <a:xfrm>
            <a:off x="2269259" y="278486"/>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سوم: مقاومت </a:t>
            </a:r>
            <a:r>
              <a:rPr lang="fa-IR" sz="24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8789795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2898"/>
            <a:ext cx="9112077" cy="635558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صبر فعال و ثبات قدم نه صبر منفعل</a:t>
            </a:r>
            <a:endParaRPr lang="fa-IR" sz="1200" b="1" dirty="0" smtClean="0">
              <a:solidFill>
                <a:srgbClr val="0070C0"/>
              </a:solidFill>
              <a:cs typeface="B Nazanin" panose="00000400000000000000" pitchFamily="2" charset="-78"/>
            </a:endParaRPr>
          </a:p>
          <a:p>
            <a:pPr algn="justLow" rtl="1">
              <a:lnSpc>
                <a:spcPct val="150000"/>
              </a:lnSpc>
            </a:pPr>
            <a:r>
              <a:rPr lang="fa-IR" sz="2200" b="1" dirty="0" smtClean="0">
                <a:solidFill>
                  <a:prstClr val="black"/>
                </a:solidFill>
                <a:cs typeface="B Nazanin" panose="00000400000000000000" pitchFamily="2" charset="-78"/>
              </a:rPr>
              <a:t>صبر </a:t>
            </a:r>
            <a:r>
              <a:rPr lang="fa-IR" sz="2200" b="1" dirty="0">
                <a:solidFill>
                  <a:prstClr val="black"/>
                </a:solidFill>
                <a:cs typeface="B Nazanin" panose="00000400000000000000" pitchFamily="2" charset="-78"/>
              </a:rPr>
              <a:t>در قرآن، به‌معنای ایستادن هوشمندانه، ادامه مسیر و حفظ موضع است، نه تحمل منفعلانه فشار. صبر، یک استراتژی هوشمندانه، پویا و مهاجم در دل شرایط ایستا است. این صبرِ فعال به معنای ایستادن استوار بر مواضع حق، ادامه دادن مسیر با تدبیر و حفظ انسجام درونی در اوج فشارهاست. صبر قرآنی، نیرویی است که زمان را به نفع جبهۀ حق مدیریت می‌کند، تاب‌آوری را افزایش می‌دهد و دشمن را در دور باطل تکرار حمله خسته می‌سازد. </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يَا </a:t>
            </a:r>
            <a:r>
              <a:rPr lang="fa-IR" sz="2200" b="1" dirty="0">
                <a:solidFill>
                  <a:prstClr val="black"/>
                </a:solidFill>
                <a:cs typeface="B Nazanin" panose="00000400000000000000" pitchFamily="2" charset="-78"/>
              </a:rPr>
              <a:t>أَيُّهَا الَّذِينَ آمَنُوا اصْبِرُوا وَصَابِرُوا وَرَابِطُوا وَاتَّقُوا اللَّهَ لَعَلَّكُمْ تُفْلِحُونَ (آل‌عمران: ۲۰۰</a:t>
            </a:r>
            <a:r>
              <a:rPr lang="fa-IR" sz="22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يا أَيُّهَا الَّذينَ آمَنُوا إِذا لَقيتُمْ فِئَةً فَاثْبُتُوا وَ اذْكُرُوا اللَّهَ كَثيراً لَعَلَّكُمْ تُفْلِحُونَ (انفال: 45)؛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إِنَّ الَّذينَ قالُوا رَبُّنَا اللَّهُ ثُمَّ اسْتَقامُوا تَتَنَزَّلُ عَلَيْهِمُ الْمَلائِكَةُ أَلاَّ تَخافُوا وَ لا تَحْزَنُوا وَ أَبْشِرُوا بِالْجَنَّةِ الَّتي‏ كُنْتُمْ تُوعَدُونَ (فصلت: 30)؛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1712326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72464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پیام‌ها و نکات راهبردی</a:t>
            </a:r>
            <a:endParaRPr lang="fa-IR" sz="28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صبرِ </a:t>
            </a:r>
            <a:r>
              <a:rPr lang="fa-IR" sz="2400" b="1" dirty="0">
                <a:solidFill>
                  <a:prstClr val="black"/>
                </a:solidFill>
                <a:cs typeface="B Nazanin" panose="00000400000000000000" pitchFamily="2" charset="-78"/>
              </a:rPr>
              <a:t>قرآنی، هم «درون‌زا» است (کنترل درونی)، هم «برون‌زا» (ایستادگی در میدان</a:t>
            </a:r>
            <a:r>
              <a:rPr lang="fa-IR" sz="24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صبر </a:t>
            </a:r>
            <a:r>
              <a:rPr lang="fa-IR" sz="2400" b="1" dirty="0">
                <a:solidFill>
                  <a:prstClr val="black"/>
                </a:solidFill>
                <a:cs typeface="B Nazanin" panose="00000400000000000000" pitchFamily="2" charset="-78"/>
              </a:rPr>
              <a:t>و استفامت هم در حوزۀ باورها است و هم در حوزه‌های رفتاری چون نظامی و </a:t>
            </a:r>
            <a:r>
              <a:rPr lang="fa-IR" sz="24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استقامت </a:t>
            </a:r>
            <a:r>
              <a:rPr lang="fa-IR" sz="2400" b="1" dirty="0">
                <a:solidFill>
                  <a:prstClr val="black"/>
                </a:solidFill>
                <a:cs typeface="B Nazanin" panose="00000400000000000000" pitchFamily="2" charset="-78"/>
              </a:rPr>
              <a:t>و ثبات قدم ریشه در ایمان، معرفت و بصیرت </a:t>
            </a:r>
            <a:r>
              <a:rPr lang="fa-IR" sz="2400" b="1" dirty="0" smtClean="0">
                <a:solidFill>
                  <a:prstClr val="black"/>
                </a:solidFill>
                <a:cs typeface="B Nazanin" panose="00000400000000000000" pitchFamily="2" charset="-78"/>
              </a:rPr>
              <a:t>دارد.</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برنامۀ </a:t>
            </a:r>
            <a:r>
              <a:rPr lang="fa-IR" sz="2400" b="1" dirty="0">
                <a:solidFill>
                  <a:prstClr val="black"/>
                </a:solidFill>
                <a:cs typeface="B Nazanin" panose="00000400000000000000" pitchFamily="2" charset="-78"/>
              </a:rPr>
              <a:t>عملیاتی مؤمنان، ترکیبی است از صبر درونی، مقاومت بیرونی، آمادگی سازمانی و پشتوانه تقوایی که در کنار هم ضامن فلاح هستند؛</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هنگام </a:t>
            </a:r>
            <a:r>
              <a:rPr lang="fa-IR" sz="2400" b="1" dirty="0">
                <a:solidFill>
                  <a:prstClr val="black"/>
                </a:solidFill>
                <a:cs typeface="B Nazanin" panose="00000400000000000000" pitchFamily="2" charset="-78"/>
              </a:rPr>
              <a:t>مواجهه مستقیم با دشمن، دو تکلیف حیاتی وجود دارد: ثبات قدم میدانی (نه عقب‌نشینی روانی یا فیزیکی) و اتصال معنوی مداوم (با ذکر فراوان خدا)؛</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استقامت </a:t>
            </a:r>
            <a:r>
              <a:rPr lang="fa-IR" sz="2400" b="1" dirty="0">
                <a:solidFill>
                  <a:prstClr val="black"/>
                </a:solidFill>
                <a:cs typeface="B Nazanin" panose="00000400000000000000" pitchFamily="2" charset="-78"/>
              </a:rPr>
              <a:t>بر ایمان، سه پشتیبانی غیبی به همراه دارد: رفع ترس و اندوه، نزول آرامش فرشتگان و تضمین پیروزی و پاداش نهایی.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119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323274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6890" y="-223563"/>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72955" y="798024"/>
            <a:ext cx="8990408"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dirty="0" smtClean="0">
                <a:solidFill>
                  <a:srgbClr val="0070C0"/>
                </a:solidFill>
                <a:cs typeface="B Titr" panose="00000700000000000000" pitchFamily="2" charset="-78"/>
              </a:rPr>
              <a:t>2. هدف </a:t>
            </a:r>
            <a:r>
              <a:rPr lang="fa-IR" sz="2000" dirty="0">
                <a:solidFill>
                  <a:srgbClr val="0070C0"/>
                </a:solidFill>
                <a:cs typeface="B Titr" panose="00000700000000000000" pitchFamily="2" charset="-78"/>
              </a:rPr>
              <a:t>و چرایی (منظومه قرآنی مدیریت شرایط جنگ، تهدید، بحران و فتنه</a:t>
            </a:r>
            <a:r>
              <a:rPr lang="fa-IR" sz="2000" dirty="0" smtClean="0">
                <a:solidFill>
                  <a:srgbClr val="0070C0"/>
                </a:solidFill>
                <a:cs typeface="B Titr" panose="00000700000000000000" pitchFamily="2" charset="-78"/>
              </a:rPr>
              <a:t>)</a:t>
            </a:r>
          </a:p>
          <a:p>
            <a:pPr algn="justLow" rtl="1">
              <a:lnSpc>
                <a:spcPct val="150000"/>
              </a:lnSpc>
            </a:pPr>
            <a:r>
              <a:rPr lang="fa-IR" sz="2200" b="1" dirty="0" smtClean="0">
                <a:solidFill>
                  <a:srgbClr val="C00000"/>
                </a:solidFill>
                <a:cs typeface="B Nazanin" panose="00000400000000000000" pitchFamily="2" charset="-78"/>
              </a:rPr>
              <a:t>الف. هدف</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هدف</a:t>
            </a:r>
            <a:r>
              <a:rPr lang="fa-IR" sz="2200" b="1" dirty="0">
                <a:solidFill>
                  <a:prstClr val="black"/>
                </a:solidFill>
                <a:cs typeface="B Nazanin" panose="00000400000000000000" pitchFamily="2" charset="-78"/>
              </a:rPr>
              <a:t>، ارائه یک «منظومه قرآنی برای مدیریت شرایط جنگ، تهدید، بحران و فتنه» که قرآن را از سطح استنادهای پراکنده و واکنشی، به سطح یک چارچوب مهندسی‌شده و هم‌افزا ارتقا دهد. منظومه‌ای که هدف آن صرفاً افزایش اطلاعات دینی نیست، بلکه «معرفت‌افزاییِ جهت‌دار، امیدآفرینیِ پایدار و آماده‌سازی جامعه برای استمرار جهاد در نبرد تاریخی حق و باطل» است.</a:t>
            </a:r>
          </a:p>
          <a:p>
            <a:pPr algn="justLow" rtl="1">
              <a:lnSpc>
                <a:spcPct val="150000"/>
              </a:lnSpc>
            </a:pPr>
            <a:r>
              <a:rPr lang="fa-IR" sz="2200" b="1" dirty="0">
                <a:solidFill>
                  <a:srgbClr val="C00000"/>
                </a:solidFill>
                <a:cs typeface="B Nazanin" panose="00000400000000000000" pitchFamily="2" charset="-78"/>
              </a:rPr>
              <a:t>ب. ضرورت و چرایی</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میدانی: پیچیدگی </a:t>
            </a:r>
            <a:r>
              <a:rPr lang="fa-IR" sz="2200" b="1" dirty="0" smtClean="0">
                <a:solidFill>
                  <a:prstClr val="black"/>
                </a:solidFill>
                <a:cs typeface="B Nazanin" panose="00000400000000000000" pitchFamily="2" charset="-78"/>
              </a:rPr>
              <a:t>بی‌سابقه جنگ  شناختی؛</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درونی: عبور از واکنش‌های پراکنده به جبهه </a:t>
            </a:r>
            <a:r>
              <a:rPr lang="fa-IR" sz="2200" b="1" dirty="0" smtClean="0">
                <a:solidFill>
                  <a:prstClr val="black"/>
                </a:solidFill>
                <a:cs typeface="B Nazanin" panose="00000400000000000000" pitchFamily="2" charset="-78"/>
              </a:rPr>
              <a:t>هم‌افزا؛</a:t>
            </a:r>
          </a:p>
          <a:p>
            <a:pPr marL="342900"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ضرورت کاربردی: قرآن به مثابه «کتاب تدبیر» در شرایط </a:t>
            </a:r>
            <a:r>
              <a:rPr lang="fa-IR" sz="2200" b="1" dirty="0" smtClean="0">
                <a:solidFill>
                  <a:prstClr val="black"/>
                </a:solidFill>
                <a:cs typeface="B Nazanin" panose="00000400000000000000" pitchFamily="2" charset="-78"/>
              </a:rPr>
              <a:t>عینی؛</a:t>
            </a:r>
          </a:p>
          <a:p>
            <a:pPr marL="342900"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ضرورت </a:t>
            </a:r>
            <a:r>
              <a:rPr lang="fa-IR" sz="2200" b="1" dirty="0">
                <a:solidFill>
                  <a:prstClr val="black"/>
                </a:solidFill>
                <a:cs typeface="B Nazanin" panose="00000400000000000000" pitchFamily="2" charset="-78"/>
              </a:rPr>
              <a:t>زمانی: پاسخ به اقتضائات نبرد </a:t>
            </a:r>
            <a:r>
              <a:rPr lang="fa-IR" sz="2200" b="1" dirty="0" smtClean="0">
                <a:solidFill>
                  <a:prstClr val="black"/>
                </a:solidFill>
                <a:cs typeface="B Nazanin" panose="00000400000000000000" pitchFamily="2" charset="-78"/>
              </a:rPr>
              <a:t>امروز؛</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5465" y="-6395"/>
            <a:ext cx="6555345" cy="718197"/>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211047" y="2508600"/>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طوفان شکنی وحیان</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45597" y="132060"/>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963175" y="79828"/>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260250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 calcmode="lin" valueType="num">
                                      <p:cBhvr>
                                        <p:cTn id="3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 calcmode="lin" valueType="num">
                                      <p:cBhvr>
                                        <p:cTn id="38"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9"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0"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1" dur="1000"/>
                                        <p:tgtEl>
                                          <p:spTgt spid="6">
                                            <p:txEl>
                                              <p:pRg st="2" end="2"/>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nodeType="click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 calcmode="lin" valueType="num">
                                      <p:cBhvr>
                                        <p:cTn id="46"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47"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48"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49" dur="1000"/>
                                        <p:tgtEl>
                                          <p:spTgt spid="6">
                                            <p:txEl>
                                              <p:pRg st="3" end="3"/>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fade">
                                      <p:cBhvr>
                                        <p:cTn id="54" dur="1000"/>
                                        <p:tgtEl>
                                          <p:spTgt spid="6">
                                            <p:txEl>
                                              <p:pRg st="4" end="4"/>
                                            </p:txEl>
                                          </p:spTgt>
                                        </p:tgtEl>
                                      </p:cBhvr>
                                    </p:animEffect>
                                    <p:anim calcmode="lin" valueType="num">
                                      <p:cBhvr>
                                        <p:cTn id="5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nodeType="click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fade">
                                      <p:cBhvr>
                                        <p:cTn id="61" dur="1000"/>
                                        <p:tgtEl>
                                          <p:spTgt spid="6">
                                            <p:txEl>
                                              <p:pRg st="5" end="5"/>
                                            </p:txEl>
                                          </p:spTgt>
                                        </p:tgtEl>
                                      </p:cBhvr>
                                    </p:animEffect>
                                    <p:anim calcmode="lin" valueType="num">
                                      <p:cBhvr>
                                        <p:cTn id="6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nodeType="clickEffect">
                                  <p:stCondLst>
                                    <p:cond delay="0"/>
                                  </p:stCondLst>
                                  <p:childTnLst>
                                    <p:set>
                                      <p:cBhvr>
                                        <p:cTn id="67" dur="1" fill="hold">
                                          <p:stCondLst>
                                            <p:cond delay="0"/>
                                          </p:stCondLst>
                                        </p:cTn>
                                        <p:tgtEl>
                                          <p:spTgt spid="6">
                                            <p:txEl>
                                              <p:pRg st="6" end="6"/>
                                            </p:txEl>
                                          </p:spTgt>
                                        </p:tgtEl>
                                        <p:attrNameLst>
                                          <p:attrName>style.visibility</p:attrName>
                                        </p:attrNameLst>
                                      </p:cBhvr>
                                      <p:to>
                                        <p:strVal val="visible"/>
                                      </p:to>
                                    </p:set>
                                    <p:animEffect transition="in" filter="fade">
                                      <p:cBhvr>
                                        <p:cTn id="68" dur="1000"/>
                                        <p:tgtEl>
                                          <p:spTgt spid="6">
                                            <p:txEl>
                                              <p:pRg st="6" end="6"/>
                                            </p:txEl>
                                          </p:spTgt>
                                        </p:tgtEl>
                                      </p:cBhvr>
                                    </p:animEffect>
                                    <p:anim calcmode="lin" valueType="num">
                                      <p:cBhvr>
                                        <p:cTn id="6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6">
                                            <p:txEl>
                                              <p:pRg st="7" end="7"/>
                                            </p:txEl>
                                          </p:spTgt>
                                        </p:tgtEl>
                                        <p:attrNameLst>
                                          <p:attrName>style.visibility</p:attrName>
                                        </p:attrNameLst>
                                      </p:cBhvr>
                                      <p:to>
                                        <p:strVal val="visible"/>
                                      </p:to>
                                    </p:set>
                                    <p:animEffect transition="in" filter="fade">
                                      <p:cBhvr>
                                        <p:cTn id="75" dur="1000"/>
                                        <p:tgtEl>
                                          <p:spTgt spid="6">
                                            <p:txEl>
                                              <p:pRg st="7" end="7"/>
                                            </p:txEl>
                                          </p:spTgt>
                                        </p:tgtEl>
                                      </p:cBhvr>
                                    </p:animEffect>
                                    <p:anim calcmode="lin" valueType="num">
                                      <p:cBhvr>
                                        <p:cTn id="7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77"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77702"/>
            <a:ext cx="9112077" cy="619015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endParaRPr lang="fa-IR" sz="24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صبر یعنی چه؟ صبر یعنی در میدان باقی ماندن، از میدان بیرون نرفتن. بعضی از میدان می‌گریزند؛ بعضی نمی‌گریزند امّا به‌تدریج از میدان کناره می‌گیرند؛ این خلاف صبر </a:t>
            </a:r>
            <a:r>
              <a:rPr lang="fa-IR" sz="2200" b="1" dirty="0" smtClean="0">
                <a:solidFill>
                  <a:prstClr val="black"/>
                </a:solidFill>
                <a:cs typeface="B Nazanin" panose="00000400000000000000" pitchFamily="2" charset="-78"/>
              </a:rPr>
              <a:t>است. صبر </a:t>
            </a:r>
            <a:r>
              <a:rPr lang="fa-IR" sz="2200" b="1" dirty="0">
                <a:solidFill>
                  <a:prstClr val="black"/>
                </a:solidFill>
                <a:cs typeface="B Nazanin" panose="00000400000000000000" pitchFamily="2" charset="-78"/>
              </a:rPr>
              <a:t>یعنی پایداری کردن، در میدان ماندن، استقامت کردن. صبر یعنی چشم به هدف‌های دور و به افق‌های دور دوختن؛ چشم دوختن به هدف‌های دور. گاهی انسان از یک موفقیت نقد خرسند میشود، خوشحال می‌شود، گاهی مغرور می‌شود، و خطرناک این است که قانع می‌شود؛ این خطرناک است؛ این موجب می‌شود که انسان در میدان باقی نماند. نه، هدفِ دور را نگاه کنید، قلّه را نگاه کنید؛ ببینید پیام حقیقی انقلاب و نظام اسلامی چیست و ملّت ایران را و امّت اسلامی را و در نهایت جامعۀ بشری را به سمت چه هدفی می‌خواهد حرکت بدهد؛ به آنجا نگاه کنید. حرکت انقلاب اسلامی یک چنین صبری را لازم دارد. </a:t>
            </a:r>
            <a:r>
              <a:rPr lang="fa-IR" sz="2200" b="1" dirty="0" smtClean="0">
                <a:solidFill>
                  <a:prstClr val="black"/>
                </a:solidFill>
                <a:cs typeface="B Nazanin" panose="00000400000000000000" pitchFamily="2" charset="-78"/>
              </a:rPr>
              <a:t>....اگر </a:t>
            </a:r>
            <a:r>
              <a:rPr lang="fa-IR" sz="2200" b="1" dirty="0">
                <a:solidFill>
                  <a:prstClr val="black"/>
                </a:solidFill>
                <a:cs typeface="B Nazanin" panose="00000400000000000000" pitchFamily="2" charset="-78"/>
              </a:rPr>
              <a:t>صبر کردیم، افق‌های دور مال ما است؛ اگر شما امروز ایستادید، نسل‌های آینده به آن قلّه دست خواهند یافت. آنها به قلّه می‌رسند اما این هنر شما است، این کار شما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0437276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21675"/>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تاب‌آوری ایمانی (تحمل فشار بدون فروپاشی</a:t>
            </a:r>
            <a:r>
              <a:rPr lang="fa-IR" sz="22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تاب‌آوری در منطق قرآنی، </a:t>
            </a:r>
            <a:r>
              <a:rPr lang="fa-IR" sz="2400" b="1" dirty="0" smtClean="0">
                <a:solidFill>
                  <a:prstClr val="black"/>
                </a:solidFill>
                <a:cs typeface="B Nazanin" panose="00000400000000000000" pitchFamily="2" charset="-78"/>
              </a:rPr>
              <a:t>یک </a:t>
            </a:r>
            <a:r>
              <a:rPr lang="fa-IR" sz="2400" b="1" dirty="0">
                <a:solidFill>
                  <a:prstClr val="black"/>
                </a:solidFill>
                <a:cs typeface="B Nazanin" panose="00000400000000000000" pitchFamily="2" charset="-78"/>
              </a:rPr>
              <a:t>قدرت وجودیِ ریشه‌دار در ایمان است. این تاب‌آوری، محصول دو رکن اساسی است:  ارتباط زنده و دائم با خدا (از طریق دعا، توکل و ذکر) و معنا‌دار دیدن رنج‌ها و فشارها در چهارچوب سنت‌های الهی مانند امتحان، پالایش و رشد. این نگاه باعث می‌شود فرد و جامعه، فشار را نه به‌عنوان یک اتفاق پوچ و تحمیلی، بلکه به‌عنوان جزئی ضروری از مسیر تکامل و تقرب بپذیرد. </a:t>
            </a:r>
            <a:endParaRPr lang="fa-IR" sz="2400" b="1" dirty="0" smtClean="0">
              <a:solidFill>
                <a:prstClr val="black"/>
              </a:solidFill>
              <a:cs typeface="B Nazanin" panose="00000400000000000000" pitchFamily="2" charset="-78"/>
            </a:endParaRP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chemeClr val="accent2">
                    <a:lumMod val="75000"/>
                  </a:schemeClr>
                </a:solidFill>
                <a:cs typeface="B Nazanin" panose="00000400000000000000" pitchFamily="2" charset="-78"/>
              </a:rPr>
              <a:t>آیات و شواهد قرآنی</a:t>
            </a:r>
            <a:endParaRPr lang="fa-IR" sz="2200" b="1" dirty="0">
              <a:solidFill>
                <a:schemeClr val="accent2">
                  <a:lumMod val="75000"/>
                </a:scheme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يَا أَيُّهَا الَّذِينَ آمَنُوا اسْتَعِينُوا بِالصَّبْرِ وَالصَّلَاةِ </a:t>
            </a:r>
            <a:r>
              <a:rPr lang="fa-IR" sz="2400" b="1" dirty="0">
                <a:solidFill>
                  <a:prstClr val="black"/>
                </a:solidFill>
                <a:cs typeface="B Nazanin" panose="00000400000000000000" pitchFamily="2" charset="-78"/>
              </a:rPr>
              <a:t>إِنَّ اللَّهَ مَعَ الصَّابِرِينَ (بقره: ۱۵۳)؛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الَّذِينَ إِذَا </a:t>
            </a:r>
            <a:r>
              <a:rPr lang="fa-IR" sz="2400" b="1" dirty="0">
                <a:solidFill>
                  <a:prstClr val="black"/>
                </a:solidFill>
                <a:cs typeface="B Nazanin" panose="00000400000000000000" pitchFamily="2" charset="-78"/>
              </a:rPr>
              <a:t>أَصَابَتْهُمْ مُصِيبَةٌ قَالُوا إِنَّا لِلَّهِ وَإِنَّا إِلَيْهِ رَاجِعُونَ (بقره: ۱۵۶)؛</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3234270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7119" y="1117141"/>
            <a:ext cx="9112077" cy="53783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انسان </a:t>
            </a:r>
            <a:r>
              <a:rPr lang="fa-IR" sz="2300" b="1" dirty="0">
                <a:solidFill>
                  <a:prstClr val="black"/>
                </a:solidFill>
                <a:cs typeface="B Nazanin" panose="00000400000000000000" pitchFamily="2" charset="-78"/>
              </a:rPr>
              <a:t>بی‌معنا می‌شکند؛ انسان مؤمن، فشار را به سرمایۀ رشد تبدیل می‌کند؛</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در </a:t>
            </a:r>
            <a:r>
              <a:rPr lang="fa-IR" sz="2300" b="1" dirty="0">
                <a:solidFill>
                  <a:prstClr val="black"/>
                </a:solidFill>
                <a:cs typeface="B Nazanin" panose="00000400000000000000" pitchFamily="2" charset="-78"/>
              </a:rPr>
              <a:t>مواجهه با هر فشار و مشکلی، بلافاصله از دو ابزار عملی ازپیش‌تعیین‌شده کمک </a:t>
            </a:r>
            <a:r>
              <a:rPr lang="fa-IR" sz="2300" b="1" dirty="0" smtClean="0">
                <a:solidFill>
                  <a:prstClr val="black"/>
                </a:solidFill>
                <a:cs typeface="B Nazanin" panose="00000400000000000000" pitchFamily="2" charset="-78"/>
              </a:rPr>
              <a:t>بگیرید. این </a:t>
            </a:r>
            <a:r>
              <a:rPr lang="fa-IR" sz="2300" b="1" dirty="0">
                <a:solidFill>
                  <a:prstClr val="black"/>
                </a:solidFill>
                <a:cs typeface="B Nazanin" panose="00000400000000000000" pitchFamily="2" charset="-78"/>
              </a:rPr>
              <a:t>ترکیب، مانع از تصمیم‌گیری‌های شتابزده و انفعال می‌شود؛</a:t>
            </a:r>
            <a:endParaRPr lang="fa-IR" sz="2300" b="1" dirty="0" smtClean="0">
              <a:solidFill>
                <a:prstClr val="black"/>
              </a:solidFill>
              <a:cs typeface="B Nazanin" panose="00000400000000000000" pitchFamily="2" charset="-78"/>
            </a:endParaRPr>
          </a:p>
          <a:p>
            <a:pPr marL="1257300" lvl="2"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 «صبر</a:t>
            </a:r>
            <a:r>
              <a:rPr lang="fa-IR" sz="2300" b="1" dirty="0">
                <a:solidFill>
                  <a:prstClr val="black"/>
                </a:solidFill>
                <a:cs typeface="B Nazanin" panose="00000400000000000000" pitchFamily="2" charset="-78"/>
              </a:rPr>
              <a:t>» به معنای مدیریت هیجان و حفظ استقامت فعال؛ </a:t>
            </a:r>
            <a:endParaRPr lang="fa-IR" sz="2300" b="1" dirty="0" smtClean="0">
              <a:solidFill>
                <a:prstClr val="black"/>
              </a:solidFill>
              <a:cs typeface="B Nazanin" panose="00000400000000000000" pitchFamily="2" charset="-78"/>
            </a:endParaRPr>
          </a:p>
          <a:p>
            <a:pPr marL="1257300" lvl="2"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«نماز</a:t>
            </a:r>
            <a:r>
              <a:rPr lang="fa-IR" sz="2300" b="1" dirty="0">
                <a:solidFill>
                  <a:prstClr val="black"/>
                </a:solidFill>
                <a:cs typeface="B Nazanin" panose="00000400000000000000" pitchFamily="2" charset="-78"/>
              </a:rPr>
              <a:t>» به معنای برقراری ارتباط منظم و آرامش‌بخش با خدا. </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ذکرإِنَّا لِلَّهِ وَإِنَّا إِلَيْهِ رَاجِعُونَ، یک برنامه‌ریزی شناختی است که در لحظۀ وقوع مصیبت (شکست، فقدان، آسیب) فعال می‌شود تا با یادآوری مالکیت مطلق خداوند و بازگشت نهایی به‌سوی او، از فروپاشی روانی جلوگیری کرده، آسیب‌پذیری روحی را کاهش دهد و زمینۀ پذیرش واقعیت و تداوم حرکت را فراهم 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7689639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fade">
                                      <p:cBhvr>
                                        <p:cTn id="34" dur="1000"/>
                                        <p:tgtEl>
                                          <p:spTgt spid="6">
                                            <p:txEl>
                                              <p:pRg st="4" end="4"/>
                                            </p:txEl>
                                          </p:spTgt>
                                        </p:tgtEl>
                                      </p:cBhvr>
                                    </p:animEffect>
                                    <p:anim calcmode="lin" valueType="num">
                                      <p:cBhvr>
                                        <p:cTn id="3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Effect transition="in" filter="fade">
                                      <p:cBhvr>
                                        <p:cTn id="41" dur="1000"/>
                                        <p:tgtEl>
                                          <p:spTgt spid="6">
                                            <p:txEl>
                                              <p:pRg st="5" end="5"/>
                                            </p:txEl>
                                          </p:spTgt>
                                        </p:tgtEl>
                                      </p:cBhvr>
                                    </p:animEffect>
                                    <p:anim calcmode="lin" valueType="num">
                                      <p:cBhvr>
                                        <p:cTn id="4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646330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کلام و اندیشه ولایت</a:t>
            </a:r>
            <a:endParaRPr lang="fa-IR" sz="23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ـ ما در میدان‌هاى جهاد در راه خدا در صورتى مى‏توانیم مقاومت‏ كنیم كه دلمان لبالب باشد از ایمان به خدا و سرشار از توكل به خداى متعال؛ بدون معنویت نمى‏شود حركت كرد، بدون ایمان قوى نمى‏شود گردنه‏هاى دشوار را پیمود، بدون توكل به خداى متعال نمى‏شود چشم بر هیمنه ظاهرى قدرت‌ها بست و قدرت حقیقى را دید؛ توكل لازم است، ایمان لازم است، حُسن‏ظنّ به وعده‏ الهى لازم است‏. </a:t>
            </a:r>
            <a:endParaRPr lang="fa-IR" sz="2300" b="1" dirty="0" smtClean="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ـ معناى ایستادگى، در همه‌جا یكى است؛ یعنى همان قوت انسانى و استقامت‏ و پافشارى؛ منتها هرجایى یك طور خودش را نشان مى‏دهد.  </a:t>
            </a:r>
          </a:p>
          <a:p>
            <a:pPr algn="justLow" rtl="1">
              <a:lnSpc>
                <a:spcPct val="150000"/>
              </a:lnSpc>
            </a:pPr>
            <a:r>
              <a:rPr lang="fa-IR" sz="2300" b="1" dirty="0">
                <a:solidFill>
                  <a:prstClr val="black"/>
                </a:solidFill>
                <a:cs typeface="B Nazanin" panose="00000400000000000000" pitchFamily="2" charset="-78"/>
              </a:rPr>
              <a:t>ـ خدای متعال وعده قطعی کرده است که: «إِنَّ الَّذِینَ قَالُوا رَ‌بُّنَا اللَّـهُ ثُمَّ اسْتَقَامُوا تَتَنَزَّلُ عَلَیْهِمُ الْمَلَائِکَةُ أَلَّا تَخَافُوا وَلَا تَحْزَنُوا»؛ استقامت در راه درست نتیجه‌اش این است که خدای متعال اندوه و ترس را از یک انسان و یک جامعه سلب می‌کند و موفقیت را نصیب آن‌ها می‌کند. </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238268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558614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endParaRPr lang="fa-IR" sz="2400" b="1" dirty="0">
              <a:solidFill>
                <a:prstClr val="black"/>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ـ ملت‌هایی که برای هدف‌های خودی ایستادگی می‌کنند، موفق‌اند. ممکن است این موفقیت در کوتاه‌مدت به چشم آدم‌های کوتاه‌بین نیاید، اما بدون تردید این موفقیت تثبیت شده است و برو برگرد ندارد.  </a:t>
            </a:r>
          </a:p>
          <a:p>
            <a:pPr algn="justLow" rtl="1">
              <a:lnSpc>
                <a:spcPct val="150000"/>
              </a:lnSpc>
            </a:pPr>
            <a:r>
              <a:rPr lang="fa-IR" sz="2400" b="1" dirty="0">
                <a:solidFill>
                  <a:prstClr val="black"/>
                </a:solidFill>
                <a:cs typeface="B Nazanin" panose="00000400000000000000" pitchFamily="2" charset="-78"/>
              </a:rPr>
              <a:t>ـ معتقدیم كه آن‏وقتى كه حق با باطل درگیر و روبه‏رو شود، اگر اصحاب حق راست بگویند پاى حق بایستند، قطعاً باطل شكست خواهد خورد. تجربه هم كرده‏ایم، همین‌جور است. ما در طول این سى سال تجربه كرده‏ایم، ایستادیم، پیش رفتیم. هرجا كه می‌بینید یك عقب‏نشینى‏اى انجام گرفته است، یك ناكامى‏اى پیش آمده است، به خاطر این است كه در استقامت‏ ما سستى پیدا شده بود. هر جا استقامت‏ كردیم، پیش رفتیم. بعد از این هم همین‌جور خواهد بود.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555835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9909"/>
            <a:ext cx="9112077" cy="56323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سکینه در بحران (آرامش الهی در دل طوفان</a:t>
            </a:r>
            <a:r>
              <a:rPr lang="fa-IR" sz="24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قرآن از نوعی آرامش ویژه و فرابشری سخن می‌گوید که محصول مقاومت در راه خداست و تنها در متن سخت‌ترین بحران‌ها و نبردها نازل </a:t>
            </a:r>
            <a:r>
              <a:rPr lang="fa-IR" sz="2400" b="1" dirty="0" smtClean="0">
                <a:solidFill>
                  <a:prstClr val="black"/>
                </a:solidFill>
                <a:cs typeface="B Nazanin" panose="00000400000000000000" pitchFamily="2" charset="-78"/>
              </a:rPr>
              <a:t>می‌گردد </a:t>
            </a:r>
            <a:r>
              <a:rPr lang="fa-IR" sz="2400" b="1" dirty="0">
                <a:solidFill>
                  <a:prstClr val="black"/>
                </a:solidFill>
                <a:cs typeface="B Nazanin" panose="00000400000000000000" pitchFamily="2" charset="-78"/>
              </a:rPr>
              <a:t>این آرامش الهی، </a:t>
            </a:r>
            <a:r>
              <a:rPr lang="fa-IR" sz="2400" b="1" dirty="0" smtClean="0">
                <a:solidFill>
                  <a:prstClr val="black"/>
                </a:solidFill>
                <a:cs typeface="B Nazanin" panose="00000400000000000000" pitchFamily="2" charset="-78"/>
              </a:rPr>
              <a:t>اضطراب </a:t>
            </a:r>
            <a:r>
              <a:rPr lang="fa-IR" sz="2400" b="1" dirty="0">
                <a:solidFill>
                  <a:prstClr val="black"/>
                </a:solidFill>
                <a:cs typeface="B Nazanin" panose="00000400000000000000" pitchFamily="2" charset="-78"/>
              </a:rPr>
              <a:t>را مهار می‌کند، تصمیم‌گیری را در اوج فشار ممکن می‌سازد و ترس را به محاسبه تبدیل </a:t>
            </a:r>
            <a:r>
              <a:rPr lang="fa-IR" sz="2400" b="1" dirty="0" smtClean="0">
                <a:solidFill>
                  <a:prstClr val="black"/>
                </a:solidFill>
                <a:cs typeface="B Nazanin" panose="00000400000000000000" pitchFamily="2" charset="-78"/>
              </a:rPr>
              <a:t>می‌نماید.</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هُوَ الَّذي أَنزَلَ السَّكينَةَ في قُلوبِ المُؤمِنينَ لِيَزدادوا إيمانًا مَعَ إيمانِهِم وَلِلَّهِ جُنودُ السَّماواتِ وَالأَرضِ وَكانَ اللَّهُ عَليمًا حَكيمًا(فتح: 4)؛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فَأَنزَلَ اللَّهُ سَكِينَتَهُ عَلَى رَسُولِهِ وَعَلَى الْمُؤْمِنِينَ (فتح: ۲۶)؛</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9681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16531"/>
            <a:ext cx="9112077" cy="6247864"/>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v"/>
            </a:pPr>
            <a:r>
              <a:rPr lang="fa-IR" sz="2500" b="1" dirty="0" smtClean="0">
                <a:solidFill>
                  <a:srgbClr val="ED7D31">
                    <a:lumMod val="75000"/>
                  </a:srgbClr>
                </a:solidFill>
                <a:cs typeface="B Nazanin" panose="00000400000000000000" pitchFamily="2" charset="-78"/>
              </a:rPr>
              <a:t>پیام‌ها و نکات راهبردی</a:t>
            </a:r>
            <a:endParaRPr lang="fa-IR" sz="25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500" b="1" dirty="0" smtClean="0">
                <a:solidFill>
                  <a:prstClr val="black"/>
                </a:solidFill>
                <a:cs typeface="B Nazanin" panose="00000400000000000000" pitchFamily="2" charset="-78"/>
              </a:rPr>
              <a:t>سکینه</a:t>
            </a:r>
            <a:r>
              <a:rPr lang="fa-IR" sz="2500" b="1" dirty="0">
                <a:solidFill>
                  <a:prstClr val="black"/>
                </a:solidFill>
                <a:cs typeface="B Nazanin" panose="00000400000000000000" pitchFamily="2" charset="-78"/>
              </a:rPr>
              <a:t>، ابزار تصمیم‌سازی درست در شرایط پرتنش است و جامعه‌ای که سکینه دارد، دچار آشوب درونی نمی‌شود؛</a:t>
            </a:r>
          </a:p>
          <a:p>
            <a:pPr marL="342900" indent="-342900" algn="justLow" rtl="1">
              <a:lnSpc>
                <a:spcPct val="200000"/>
              </a:lnSpc>
              <a:buFont typeface="Arial" panose="020B0604020202020204" pitchFamily="34" charset="0"/>
              <a:buChar char="•"/>
            </a:pPr>
            <a:r>
              <a:rPr lang="fa-IR" sz="2500" b="1" dirty="0" smtClean="0">
                <a:solidFill>
                  <a:prstClr val="black"/>
                </a:solidFill>
                <a:cs typeface="B Nazanin" panose="00000400000000000000" pitchFamily="2" charset="-78"/>
              </a:rPr>
              <a:t>نزول </a:t>
            </a:r>
            <a:r>
              <a:rPr lang="fa-IR" sz="2500" b="1" dirty="0">
                <a:solidFill>
                  <a:prstClr val="black"/>
                </a:solidFill>
                <a:cs typeface="B Nazanin" panose="00000400000000000000" pitchFamily="2" charset="-78"/>
              </a:rPr>
              <a:t>هم‌زمان سکینه بر پیامبر و مؤمنان، نشان‌دهندۀ پیوند روحی رهبر و امت و ضرورت ایجاد آرامش روانی جمعی است؛ به‌طوری‌که رهبر، کانون آرامش‌بخشی به کل مجموعه باشد؛</a:t>
            </a:r>
          </a:p>
          <a:p>
            <a:pPr marL="342900" indent="-342900" algn="justLow" rtl="1">
              <a:lnSpc>
                <a:spcPct val="200000"/>
              </a:lnSpc>
              <a:buFont typeface="Arial" panose="020B0604020202020204" pitchFamily="34" charset="0"/>
              <a:buChar char="•"/>
            </a:pPr>
            <a:r>
              <a:rPr lang="fa-IR" sz="2500" b="1" dirty="0" smtClean="0">
                <a:solidFill>
                  <a:prstClr val="black"/>
                </a:solidFill>
                <a:cs typeface="B Nazanin" panose="00000400000000000000" pitchFamily="2" charset="-78"/>
              </a:rPr>
              <a:t>سکینه</a:t>
            </a:r>
            <a:r>
              <a:rPr lang="fa-IR" sz="2500" b="1" dirty="0">
                <a:solidFill>
                  <a:prstClr val="black"/>
                </a:solidFill>
                <a:cs typeface="B Nazanin" panose="00000400000000000000" pitchFamily="2" charset="-78"/>
              </a:rPr>
              <a:t>، یک آرامش ویژه و مستقیماً الهی است که خداوند آن را در عمق جان مؤمنان (قلوب) قرار می‌دهد تا منبع اضطراب و ترس را از درون خشک کند</a:t>
            </a:r>
            <a:r>
              <a:rPr lang="fa-IR" sz="23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005823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607281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کلام و اندیشه ولایت</a:t>
            </a:r>
            <a:endParaRPr lang="fa-IR" sz="2300" b="1" dirty="0" smtClean="0">
              <a:solidFill>
                <a:prstClr val="black"/>
              </a:solidFill>
              <a:cs typeface="B Nazanin" panose="00000400000000000000" pitchFamily="2" charset="-78"/>
            </a:endParaRPr>
          </a:p>
          <a:p>
            <a:pPr algn="justLow" rtl="1">
              <a:lnSpc>
                <a:spcPct val="150000"/>
              </a:lnSpc>
            </a:pPr>
            <a:r>
              <a:rPr lang="fa-IR" sz="2150" b="1" dirty="0" smtClean="0">
                <a:solidFill>
                  <a:prstClr val="black"/>
                </a:solidFill>
                <a:cs typeface="B Nazanin" panose="00000400000000000000" pitchFamily="2" charset="-78"/>
              </a:rPr>
              <a:t>ـ سكینه یعنی آرامش در مقابل تلاطم‌های گوناگون روحی و اجتماعی... امروز جامعه ‌انقلابی ما، مردم مؤمن ما، نیاز به این دارند كه آرامش، سكینه، طمأنینه و وقار را در خودشان هرچه بیشتر به وجود بیاورند. </a:t>
            </a:r>
          </a:p>
          <a:p>
            <a:pPr algn="justLow" rtl="1">
              <a:lnSpc>
                <a:spcPct val="150000"/>
              </a:lnSpc>
            </a:pPr>
            <a:r>
              <a:rPr lang="fa-IR" sz="2150" b="1" dirty="0" smtClean="0">
                <a:solidFill>
                  <a:prstClr val="black"/>
                </a:solidFill>
                <a:cs typeface="B Nazanin" panose="00000400000000000000" pitchFamily="2" charset="-78"/>
              </a:rPr>
              <a:t>ـ امسال ـ سالی که در اواخرش هستیم ـ حوادثی داشتیم که در آن سکینه‌ مسئولان کارساز بود. کمیِ درآمدهای اقتصادی را داشتیم؛ مشکلات اقتصادی را داشتیم؛ مشکلات سیاسی را داشتیم؛ مشکلات امنیتی را داشتیم. دیدید که دشمنان در تابستان امسال در همین تهران حوادثی به‌وجود آوردند. انسان‌ها اگر از سکینه و آرامش و توکّل و اعتماد به خدا و اعتماد به آینده و اعتماد به آنچه که از مبانی حق در اختیار آنهاست، برخوردار نباشند، در مقابل این‌طور حوادث دست و پای‌شان را گم می‌کنند؛ به‌خصوص اگر انسان بداند که این حوادث را دشمن برنامه‌ریزی کرده است.  </a:t>
            </a:r>
          </a:p>
          <a:p>
            <a:pPr algn="justLow" rtl="1">
              <a:lnSpc>
                <a:spcPct val="150000"/>
              </a:lnSpc>
            </a:pPr>
            <a:r>
              <a:rPr lang="fa-IR" sz="2150" b="1" dirty="0" smtClean="0">
                <a:solidFill>
                  <a:prstClr val="black"/>
                </a:solidFill>
                <a:cs typeface="B Nazanin" panose="00000400000000000000" pitchFamily="2" charset="-78"/>
              </a:rPr>
              <a:t>ـ دين صحيح، حالت سكينه و اطمينان و آرامش و اعتماد به خود و اعتماد به خدا و اعتماد به آينده را به انسان مى‌بخشد</a:t>
            </a:r>
            <a:r>
              <a:rPr lang="fa-IR" sz="2300" b="1" dirty="0" smtClean="0">
                <a:solidFill>
                  <a:prstClr val="black"/>
                </a:solidFill>
                <a:cs typeface="B Nazanin" panose="00000400000000000000" pitchFamily="2" charset="-78"/>
              </a:rPr>
              <a:t>. </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7230264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9112077" cy="600164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 الگوی </a:t>
            </a:r>
            <a:r>
              <a:rPr lang="fa-IR" sz="2400" b="1" dirty="0">
                <a:solidFill>
                  <a:srgbClr val="0070C0"/>
                </a:solidFill>
                <a:cs typeface="B Nazanin" panose="00000400000000000000" pitchFamily="2" charset="-78"/>
              </a:rPr>
              <a:t>«رِبّیّون»؛ مقاومت نخبگانی </a:t>
            </a:r>
            <a:r>
              <a:rPr lang="fa-IR" sz="2400" b="1" dirty="0" smtClean="0">
                <a:solidFill>
                  <a:srgbClr val="0070C0"/>
                </a:solidFill>
                <a:cs typeface="B Nazanin" panose="00000400000000000000" pitchFamily="2" charset="-78"/>
              </a:rPr>
              <a:t>پیوسته</a:t>
            </a:r>
          </a:p>
          <a:p>
            <a:pPr algn="justLow" rtl="1">
              <a:lnSpc>
                <a:spcPct val="150000"/>
              </a:lnSpc>
            </a:pPr>
            <a:r>
              <a:rPr lang="fa-IR" sz="2400" b="1" dirty="0">
                <a:solidFill>
                  <a:prstClr val="black"/>
                </a:solidFill>
                <a:cs typeface="B Nazanin" panose="00000400000000000000" pitchFamily="2" charset="-78"/>
              </a:rPr>
              <a:t>قرآن کریم، کلید پیروزی پیامبران و تداوم حرکت‌های الهی را در وجود گروهی ویژه و نخبه می‌داند: «ربیون». اینان مؤمنانی هستند که در مکتب انبیا تربیت یافته‌اند، از بصیرت عمیق نسبت‌به دین و دشمن برخوردارند، دارای ثبات قدم و استواری کم‌نظیری هستند و مهم‌تر از همه، به‌صورت جمعی، سازمان‌یافته و شبکه‌ای عمل می‌کنند. آنان تنها افراد متعهد پراکنده نیستند، بلکه یک پیکره زنده و هوشمند را تشکیل می‌دهند که می‌تواند در نبود رهبر ظاهری نیز به رسالت خود ادامه دهد. </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وَكَأَيِّنْ </a:t>
            </a:r>
            <a:r>
              <a:rPr lang="fa-IR" sz="2400" b="1" dirty="0">
                <a:solidFill>
                  <a:prstClr val="black"/>
                </a:solidFill>
                <a:cs typeface="B Nazanin" panose="00000400000000000000" pitchFamily="2" charset="-78"/>
              </a:rPr>
              <a:t>مِنْ نَبِيٍّ قَاتَلَ مَعَهُ رِبِّيُّونَ كَثِيرٌ فَمَا وَهَنُوا لِمَا أَصَابَهُمْ فِي سَبِيلِ اللَّهِ وَمَا ضَعُفُوا وَمَا اسْتَكَانُوا  وَاللَّهُ يُحِبُّ الصَّابِرِينَ (آل‌عمران: ۱۴۶)؛</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1549641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16531"/>
            <a:ext cx="9112077" cy="5801588"/>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v"/>
            </a:pPr>
            <a:r>
              <a:rPr lang="fa-IR" sz="2500" b="1" dirty="0" smtClean="0">
                <a:solidFill>
                  <a:srgbClr val="ED7D31">
                    <a:lumMod val="75000"/>
                  </a:srgbClr>
                </a:solidFill>
                <a:cs typeface="B Nazanin" panose="00000400000000000000" pitchFamily="2" charset="-78"/>
              </a:rPr>
              <a:t>پیام‌ها و نکات راهبردی</a:t>
            </a:r>
            <a:endParaRPr lang="fa-IR" sz="25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جبهۀ حق بدون «هسته‌های رِبّیّ»، فرسوده می‌شود؛</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پیروزی، محصول انسان‌های معمولیِ تربیت‌نشده نیست؛</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پیامدهای سخت و حتی شکست‌های مقطعی در راه خدا، نباید منجر به سستی اراده (وهن)، کاهش توان عملیاتی (ضعف) یا تن دادن به ذلت و تسلیم (استکان) شود؛</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رزمندگان حق باید بدانند که تجربۀ پایداری در اوج سختی، سابقه تاریخی دارد و پیروان پیامبران پیشین نیز همین مسیر را طی کرده‌اند. این دانسته، به مقاومت آنان عمق و اعتبار می‌بخشد؛</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 پایداری بر این مسیر (با سه ویژگی عدم سستی، ضعف و تسلیم)، محبوبیت در نزد خدا را به دنبال دارد. این محبت، خود بزرگ‌ترین پشتوانه معنوی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129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969790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232475"/>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الف. </a:t>
            </a:r>
            <a:r>
              <a:rPr lang="fa-IR" sz="2000" dirty="0">
                <a:solidFill>
                  <a:srgbClr val="C00000"/>
                </a:solidFill>
                <a:cs typeface="B Titr" panose="00000700000000000000" pitchFamily="2" charset="-78"/>
              </a:rPr>
              <a:t>ضرورت میدانی: پیچیدگی بی‌سابقه جنگ شناختی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درک استراتژیک جدید دشمن: عبور از «فروپاشی سخت» به «فرسایش درونی».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تغییر کامل محور تمرکز دشمن:</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حمله مستقیم </a:t>
            </a:r>
            <a:r>
              <a:rPr lang="fa-IR" sz="1900" b="1" dirty="0" smtClean="0">
                <a:solidFill>
                  <a:prstClr val="black"/>
                </a:solidFill>
                <a:cs typeface="B Nazanin" panose="00000400000000000000" pitchFamily="2" charset="-78"/>
              </a:rPr>
              <a:t>                    به </a:t>
            </a:r>
            <a:r>
              <a:rPr lang="fa-IR" sz="1900" b="1" dirty="0">
                <a:solidFill>
                  <a:prstClr val="black"/>
                </a:solidFill>
                <a:cs typeface="B Nazanin" panose="00000400000000000000" pitchFamily="2" charset="-78"/>
              </a:rPr>
              <a:t>اختلال در محاسبات.</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اشغال سرزمین </a:t>
            </a: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به تسخیر ذهن و دل.</a:t>
            </a:r>
          </a:p>
          <a:p>
            <a:pPr marL="800100" lvl="1" indent="-342900" algn="r"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از </a:t>
            </a:r>
            <a:r>
              <a:rPr lang="fa-IR" sz="1900" b="1" dirty="0">
                <a:solidFill>
                  <a:prstClr val="black"/>
                </a:solidFill>
                <a:cs typeface="B Nazanin" panose="00000400000000000000" pitchFamily="2" charset="-78"/>
              </a:rPr>
              <a:t>براندازی سریع </a:t>
            </a: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به فرسایش تدریجی.</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ابعاد جنگ ترکیبی (هم‌زمان و درهم‌تنیده):</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اقتصادی</a:t>
            </a:r>
            <a:r>
              <a:rPr lang="fa-IR" sz="1900" b="1" dirty="0">
                <a:solidFill>
                  <a:prstClr val="black"/>
                </a:solidFill>
                <a:cs typeface="B Nazanin" panose="00000400000000000000" pitchFamily="2" charset="-78"/>
              </a:rPr>
              <a:t>: تحریم و فشار معیشتی.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شناختی </a:t>
            </a:r>
            <a:r>
              <a:rPr lang="fa-IR" sz="1900" b="1" dirty="0">
                <a:solidFill>
                  <a:prstClr val="black"/>
                </a:solidFill>
                <a:cs typeface="B Nazanin" panose="00000400000000000000" pitchFamily="2" charset="-78"/>
              </a:rPr>
              <a:t>و رسانه‌ای: تحریف واقعیت و شبهه‌افکنی.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اجتماعی</a:t>
            </a:r>
            <a:r>
              <a:rPr lang="fa-IR" sz="1900" b="1" dirty="0">
                <a:solidFill>
                  <a:prstClr val="black"/>
                </a:solidFill>
                <a:cs typeface="B Nazanin" panose="00000400000000000000" pitchFamily="2" charset="-78"/>
              </a:rPr>
              <a:t>: دوقطبی‌سازی و تضعیف انسجام.</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امنیتی</a:t>
            </a:r>
            <a:r>
              <a:rPr lang="fa-IR" sz="1900" b="1" dirty="0">
                <a:solidFill>
                  <a:prstClr val="black"/>
                </a:solidFill>
                <a:cs typeface="B Nazanin" panose="00000400000000000000" pitchFamily="2" charset="-78"/>
              </a:rPr>
              <a:t>: عملیات نفوذ و شبکه‌سازی.</a:t>
            </a:r>
          </a:p>
          <a:p>
            <a:pPr marL="800100" lvl="1" indent="-342900" algn="justLow" rtl="1">
              <a:lnSpc>
                <a:spcPct val="150000"/>
              </a:lnSpc>
              <a:buFont typeface="Wingdings" panose="05000000000000000000" pitchFamily="2" charset="2"/>
              <a:buChar char="§"/>
            </a:pPr>
            <a:r>
              <a:rPr lang="fa-IR" sz="1900" b="1" dirty="0" smtClean="0">
                <a:solidFill>
                  <a:prstClr val="black"/>
                </a:solidFill>
                <a:cs typeface="B Nazanin" panose="00000400000000000000" pitchFamily="2" charset="-78"/>
              </a:rPr>
              <a:t>هویتی</a:t>
            </a:r>
            <a:r>
              <a:rPr lang="fa-IR" sz="1900" b="1" dirty="0">
                <a:solidFill>
                  <a:prstClr val="black"/>
                </a:solidFill>
                <a:cs typeface="B Nazanin" panose="00000400000000000000" pitchFamily="2" charset="-78"/>
              </a:rPr>
              <a:t>: تضعیف ایمان و بی‌اعتبارسازی انقلاب.</a:t>
            </a:r>
          </a:p>
          <a:p>
            <a:pPr marL="342900" indent="-342900" algn="justLow" rtl="1">
              <a:lnSpc>
                <a:spcPct val="150000"/>
              </a:lnSpc>
              <a:buFont typeface="Wingdings" panose="05000000000000000000" pitchFamily="2" charset="2"/>
              <a:buChar char="q"/>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ضرورت راهبردی: مدیریت سنتی و واکنشی در برابر این پیچیدگی ناکارآمد است. نیاز به یک «منظومه هدایت‌گرِ الهی و یکپارچه» برای اداره هماهنگ این میدان‌ها ضرورتی اجتناب‌ناپذیر است</a:t>
            </a:r>
            <a:r>
              <a:rPr lang="fa-IR" sz="1900" b="1" dirty="0" smtClean="0">
                <a:solidFill>
                  <a:prstClr val="black"/>
                </a:solidFill>
                <a:cs typeface="B Nazanin" panose="00000400000000000000" pitchFamily="2" charset="-78"/>
              </a:rPr>
              <a:t>.</a:t>
            </a:r>
            <a:endParaRPr lang="fa-IR" sz="205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
        <p:nvSpPr>
          <p:cNvPr id="3" name="Left Arrow 2"/>
          <p:cNvSpPr/>
          <p:nvPr/>
        </p:nvSpPr>
        <p:spPr>
          <a:xfrm>
            <a:off x="6096000" y="2282408"/>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Left Arrow 15"/>
          <p:cNvSpPr/>
          <p:nvPr/>
        </p:nvSpPr>
        <p:spPr>
          <a:xfrm>
            <a:off x="6136942" y="2714657"/>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Left Arrow 16"/>
          <p:cNvSpPr/>
          <p:nvPr/>
        </p:nvSpPr>
        <p:spPr>
          <a:xfrm>
            <a:off x="6096000" y="3123630"/>
            <a:ext cx="791570" cy="222276"/>
          </a:xfrm>
          <a:prstGeom prst="left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17466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additive="base">
                                        <p:cTn id="30"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fade">
                                      <p:cBhvr>
                                        <p:cTn id="36" dur="1000"/>
                                        <p:tgtEl>
                                          <p:spTgt spid="6">
                                            <p:txEl>
                                              <p:pRg st="3" end="3"/>
                                            </p:txEl>
                                          </p:spTgt>
                                        </p:tgtEl>
                                      </p:cBhvr>
                                    </p:animEffect>
                                    <p:anim calcmode="lin" valueType="num">
                                      <p:cBhvr>
                                        <p:cTn id="3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Effect transition="in" filter="fade">
                                      <p:cBhvr>
                                        <p:cTn id="43" dur="1000"/>
                                        <p:tgtEl>
                                          <p:spTgt spid="6">
                                            <p:txEl>
                                              <p:pRg st="4" end="4"/>
                                            </p:txEl>
                                          </p:spTgt>
                                        </p:tgtEl>
                                      </p:cBhvr>
                                    </p:animEffect>
                                    <p:anim calcmode="lin" valueType="num">
                                      <p:cBhvr>
                                        <p:cTn id="4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5" end="5"/>
                                            </p:txEl>
                                          </p:spTgt>
                                        </p:tgtEl>
                                        <p:attrNameLst>
                                          <p:attrName>style.visibility</p:attrName>
                                        </p:attrNameLst>
                                      </p:cBhvr>
                                      <p:to>
                                        <p:strVal val="visible"/>
                                      </p:to>
                                    </p:set>
                                    <p:animEffect transition="in" filter="fade">
                                      <p:cBhvr>
                                        <p:cTn id="50" dur="1000"/>
                                        <p:tgtEl>
                                          <p:spTgt spid="6">
                                            <p:txEl>
                                              <p:pRg st="5" end="5"/>
                                            </p:txEl>
                                          </p:spTgt>
                                        </p:tgtEl>
                                      </p:cBhvr>
                                    </p:animEffect>
                                    <p:anim calcmode="lin" valueType="num">
                                      <p:cBhvr>
                                        <p:cTn id="51"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6" end="6"/>
                                            </p:txEl>
                                          </p:spTgt>
                                        </p:tgtEl>
                                        <p:attrNameLst>
                                          <p:attrName>style.visibility</p:attrName>
                                        </p:attrNameLst>
                                      </p:cBhvr>
                                      <p:to>
                                        <p:strVal val="visible"/>
                                      </p:to>
                                    </p:set>
                                    <p:animEffect transition="in" filter="fade">
                                      <p:cBhvr>
                                        <p:cTn id="57" dur="1000"/>
                                        <p:tgtEl>
                                          <p:spTgt spid="6">
                                            <p:txEl>
                                              <p:pRg st="6" end="6"/>
                                            </p:txEl>
                                          </p:spTgt>
                                        </p:tgtEl>
                                      </p:cBhvr>
                                    </p:animEffect>
                                    <p:anim calcmode="lin" valueType="num">
                                      <p:cBhvr>
                                        <p:cTn id="58"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fade">
                                      <p:cBhvr>
                                        <p:cTn id="64" dur="1000"/>
                                        <p:tgtEl>
                                          <p:spTgt spid="6">
                                            <p:txEl>
                                              <p:pRg st="7" end="7"/>
                                            </p:txEl>
                                          </p:spTgt>
                                        </p:tgtEl>
                                      </p:cBhvr>
                                    </p:animEffect>
                                    <p:anim calcmode="lin" valueType="num">
                                      <p:cBhvr>
                                        <p:cTn id="6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nodeType="clickEffect">
                                  <p:stCondLst>
                                    <p:cond delay="0"/>
                                  </p:stCondLst>
                                  <p:childTnLst>
                                    <p:set>
                                      <p:cBhvr>
                                        <p:cTn id="70" dur="1" fill="hold">
                                          <p:stCondLst>
                                            <p:cond delay="0"/>
                                          </p:stCondLst>
                                        </p:cTn>
                                        <p:tgtEl>
                                          <p:spTgt spid="6">
                                            <p:txEl>
                                              <p:pRg st="8" end="8"/>
                                            </p:txEl>
                                          </p:spTgt>
                                        </p:tgtEl>
                                        <p:attrNameLst>
                                          <p:attrName>style.visibility</p:attrName>
                                        </p:attrNameLst>
                                      </p:cBhvr>
                                      <p:to>
                                        <p:strVal val="visible"/>
                                      </p:to>
                                    </p:set>
                                    <p:anim calcmode="lin" valueType="num">
                                      <p:cBhvr additive="base">
                                        <p:cTn id="71"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6">
                                            <p:txEl>
                                              <p:pRg st="9" end="9"/>
                                            </p:txEl>
                                          </p:spTgt>
                                        </p:tgtEl>
                                        <p:attrNameLst>
                                          <p:attrName>style.visibility</p:attrName>
                                        </p:attrNameLst>
                                      </p:cBhvr>
                                      <p:to>
                                        <p:strVal val="visible"/>
                                      </p:to>
                                    </p:set>
                                    <p:animEffect transition="in" filter="fade">
                                      <p:cBhvr>
                                        <p:cTn id="77" dur="1000"/>
                                        <p:tgtEl>
                                          <p:spTgt spid="6">
                                            <p:txEl>
                                              <p:pRg st="9" end="9"/>
                                            </p:txEl>
                                          </p:spTgt>
                                        </p:tgtEl>
                                      </p:cBhvr>
                                    </p:animEffect>
                                    <p:anim calcmode="lin" valueType="num">
                                      <p:cBhvr>
                                        <p:cTn id="78"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6">
                                            <p:txEl>
                                              <p:pRg st="10" end="10"/>
                                            </p:txEl>
                                          </p:spTgt>
                                        </p:tgtEl>
                                        <p:attrNameLst>
                                          <p:attrName>style.visibility</p:attrName>
                                        </p:attrNameLst>
                                      </p:cBhvr>
                                      <p:to>
                                        <p:strVal val="visible"/>
                                      </p:to>
                                    </p:set>
                                    <p:animEffect transition="in" filter="fade">
                                      <p:cBhvr>
                                        <p:cTn id="84" dur="1000"/>
                                        <p:tgtEl>
                                          <p:spTgt spid="6">
                                            <p:txEl>
                                              <p:pRg st="10" end="10"/>
                                            </p:txEl>
                                          </p:spTgt>
                                        </p:tgtEl>
                                      </p:cBhvr>
                                    </p:animEffect>
                                    <p:anim calcmode="lin" valueType="num">
                                      <p:cBhvr>
                                        <p:cTn id="85"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nodeType="clickEffect">
                                  <p:stCondLst>
                                    <p:cond delay="0"/>
                                  </p:stCondLst>
                                  <p:childTnLst>
                                    <p:set>
                                      <p:cBhvr>
                                        <p:cTn id="90" dur="1" fill="hold">
                                          <p:stCondLst>
                                            <p:cond delay="0"/>
                                          </p:stCondLst>
                                        </p:cTn>
                                        <p:tgtEl>
                                          <p:spTgt spid="6">
                                            <p:txEl>
                                              <p:pRg st="11" end="11"/>
                                            </p:txEl>
                                          </p:spTgt>
                                        </p:tgtEl>
                                        <p:attrNameLst>
                                          <p:attrName>style.visibility</p:attrName>
                                        </p:attrNameLst>
                                      </p:cBhvr>
                                      <p:to>
                                        <p:strVal val="visible"/>
                                      </p:to>
                                    </p:set>
                                    <p:animEffect transition="in" filter="fade">
                                      <p:cBhvr>
                                        <p:cTn id="91" dur="1000"/>
                                        <p:tgtEl>
                                          <p:spTgt spid="6">
                                            <p:txEl>
                                              <p:pRg st="11" end="11"/>
                                            </p:txEl>
                                          </p:spTgt>
                                        </p:tgtEl>
                                      </p:cBhvr>
                                    </p:animEffect>
                                    <p:anim calcmode="lin" valueType="num">
                                      <p:cBhvr>
                                        <p:cTn id="92"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93"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nodeType="clickEffect">
                                  <p:stCondLst>
                                    <p:cond delay="0"/>
                                  </p:stCondLst>
                                  <p:childTnLst>
                                    <p:set>
                                      <p:cBhvr>
                                        <p:cTn id="97" dur="1" fill="hold">
                                          <p:stCondLst>
                                            <p:cond delay="0"/>
                                          </p:stCondLst>
                                        </p:cTn>
                                        <p:tgtEl>
                                          <p:spTgt spid="6">
                                            <p:txEl>
                                              <p:pRg st="12" end="12"/>
                                            </p:txEl>
                                          </p:spTgt>
                                        </p:tgtEl>
                                        <p:attrNameLst>
                                          <p:attrName>style.visibility</p:attrName>
                                        </p:attrNameLst>
                                      </p:cBhvr>
                                      <p:to>
                                        <p:strVal val="visible"/>
                                      </p:to>
                                    </p:set>
                                    <p:animEffect transition="in" filter="fade">
                                      <p:cBhvr>
                                        <p:cTn id="98" dur="1000"/>
                                        <p:tgtEl>
                                          <p:spTgt spid="6">
                                            <p:txEl>
                                              <p:pRg st="12" end="12"/>
                                            </p:txEl>
                                          </p:spTgt>
                                        </p:tgtEl>
                                      </p:cBhvr>
                                    </p:animEffect>
                                    <p:anim calcmode="lin" valueType="num">
                                      <p:cBhvr>
                                        <p:cTn id="99"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100"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588815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کلام و اندیشه ولایت</a:t>
            </a:r>
            <a:endParaRPr lang="fa-IR" sz="2300" b="1" dirty="0" smtClean="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یکی از معارف، ایستادگی و تسلیم نشدن در مقابل زورگو است... انگیزۀ‌ شدید و قوی‌ای وجود دارد برای اینکه ملّت ایران را قانع کنند که آقا باید کوتاه بیایید. رادیوهای دنیا، وسایل ارتباط‌جمعی در دنیا، رسانه‌های دشمن، مجموعه‌ای از اندیشکده‌ها و جمعیت‌های فکری نشسته‌اند طراحی می‌کنند برای اینکه ملّت ایران را قانع کنند که باید در مقابل آمریکا کوتاه بیایید و چاره‌ای هم نیست. ملّت ما بحمدالله ایستاده، امّا بایستی نیروی معنوی را پی‌در‌پی تزریق کرد، نیروی معنوی را پی‌درپی باید زنده کرد؛ این یکی از معارف است. در همین دعای صحیفه‌ سجّادیّه [آمده:] «وَ لا تَجعَل لِفاجِرٍ وَ لا کافِرٍ عَلَیَّ ... یَدَا»؛ یعنی من را مدیون کافر و فاسق نکن، من را محتاج آنها نکن، چشم من به دست آنها نباشد، من در مقابل آنها احساس ضعف نکنم؛ این یکی از معارف است. اینکه از خدا می‌خواهد او را در مقابل دشمن به این وضع دچار نکند، معنایش این است که در مقابل دشمن نباید به این وضع دچار شد.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5467106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0183"/>
            <a:ext cx="9112077"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 </a:t>
            </a:r>
            <a:r>
              <a:rPr lang="fa-IR" sz="2400" b="1" dirty="0">
                <a:solidFill>
                  <a:srgbClr val="0070C0"/>
                </a:solidFill>
                <a:cs typeface="B Nazanin" panose="00000400000000000000" pitchFamily="2" charset="-78"/>
              </a:rPr>
              <a:t>نهادسازی طیب؛ الگوی «شجرۀ طیبه</a:t>
            </a:r>
            <a:r>
              <a:rPr lang="fa-IR" sz="2400" b="1" dirty="0" smtClean="0">
                <a:solidFill>
                  <a:srgbClr val="0070C0"/>
                </a:solidFill>
                <a:cs typeface="B Nazanin" panose="00000400000000000000" pitchFamily="2" charset="-78"/>
              </a:rPr>
              <a:t>»</a:t>
            </a:r>
          </a:p>
          <a:p>
            <a:pPr algn="justLow" rtl="1">
              <a:lnSpc>
                <a:spcPct val="150000"/>
              </a:lnSpc>
            </a:pPr>
            <a:r>
              <a:rPr lang="fa-IR" sz="2400" b="1" dirty="0">
                <a:solidFill>
                  <a:prstClr val="black"/>
                </a:solidFill>
                <a:cs typeface="B Nazanin" panose="00000400000000000000" pitchFamily="2" charset="-78"/>
              </a:rPr>
              <a:t>مقاومت پایدار و سترگ، صرفاً با وجود افراد پراکنده یا حرکت‌های مقطعی ممکن نیست؛ بلکه نیازمند ساختارها، نهادها و سازمان‌هایی است که ریشه در ایمان داشته، از سلامت باطنی برخوردار باشند و بتوانند به صورت مستمر، نیرو و ثمر تولید کنند. قرآن این الگو را در قالب شجرۀ طیبه ترسیم می‌کند</a:t>
            </a:r>
            <a:r>
              <a:rPr lang="fa-IR" sz="2400" b="1" dirty="0" smtClean="0">
                <a:solidFill>
                  <a:prstClr val="black"/>
                </a:solidFill>
                <a:cs typeface="B Nazanin" panose="00000400000000000000" pitchFamily="2" charset="-78"/>
              </a:rPr>
              <a:t>.</a:t>
            </a: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كَلِمَةً طَيِّبَةً كَشَجَرَةٍ طَيِّبَةٍ أَصْلُهَا ثَابِتٌ وَفَرْعُهَا فِي السَّمَاءِ (ابراهیم: ۲۴)؛ «کلمۀ طیبه» (و گفتار پاکیزه) را به درخت پاکیزه‌ای تشبیه کرده که ریشه آن (در زمین) ثابت، و شاخه آن در آسمان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963660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386124"/>
            <a:ext cx="9112077" cy="6194003"/>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v"/>
            </a:pPr>
            <a:r>
              <a:rPr lang="fa-IR" sz="2500" b="1" dirty="0" smtClean="0">
                <a:solidFill>
                  <a:srgbClr val="ED7D31">
                    <a:lumMod val="75000"/>
                  </a:srgbClr>
                </a:solidFill>
                <a:cs typeface="B Nazanin" panose="00000400000000000000" pitchFamily="2" charset="-78"/>
              </a:rPr>
              <a:t>پیام‌ها و نکات راهبردی</a:t>
            </a:r>
            <a:endParaRPr lang="fa-IR" sz="25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نهادهای انقلابی، زمانی ماندگارند که «طیب» باشند، نه صرفاً پرقدرت؛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هر حرکت، نهاد یا گفتمان موفق، نیازمند پایه‌های نظری و اعتقادی محکم، شفاف و غیرقابل تردید است</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الگوی </a:t>
            </a:r>
            <a:r>
              <a:rPr lang="fa-IR" sz="2100" b="1" dirty="0">
                <a:solidFill>
                  <a:prstClr val="black"/>
                </a:solidFill>
                <a:cs typeface="B Nazanin" panose="00000400000000000000" pitchFamily="2" charset="-78"/>
              </a:rPr>
              <a:t>مطلوب، تلفیق هوشمندانه پایبندی به اصول (ریشۀ ثابت) با رسیدن به آرمان‌ها و افق‌های بلند (شاخه در آسمان) </a:t>
            </a:r>
            <a:r>
              <a:rPr lang="fa-IR" sz="2100" b="1" dirty="0" smtClean="0">
                <a:solidFill>
                  <a:prstClr val="black"/>
                </a:solidFill>
                <a:cs typeface="B Nazanin" panose="00000400000000000000" pitchFamily="2" charset="-78"/>
              </a:rPr>
              <a:t>است</a:t>
            </a:r>
            <a:r>
              <a:rPr lang="fa-IR" sz="2100" b="1" dirty="0">
                <a:solidFill>
                  <a:prstClr val="black"/>
                </a:solidFill>
                <a:cs typeface="B Nazanin" panose="00000400000000000000" pitchFamily="2" charset="-78"/>
              </a:rPr>
              <a:t>؛</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سلامت </a:t>
            </a:r>
            <a:r>
              <a:rPr lang="fa-IR" sz="2100" b="1" dirty="0">
                <a:solidFill>
                  <a:prstClr val="black"/>
                </a:solidFill>
                <a:cs typeface="B Nazanin" panose="00000400000000000000" pitchFamily="2" charset="-78"/>
              </a:rPr>
              <a:t>درونی، پاکی منابع، صداقت در عمل و سلامت اخلاقی اعضا و ساختار، شرط ضروری ماندگاری و اثرگذاری یک نهاد </a:t>
            </a:r>
            <a:r>
              <a:rPr lang="fa-IR" sz="2100" b="1" dirty="0" smtClean="0">
                <a:solidFill>
                  <a:prstClr val="black"/>
                </a:solidFill>
                <a:cs typeface="B Nazanin" panose="00000400000000000000" pitchFamily="2" charset="-78"/>
              </a:rPr>
              <a:t>است</a:t>
            </a:r>
            <a:r>
              <a:rPr lang="fa-IR" sz="2100" b="1" dirty="0">
                <a:solidFill>
                  <a:prstClr val="black"/>
                </a:solidFill>
                <a:cs typeface="B Nazanin" panose="00000400000000000000" pitchFamily="2" charset="-78"/>
              </a:rPr>
              <a:t>؛</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درخت </a:t>
            </a:r>
            <a:r>
              <a:rPr lang="fa-IR" sz="2100" b="1" dirty="0">
                <a:solidFill>
                  <a:prstClr val="black"/>
                </a:solidFill>
                <a:cs typeface="B Nazanin" panose="00000400000000000000" pitchFamily="2" charset="-78"/>
              </a:rPr>
              <a:t>پاکیزه، به‌طور طبیعی و دائمی میوه می‌دهد. نهاد تراز قرآن نیز باید به‌گونه‌ای طراحی شود که به‌طور مستمر تولیدکنندۀ مفهوم، راهکار، نیروی انسانی تربیت‌شده و خدمات </a:t>
            </a:r>
            <a:r>
              <a:rPr lang="fa-IR" sz="2100" b="1" dirty="0" smtClean="0">
                <a:solidFill>
                  <a:prstClr val="black"/>
                </a:solidFill>
                <a:cs typeface="B Nazanin" panose="00000400000000000000" pitchFamily="2" charset="-78"/>
              </a:rPr>
              <a:t>باشد؛</a:t>
            </a:r>
            <a:endParaRPr lang="fa-IR" sz="21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چنین درختی، سایه‌گستر و پناه‌بخش است. نهاد مبتنی‌بر این الگو، باید برای جامعه ایمنی روانی، جهت‌گیری فکری و پناه ایدئولوژیک در برابر بمباران تبلیغاتی دشمن ایجاد </a:t>
            </a:r>
            <a:r>
              <a:rPr lang="fa-IR" sz="2100" b="1" dirty="0" smtClean="0">
                <a:solidFill>
                  <a:prstClr val="black"/>
                </a:solidFill>
                <a:cs typeface="B Nazanin" panose="00000400000000000000" pitchFamily="2" charset="-78"/>
              </a:rPr>
              <a:t>کند؛</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7825830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fade">
                                      <p:cBhvr>
                                        <p:cTn id="34" dur="1000"/>
                                        <p:tgtEl>
                                          <p:spTgt spid="6">
                                            <p:txEl>
                                              <p:pRg st="4" end="4"/>
                                            </p:txEl>
                                          </p:spTgt>
                                        </p:tgtEl>
                                      </p:cBhvr>
                                    </p:animEffect>
                                    <p:anim calcmode="lin" valueType="num">
                                      <p:cBhvr>
                                        <p:cTn id="3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Effect transition="in" filter="fade">
                                      <p:cBhvr>
                                        <p:cTn id="41" dur="1000"/>
                                        <p:tgtEl>
                                          <p:spTgt spid="6">
                                            <p:txEl>
                                              <p:pRg st="5" end="5"/>
                                            </p:txEl>
                                          </p:spTgt>
                                        </p:tgtEl>
                                      </p:cBhvr>
                                    </p:animEffect>
                                    <p:anim calcmode="lin" valueType="num">
                                      <p:cBhvr>
                                        <p:cTn id="4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6">
                                            <p:txEl>
                                              <p:pRg st="6" end="6"/>
                                            </p:txEl>
                                          </p:spTgt>
                                        </p:tgtEl>
                                        <p:attrNameLst>
                                          <p:attrName>style.visibility</p:attrName>
                                        </p:attrNameLst>
                                      </p:cBhvr>
                                      <p:to>
                                        <p:strVal val="visible"/>
                                      </p:to>
                                    </p:set>
                                    <p:animEffect transition="in" filter="fade">
                                      <p:cBhvr>
                                        <p:cTn id="48" dur="1000"/>
                                        <p:tgtEl>
                                          <p:spTgt spid="6">
                                            <p:txEl>
                                              <p:pRg st="6" end="6"/>
                                            </p:txEl>
                                          </p:spTgt>
                                        </p:tgtEl>
                                      </p:cBhvr>
                                    </p:animEffect>
                                    <p:anim calcmode="lin" valueType="num">
                                      <p:cBhvr>
                                        <p:cTn id="4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616707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کلام و اندیشه ولایت</a:t>
            </a:r>
            <a:endParaRPr lang="fa-IR" sz="2300" b="1" dirty="0" smtClean="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ـ یک روز جمهوری اسلامی یک نهال باریکی بود، امروز یک شجرۀ‌ طیّبه‌ تنومند و تناوری است که هیچ طوفانی هم نمی‌تواند او را از جا دربیاورد. حوادث سهمگینی [پیش آمد]؛ این ملّت توانست خودش را در این حوادث سهمگین نگه دارد، پیش ببرد؛ مثل جنگ هشت‌ساله. هشت سال همه‌ قدرت‌های بزرگ دنیا پشت یک دولتی ایستادند که به ما حمله کند؛ به او تجهیزات دادند، اطلاعات دادند، به او تاکتیک یاد دادند، کمک مالی کردند ـ همه و‌ همه ـ که بتوانند جمهوری اسلامی را نابود کنند؛ ملّت ایران با قدرت ایستاد و آنها را به زانو درآورد و به کوری چشم آنها خودش تسلیم نشد و به زانو درنیامد و حوزۀ اقتدار و عزّت خودش را توسعه داد. </a:t>
            </a:r>
          </a:p>
          <a:p>
            <a:pPr algn="justLow" rtl="1">
              <a:lnSpc>
                <a:spcPct val="150000"/>
              </a:lnSpc>
            </a:pPr>
            <a:r>
              <a:rPr lang="fa-IR" sz="2200" b="1" dirty="0">
                <a:solidFill>
                  <a:prstClr val="black"/>
                </a:solidFill>
                <a:cs typeface="B Nazanin" panose="00000400000000000000" pitchFamily="2" charset="-78"/>
              </a:rPr>
              <a:t>ـ انقلاب اسلامی ایران همانند شجرۀ طیبه‌ای است که میوه‌های ایستادگی ۳۲ ساله آن به‌صورت عزت ملت، سربلندی سیاسی نظام اسلامی، پیشرفت‌ها و نوآوری‌ها در عرصه‌های مختلف علمی و اقتصادی، و کوتاه نیامدن در مقابل قدرت‌های زورگو، تداوم پیدا کرده و اکنون به الگویی برای ملت‌های منطقه تبدیل شده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703346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2750"/>
            <a:ext cx="9112077" cy="646330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کلام و اندیشه ولایت</a:t>
            </a:r>
            <a:endParaRPr lang="fa-IR" sz="2300" b="1" dirty="0" smtClean="0">
              <a:solidFill>
                <a:prstClr val="black"/>
              </a:solidFill>
              <a:cs typeface="B Nazanin" panose="00000400000000000000" pitchFamily="2" charset="-78"/>
            </a:endParaRPr>
          </a:p>
          <a:p>
            <a:pPr algn="justLow" rtl="1">
              <a:lnSpc>
                <a:spcPct val="150000"/>
              </a:lnSpc>
            </a:pPr>
            <a:r>
              <a:rPr lang="fa-IR" sz="2300" b="1" dirty="0" smtClean="0">
                <a:solidFill>
                  <a:prstClr val="black"/>
                </a:solidFill>
                <a:cs typeface="B Nazanin" panose="00000400000000000000" pitchFamily="2" charset="-78"/>
              </a:rPr>
              <a:t>ـ </a:t>
            </a:r>
            <a:r>
              <a:rPr lang="fa-IR" sz="2300" b="1" dirty="0">
                <a:solidFill>
                  <a:prstClr val="black"/>
                </a:solidFill>
                <a:cs typeface="B Nazanin" panose="00000400000000000000" pitchFamily="2" charset="-78"/>
              </a:rPr>
              <a:t>آن روزی که انقلاب اسلامی در ایران پدید آمد، هیچ‌کس در این دنیای بزرگ گمان نمی‌کرد که پرچم اسلام بتواند این‌جور، آن هم در یک چنین منطقه‌ای، در یک چنین کشوری که به‌طور دربست در اختیار سلطه‌گران بود، به اهتزاز در بیاید و این حرکت اسلامی بماند، رشد پیدا کند، در مقابل دشمنی‌ها بتواند مقاومت کند؛ هیچ کس در اطراف دنیا فکر نمی‌کرد.</a:t>
            </a:r>
          </a:p>
          <a:p>
            <a:pPr algn="justLow" rtl="1">
              <a:lnSpc>
                <a:spcPct val="150000"/>
              </a:lnSpc>
            </a:pPr>
            <a:r>
              <a:rPr lang="fa-IR" sz="2300" b="1" dirty="0">
                <a:solidFill>
                  <a:prstClr val="black"/>
                </a:solidFill>
                <a:cs typeface="B Nazanin" panose="00000400000000000000" pitchFamily="2" charset="-78"/>
              </a:rPr>
              <a:t>دشمنان نظام جمهوری اسلامی به خودشان وعده می‌دادند که در ظرف یک ماه، دو ماه، یک سال حداکثر، نظام جمهوری اسلامی را از پا خواهند انداخت و همۀ تلاش را برای یک چنین مقصودی به کار بردند...ملت ایران وفاداری نشان دادند، صدق نشان دادند، در صحنه ماندند، فشارها را تحمل کردند، عزم و ارادۀ خودشان را فائق کردند بر توطئۀ دشمن. لذا این شجرۀ طیبه ماند، ریشه دواند، رشد کرد و ان‌شاءاللَّه روزبه‌روز بر رشد و بر استحکام و قوّت و قدرت این بنای مستحکم افزوده خواهد شد.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839308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10820"/>
            <a:ext cx="9112077" cy="5932393"/>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100" b="1" dirty="0">
                <a:solidFill>
                  <a:prstClr val="black"/>
                </a:solidFill>
                <a:cs typeface="B Nazanin" panose="00000400000000000000" pitchFamily="2" charset="-78"/>
              </a:rPr>
              <a:t>این محور، انتقال از مقاومت فردی و هیجانی به مقاومت نهادی و پایدار را هدف می‌گیرد. هستۀ آن، استقرار الگوی تاریخی «رِبّیّون» ـ انسان‌های تربیت‌یافتۀ الهی که در کنار پیامبران، با وجود مصائب، هرگز سست نشدند، ضعیف نگردیدند و تسلیم نگشتند ـ به‌عنوان مدل سازمانی جبهۀ حق است.</a:t>
            </a:r>
          </a:p>
          <a:p>
            <a:pPr algn="justLow" rtl="1">
              <a:lnSpc>
                <a:spcPct val="150000"/>
              </a:lnSpc>
            </a:pPr>
            <a:r>
              <a:rPr lang="fa-IR" sz="2100" b="1" dirty="0">
                <a:solidFill>
                  <a:prstClr val="black"/>
                </a:solidFill>
                <a:cs typeface="B Nazanin" panose="00000400000000000000" pitchFamily="2" charset="-78"/>
              </a:rPr>
              <a:t>این مدل با چهار مؤلفه تقویت می‌شود:</a:t>
            </a:r>
          </a:p>
          <a:p>
            <a:pPr algn="justLow" rtl="1">
              <a:lnSpc>
                <a:spcPct val="150000"/>
              </a:lnSpc>
            </a:pPr>
            <a:r>
              <a:rPr lang="fa-IR" sz="2100" b="1" dirty="0" smtClean="0">
                <a:solidFill>
                  <a:prstClr val="black"/>
                </a:solidFill>
                <a:cs typeface="B Nazanin" panose="00000400000000000000" pitchFamily="2" charset="-78"/>
              </a:rPr>
              <a:t>•صبر </a:t>
            </a:r>
            <a:r>
              <a:rPr lang="fa-IR" sz="2100" b="1" dirty="0">
                <a:solidFill>
                  <a:prstClr val="black"/>
                </a:solidFill>
                <a:cs typeface="B Nazanin" panose="00000400000000000000" pitchFamily="2" charset="-78"/>
              </a:rPr>
              <a:t>فعال و استقامت به جای انفعال؛</a:t>
            </a:r>
          </a:p>
          <a:p>
            <a:pPr algn="justLow" rtl="1">
              <a:lnSpc>
                <a:spcPct val="150000"/>
              </a:lnSpc>
            </a:pPr>
            <a:r>
              <a:rPr lang="fa-IR" sz="2100" b="1" dirty="0" smtClean="0">
                <a:solidFill>
                  <a:prstClr val="black"/>
                </a:solidFill>
                <a:cs typeface="B Nazanin" panose="00000400000000000000" pitchFamily="2" charset="-78"/>
              </a:rPr>
              <a:t>•تاب‌آوری </a:t>
            </a:r>
            <a:r>
              <a:rPr lang="fa-IR" sz="2100" b="1" dirty="0">
                <a:solidFill>
                  <a:prstClr val="black"/>
                </a:solidFill>
                <a:cs typeface="B Nazanin" panose="00000400000000000000" pitchFamily="2" charset="-78"/>
              </a:rPr>
              <a:t>ایمانی با اتکا به صبر و نماز؛</a:t>
            </a:r>
          </a:p>
          <a:p>
            <a:pPr algn="justLow" rtl="1">
              <a:lnSpc>
                <a:spcPct val="150000"/>
              </a:lnSpc>
            </a:pPr>
            <a:r>
              <a:rPr lang="fa-IR" sz="2100" b="1" dirty="0" smtClean="0">
                <a:solidFill>
                  <a:prstClr val="black"/>
                </a:solidFill>
                <a:cs typeface="B Nazanin" panose="00000400000000000000" pitchFamily="2" charset="-78"/>
              </a:rPr>
              <a:t>•سکینه </a:t>
            </a:r>
            <a:r>
              <a:rPr lang="fa-IR" sz="2100" b="1" dirty="0">
                <a:solidFill>
                  <a:prstClr val="black"/>
                </a:solidFill>
                <a:cs typeface="B Nazanin" panose="00000400000000000000" pitchFamily="2" charset="-78"/>
              </a:rPr>
              <a:t>(آرامش الهی) به‌عنوان پشتوانۀ تصمیم‌گیری در بحران؛ </a:t>
            </a:r>
          </a:p>
          <a:p>
            <a:pPr algn="justLow" rtl="1">
              <a:lnSpc>
                <a:spcPct val="150000"/>
              </a:lnSpc>
            </a:pPr>
            <a:r>
              <a:rPr lang="fa-IR" sz="2100" b="1" dirty="0" smtClean="0">
                <a:solidFill>
                  <a:prstClr val="black"/>
                </a:solidFill>
                <a:cs typeface="B Nazanin" panose="00000400000000000000" pitchFamily="2" charset="-78"/>
              </a:rPr>
              <a:t>•نهادسازی </a:t>
            </a:r>
            <a:r>
              <a:rPr lang="fa-IR" sz="2100" b="1" dirty="0">
                <a:solidFill>
                  <a:prstClr val="black"/>
                </a:solidFill>
                <a:cs typeface="B Nazanin" panose="00000400000000000000" pitchFamily="2" charset="-78"/>
              </a:rPr>
              <a:t>طیب براساس الگوی «شجرۀ طیبه» با ریشه‌ای ثابت و شاخه‌ای در آسمان.</a:t>
            </a:r>
          </a:p>
          <a:p>
            <a:pPr algn="justLow" rtl="1">
              <a:lnSpc>
                <a:spcPct val="150000"/>
              </a:lnSpc>
            </a:pPr>
            <a:r>
              <a:rPr lang="fa-IR" sz="2100" b="1" dirty="0">
                <a:solidFill>
                  <a:srgbClr val="C00000"/>
                </a:solidFill>
                <a:cs typeface="B Nazanin" panose="00000400000000000000" pitchFamily="2" charset="-78"/>
              </a:rPr>
              <a:t>نتیجۀ نهایی</a:t>
            </a:r>
            <a:r>
              <a:rPr lang="fa-IR" sz="2100" b="1" dirty="0">
                <a:solidFill>
                  <a:prstClr val="black"/>
                </a:solidFill>
                <a:cs typeface="B Nazanin" panose="00000400000000000000" pitchFamily="2" charset="-78"/>
              </a:rPr>
              <a:t>: ساختن سازمانی تاب‌آور و شکست‌ناپذیر است که در جنگ فرسایشی، نه می‌شکند، نه می‌لرزد و نه تسلیم می‌شود، و زمینه‌ساز پیروزی نهایی می‌گردد. این محور، ستون اجرایی تحقق وعده‌های الهی است</a:t>
            </a:r>
            <a:r>
              <a:rPr lang="fa-IR" sz="20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5276333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wipe(down)">
                                      <p:cBhvr>
                                        <p:cTn id="29" dur="580">
                                          <p:stCondLst>
                                            <p:cond delay="0"/>
                                          </p:stCondLst>
                                        </p:cTn>
                                        <p:tgtEl>
                                          <p:spTgt spid="6">
                                            <p:txEl>
                                              <p:pRg st="3" end="3"/>
                                            </p:txEl>
                                          </p:spTgt>
                                        </p:tgtEl>
                                      </p:cBhvr>
                                    </p:animEffect>
                                    <p:anim calcmode="lin" valueType="num">
                                      <p:cBhvr>
                                        <p:cTn id="30"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6">
                                            <p:txEl>
                                              <p:pRg st="3" end="3"/>
                                            </p:txEl>
                                          </p:spTgt>
                                        </p:tgtEl>
                                      </p:cBhvr>
                                      <p:to x="100000" y="60000"/>
                                    </p:animScale>
                                    <p:animScale>
                                      <p:cBhvr>
                                        <p:cTn id="36" dur="166" decel="50000">
                                          <p:stCondLst>
                                            <p:cond delay="676"/>
                                          </p:stCondLst>
                                        </p:cTn>
                                        <p:tgtEl>
                                          <p:spTgt spid="6">
                                            <p:txEl>
                                              <p:pRg st="3" end="3"/>
                                            </p:txEl>
                                          </p:spTgt>
                                        </p:tgtEl>
                                      </p:cBhvr>
                                      <p:to x="100000" y="100000"/>
                                    </p:animScale>
                                    <p:animScale>
                                      <p:cBhvr>
                                        <p:cTn id="37" dur="26">
                                          <p:stCondLst>
                                            <p:cond delay="1312"/>
                                          </p:stCondLst>
                                        </p:cTn>
                                        <p:tgtEl>
                                          <p:spTgt spid="6">
                                            <p:txEl>
                                              <p:pRg st="3" end="3"/>
                                            </p:txEl>
                                          </p:spTgt>
                                        </p:tgtEl>
                                      </p:cBhvr>
                                      <p:to x="100000" y="80000"/>
                                    </p:animScale>
                                    <p:animScale>
                                      <p:cBhvr>
                                        <p:cTn id="38" dur="166" decel="50000">
                                          <p:stCondLst>
                                            <p:cond delay="1338"/>
                                          </p:stCondLst>
                                        </p:cTn>
                                        <p:tgtEl>
                                          <p:spTgt spid="6">
                                            <p:txEl>
                                              <p:pRg st="3" end="3"/>
                                            </p:txEl>
                                          </p:spTgt>
                                        </p:tgtEl>
                                      </p:cBhvr>
                                      <p:to x="100000" y="100000"/>
                                    </p:animScale>
                                    <p:animScale>
                                      <p:cBhvr>
                                        <p:cTn id="39" dur="26">
                                          <p:stCondLst>
                                            <p:cond delay="1642"/>
                                          </p:stCondLst>
                                        </p:cTn>
                                        <p:tgtEl>
                                          <p:spTgt spid="6">
                                            <p:txEl>
                                              <p:pRg st="3" end="3"/>
                                            </p:txEl>
                                          </p:spTgt>
                                        </p:tgtEl>
                                      </p:cBhvr>
                                      <p:to x="100000" y="90000"/>
                                    </p:animScale>
                                    <p:animScale>
                                      <p:cBhvr>
                                        <p:cTn id="40" dur="166" decel="50000">
                                          <p:stCondLst>
                                            <p:cond delay="1668"/>
                                          </p:stCondLst>
                                        </p:cTn>
                                        <p:tgtEl>
                                          <p:spTgt spid="6">
                                            <p:txEl>
                                              <p:pRg st="3" end="3"/>
                                            </p:txEl>
                                          </p:spTgt>
                                        </p:tgtEl>
                                      </p:cBhvr>
                                      <p:to x="100000" y="100000"/>
                                    </p:animScale>
                                    <p:animScale>
                                      <p:cBhvr>
                                        <p:cTn id="41" dur="26">
                                          <p:stCondLst>
                                            <p:cond delay="1808"/>
                                          </p:stCondLst>
                                        </p:cTn>
                                        <p:tgtEl>
                                          <p:spTgt spid="6">
                                            <p:txEl>
                                              <p:pRg st="3" end="3"/>
                                            </p:txEl>
                                          </p:spTgt>
                                        </p:tgtEl>
                                      </p:cBhvr>
                                      <p:to x="100000" y="95000"/>
                                    </p:animScale>
                                    <p:animScale>
                                      <p:cBhvr>
                                        <p:cTn id="42" dur="166" decel="50000">
                                          <p:stCondLst>
                                            <p:cond delay="1834"/>
                                          </p:stCondLst>
                                        </p:cTn>
                                        <p:tgtEl>
                                          <p:spTgt spid="6">
                                            <p:txEl>
                                              <p:pRg st="3" end="3"/>
                                            </p:txEl>
                                          </p:spTgt>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Effect transition="in" filter="wipe(down)">
                                      <p:cBhvr>
                                        <p:cTn id="45" dur="580">
                                          <p:stCondLst>
                                            <p:cond delay="0"/>
                                          </p:stCondLst>
                                        </p:cTn>
                                        <p:tgtEl>
                                          <p:spTgt spid="6">
                                            <p:txEl>
                                              <p:pRg st="4" end="4"/>
                                            </p:txEl>
                                          </p:spTgt>
                                        </p:tgtEl>
                                      </p:cBhvr>
                                    </p:animEffect>
                                    <p:anim calcmode="lin" valueType="num">
                                      <p:cBhvr>
                                        <p:cTn id="46"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6">
                                            <p:txEl>
                                              <p:pRg st="4" end="4"/>
                                            </p:txEl>
                                          </p:spTgt>
                                        </p:tgtEl>
                                      </p:cBhvr>
                                      <p:to x="100000" y="60000"/>
                                    </p:animScale>
                                    <p:animScale>
                                      <p:cBhvr>
                                        <p:cTn id="52" dur="166" decel="50000">
                                          <p:stCondLst>
                                            <p:cond delay="676"/>
                                          </p:stCondLst>
                                        </p:cTn>
                                        <p:tgtEl>
                                          <p:spTgt spid="6">
                                            <p:txEl>
                                              <p:pRg st="4" end="4"/>
                                            </p:txEl>
                                          </p:spTgt>
                                        </p:tgtEl>
                                      </p:cBhvr>
                                      <p:to x="100000" y="100000"/>
                                    </p:animScale>
                                    <p:animScale>
                                      <p:cBhvr>
                                        <p:cTn id="53" dur="26">
                                          <p:stCondLst>
                                            <p:cond delay="1312"/>
                                          </p:stCondLst>
                                        </p:cTn>
                                        <p:tgtEl>
                                          <p:spTgt spid="6">
                                            <p:txEl>
                                              <p:pRg st="4" end="4"/>
                                            </p:txEl>
                                          </p:spTgt>
                                        </p:tgtEl>
                                      </p:cBhvr>
                                      <p:to x="100000" y="80000"/>
                                    </p:animScale>
                                    <p:animScale>
                                      <p:cBhvr>
                                        <p:cTn id="54" dur="166" decel="50000">
                                          <p:stCondLst>
                                            <p:cond delay="1338"/>
                                          </p:stCondLst>
                                        </p:cTn>
                                        <p:tgtEl>
                                          <p:spTgt spid="6">
                                            <p:txEl>
                                              <p:pRg st="4" end="4"/>
                                            </p:txEl>
                                          </p:spTgt>
                                        </p:tgtEl>
                                      </p:cBhvr>
                                      <p:to x="100000" y="100000"/>
                                    </p:animScale>
                                    <p:animScale>
                                      <p:cBhvr>
                                        <p:cTn id="55" dur="26">
                                          <p:stCondLst>
                                            <p:cond delay="1642"/>
                                          </p:stCondLst>
                                        </p:cTn>
                                        <p:tgtEl>
                                          <p:spTgt spid="6">
                                            <p:txEl>
                                              <p:pRg st="4" end="4"/>
                                            </p:txEl>
                                          </p:spTgt>
                                        </p:tgtEl>
                                      </p:cBhvr>
                                      <p:to x="100000" y="90000"/>
                                    </p:animScale>
                                    <p:animScale>
                                      <p:cBhvr>
                                        <p:cTn id="56" dur="166" decel="50000">
                                          <p:stCondLst>
                                            <p:cond delay="1668"/>
                                          </p:stCondLst>
                                        </p:cTn>
                                        <p:tgtEl>
                                          <p:spTgt spid="6">
                                            <p:txEl>
                                              <p:pRg st="4" end="4"/>
                                            </p:txEl>
                                          </p:spTgt>
                                        </p:tgtEl>
                                      </p:cBhvr>
                                      <p:to x="100000" y="100000"/>
                                    </p:animScale>
                                    <p:animScale>
                                      <p:cBhvr>
                                        <p:cTn id="57" dur="26">
                                          <p:stCondLst>
                                            <p:cond delay="1808"/>
                                          </p:stCondLst>
                                        </p:cTn>
                                        <p:tgtEl>
                                          <p:spTgt spid="6">
                                            <p:txEl>
                                              <p:pRg st="4" end="4"/>
                                            </p:txEl>
                                          </p:spTgt>
                                        </p:tgtEl>
                                      </p:cBhvr>
                                      <p:to x="100000" y="95000"/>
                                    </p:animScale>
                                    <p:animScale>
                                      <p:cBhvr>
                                        <p:cTn id="58" dur="166" decel="50000">
                                          <p:stCondLst>
                                            <p:cond delay="1834"/>
                                          </p:stCondLst>
                                        </p:cTn>
                                        <p:tgtEl>
                                          <p:spTgt spid="6">
                                            <p:txEl>
                                              <p:pRg st="4" end="4"/>
                                            </p:txEl>
                                          </p:spTgt>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6">
                                            <p:txEl>
                                              <p:pRg st="5" end="5"/>
                                            </p:txEl>
                                          </p:spTgt>
                                        </p:tgtEl>
                                        <p:attrNameLst>
                                          <p:attrName>style.visibility</p:attrName>
                                        </p:attrNameLst>
                                      </p:cBhvr>
                                      <p:to>
                                        <p:strVal val="visible"/>
                                      </p:to>
                                    </p:set>
                                    <p:animEffect transition="in" filter="wipe(down)">
                                      <p:cBhvr>
                                        <p:cTn id="61" dur="580">
                                          <p:stCondLst>
                                            <p:cond delay="0"/>
                                          </p:stCondLst>
                                        </p:cTn>
                                        <p:tgtEl>
                                          <p:spTgt spid="6">
                                            <p:txEl>
                                              <p:pRg st="5" end="5"/>
                                            </p:txEl>
                                          </p:spTgt>
                                        </p:tgtEl>
                                      </p:cBhvr>
                                    </p:animEffect>
                                    <p:anim calcmode="lin" valueType="num">
                                      <p:cBhvr>
                                        <p:cTn id="62"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6">
                                            <p:txEl>
                                              <p:pRg st="5" end="5"/>
                                            </p:txEl>
                                          </p:spTgt>
                                        </p:tgtEl>
                                      </p:cBhvr>
                                      <p:to x="100000" y="60000"/>
                                    </p:animScale>
                                    <p:animScale>
                                      <p:cBhvr>
                                        <p:cTn id="68" dur="166" decel="50000">
                                          <p:stCondLst>
                                            <p:cond delay="676"/>
                                          </p:stCondLst>
                                        </p:cTn>
                                        <p:tgtEl>
                                          <p:spTgt spid="6">
                                            <p:txEl>
                                              <p:pRg st="5" end="5"/>
                                            </p:txEl>
                                          </p:spTgt>
                                        </p:tgtEl>
                                      </p:cBhvr>
                                      <p:to x="100000" y="100000"/>
                                    </p:animScale>
                                    <p:animScale>
                                      <p:cBhvr>
                                        <p:cTn id="69" dur="26">
                                          <p:stCondLst>
                                            <p:cond delay="1312"/>
                                          </p:stCondLst>
                                        </p:cTn>
                                        <p:tgtEl>
                                          <p:spTgt spid="6">
                                            <p:txEl>
                                              <p:pRg st="5" end="5"/>
                                            </p:txEl>
                                          </p:spTgt>
                                        </p:tgtEl>
                                      </p:cBhvr>
                                      <p:to x="100000" y="80000"/>
                                    </p:animScale>
                                    <p:animScale>
                                      <p:cBhvr>
                                        <p:cTn id="70" dur="166" decel="50000">
                                          <p:stCondLst>
                                            <p:cond delay="1338"/>
                                          </p:stCondLst>
                                        </p:cTn>
                                        <p:tgtEl>
                                          <p:spTgt spid="6">
                                            <p:txEl>
                                              <p:pRg st="5" end="5"/>
                                            </p:txEl>
                                          </p:spTgt>
                                        </p:tgtEl>
                                      </p:cBhvr>
                                      <p:to x="100000" y="100000"/>
                                    </p:animScale>
                                    <p:animScale>
                                      <p:cBhvr>
                                        <p:cTn id="71" dur="26">
                                          <p:stCondLst>
                                            <p:cond delay="1642"/>
                                          </p:stCondLst>
                                        </p:cTn>
                                        <p:tgtEl>
                                          <p:spTgt spid="6">
                                            <p:txEl>
                                              <p:pRg st="5" end="5"/>
                                            </p:txEl>
                                          </p:spTgt>
                                        </p:tgtEl>
                                      </p:cBhvr>
                                      <p:to x="100000" y="90000"/>
                                    </p:animScale>
                                    <p:animScale>
                                      <p:cBhvr>
                                        <p:cTn id="72" dur="166" decel="50000">
                                          <p:stCondLst>
                                            <p:cond delay="1668"/>
                                          </p:stCondLst>
                                        </p:cTn>
                                        <p:tgtEl>
                                          <p:spTgt spid="6">
                                            <p:txEl>
                                              <p:pRg st="5" end="5"/>
                                            </p:txEl>
                                          </p:spTgt>
                                        </p:tgtEl>
                                      </p:cBhvr>
                                      <p:to x="100000" y="100000"/>
                                    </p:animScale>
                                    <p:animScale>
                                      <p:cBhvr>
                                        <p:cTn id="73" dur="26">
                                          <p:stCondLst>
                                            <p:cond delay="1808"/>
                                          </p:stCondLst>
                                        </p:cTn>
                                        <p:tgtEl>
                                          <p:spTgt spid="6">
                                            <p:txEl>
                                              <p:pRg st="5" end="5"/>
                                            </p:txEl>
                                          </p:spTgt>
                                        </p:tgtEl>
                                      </p:cBhvr>
                                      <p:to x="100000" y="95000"/>
                                    </p:animScale>
                                    <p:animScale>
                                      <p:cBhvr>
                                        <p:cTn id="74" dur="166" decel="50000">
                                          <p:stCondLst>
                                            <p:cond delay="1834"/>
                                          </p:stCondLst>
                                        </p:cTn>
                                        <p:tgtEl>
                                          <p:spTgt spid="6">
                                            <p:txEl>
                                              <p:pRg st="5" end="5"/>
                                            </p:txEl>
                                          </p:spTgt>
                                        </p:tgtEl>
                                      </p:cBhvr>
                                      <p:to x="100000" y="100000"/>
                                    </p:animScale>
                                  </p:childTnLst>
                                </p:cTn>
                              </p:par>
                              <p:par>
                                <p:cTn id="75" presetID="26" presetClass="entr" presetSubtype="0" fill="hold" nodeType="withEffect">
                                  <p:stCondLst>
                                    <p:cond delay="0"/>
                                  </p:stCondLst>
                                  <p:childTnLst>
                                    <p:set>
                                      <p:cBhvr>
                                        <p:cTn id="76" dur="1" fill="hold">
                                          <p:stCondLst>
                                            <p:cond delay="0"/>
                                          </p:stCondLst>
                                        </p:cTn>
                                        <p:tgtEl>
                                          <p:spTgt spid="6">
                                            <p:txEl>
                                              <p:pRg st="6" end="6"/>
                                            </p:txEl>
                                          </p:spTgt>
                                        </p:tgtEl>
                                        <p:attrNameLst>
                                          <p:attrName>style.visibility</p:attrName>
                                        </p:attrNameLst>
                                      </p:cBhvr>
                                      <p:to>
                                        <p:strVal val="visible"/>
                                      </p:to>
                                    </p:set>
                                    <p:animEffect transition="in" filter="wipe(down)">
                                      <p:cBhvr>
                                        <p:cTn id="77" dur="580">
                                          <p:stCondLst>
                                            <p:cond delay="0"/>
                                          </p:stCondLst>
                                        </p:cTn>
                                        <p:tgtEl>
                                          <p:spTgt spid="6">
                                            <p:txEl>
                                              <p:pRg st="6" end="6"/>
                                            </p:txEl>
                                          </p:spTgt>
                                        </p:tgtEl>
                                      </p:cBhvr>
                                    </p:animEffect>
                                    <p:anim calcmode="lin" valueType="num">
                                      <p:cBhvr>
                                        <p:cTn id="78"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6">
                                            <p:txEl>
                                              <p:pRg st="6" end="6"/>
                                            </p:txEl>
                                          </p:spTgt>
                                        </p:tgtEl>
                                      </p:cBhvr>
                                      <p:to x="100000" y="60000"/>
                                    </p:animScale>
                                    <p:animScale>
                                      <p:cBhvr>
                                        <p:cTn id="84" dur="166" decel="50000">
                                          <p:stCondLst>
                                            <p:cond delay="676"/>
                                          </p:stCondLst>
                                        </p:cTn>
                                        <p:tgtEl>
                                          <p:spTgt spid="6">
                                            <p:txEl>
                                              <p:pRg st="6" end="6"/>
                                            </p:txEl>
                                          </p:spTgt>
                                        </p:tgtEl>
                                      </p:cBhvr>
                                      <p:to x="100000" y="100000"/>
                                    </p:animScale>
                                    <p:animScale>
                                      <p:cBhvr>
                                        <p:cTn id="85" dur="26">
                                          <p:stCondLst>
                                            <p:cond delay="1312"/>
                                          </p:stCondLst>
                                        </p:cTn>
                                        <p:tgtEl>
                                          <p:spTgt spid="6">
                                            <p:txEl>
                                              <p:pRg st="6" end="6"/>
                                            </p:txEl>
                                          </p:spTgt>
                                        </p:tgtEl>
                                      </p:cBhvr>
                                      <p:to x="100000" y="80000"/>
                                    </p:animScale>
                                    <p:animScale>
                                      <p:cBhvr>
                                        <p:cTn id="86" dur="166" decel="50000">
                                          <p:stCondLst>
                                            <p:cond delay="1338"/>
                                          </p:stCondLst>
                                        </p:cTn>
                                        <p:tgtEl>
                                          <p:spTgt spid="6">
                                            <p:txEl>
                                              <p:pRg st="6" end="6"/>
                                            </p:txEl>
                                          </p:spTgt>
                                        </p:tgtEl>
                                      </p:cBhvr>
                                      <p:to x="100000" y="100000"/>
                                    </p:animScale>
                                    <p:animScale>
                                      <p:cBhvr>
                                        <p:cTn id="87" dur="26">
                                          <p:stCondLst>
                                            <p:cond delay="1642"/>
                                          </p:stCondLst>
                                        </p:cTn>
                                        <p:tgtEl>
                                          <p:spTgt spid="6">
                                            <p:txEl>
                                              <p:pRg st="6" end="6"/>
                                            </p:txEl>
                                          </p:spTgt>
                                        </p:tgtEl>
                                      </p:cBhvr>
                                      <p:to x="100000" y="90000"/>
                                    </p:animScale>
                                    <p:animScale>
                                      <p:cBhvr>
                                        <p:cTn id="88" dur="166" decel="50000">
                                          <p:stCondLst>
                                            <p:cond delay="1668"/>
                                          </p:stCondLst>
                                        </p:cTn>
                                        <p:tgtEl>
                                          <p:spTgt spid="6">
                                            <p:txEl>
                                              <p:pRg st="6" end="6"/>
                                            </p:txEl>
                                          </p:spTgt>
                                        </p:tgtEl>
                                      </p:cBhvr>
                                      <p:to x="100000" y="100000"/>
                                    </p:animScale>
                                    <p:animScale>
                                      <p:cBhvr>
                                        <p:cTn id="89" dur="26">
                                          <p:stCondLst>
                                            <p:cond delay="1808"/>
                                          </p:stCondLst>
                                        </p:cTn>
                                        <p:tgtEl>
                                          <p:spTgt spid="6">
                                            <p:txEl>
                                              <p:pRg st="6" end="6"/>
                                            </p:txEl>
                                          </p:spTgt>
                                        </p:tgtEl>
                                      </p:cBhvr>
                                      <p:to x="100000" y="95000"/>
                                    </p:animScale>
                                    <p:animScale>
                                      <p:cBhvr>
                                        <p:cTn id="90" dur="166" decel="50000">
                                          <p:stCondLst>
                                            <p:cond delay="1834"/>
                                          </p:stCondLst>
                                        </p:cTn>
                                        <p:tgtEl>
                                          <p:spTgt spid="6">
                                            <p:txEl>
                                              <p:pRg st="6" end="6"/>
                                            </p:txEl>
                                          </p:spTgt>
                                        </p:tgtEl>
                                      </p:cBhvr>
                                      <p:to x="100000" y="100000"/>
                                    </p:animScale>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nodeType="clickEffect">
                                  <p:stCondLst>
                                    <p:cond delay="0"/>
                                  </p:stCondLst>
                                  <p:childTnLst>
                                    <p:set>
                                      <p:cBhvr>
                                        <p:cTn id="94" dur="1" fill="hold">
                                          <p:stCondLst>
                                            <p:cond delay="0"/>
                                          </p:stCondLst>
                                        </p:cTn>
                                        <p:tgtEl>
                                          <p:spTgt spid="6">
                                            <p:txEl>
                                              <p:pRg st="7" end="7"/>
                                            </p:txEl>
                                          </p:spTgt>
                                        </p:tgtEl>
                                        <p:attrNameLst>
                                          <p:attrName>style.visibility</p:attrName>
                                        </p:attrNameLst>
                                      </p:cBhvr>
                                      <p:to>
                                        <p:strVal val="visible"/>
                                      </p:to>
                                    </p:set>
                                    <p:animEffect transition="in" filter="fade">
                                      <p:cBhvr>
                                        <p:cTn id="95" dur="1000"/>
                                        <p:tgtEl>
                                          <p:spTgt spid="6">
                                            <p:txEl>
                                              <p:pRg st="7" end="7"/>
                                            </p:txEl>
                                          </p:spTgt>
                                        </p:tgtEl>
                                      </p:cBhvr>
                                    </p:animEffect>
                                    <p:anim calcmode="lin" valueType="num">
                                      <p:cBhvr>
                                        <p:cTn id="9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97"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2548"/>
            <a:ext cx="9112077" cy="5378395"/>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6. گزاره راهبردی نهایی</a:t>
            </a:r>
          </a:p>
          <a:p>
            <a:pPr algn="justLow" rtl="1">
              <a:lnSpc>
                <a:spcPct val="150000"/>
              </a:lnSpc>
            </a:pPr>
            <a:r>
              <a:rPr lang="fa-IR" sz="2300" b="1" dirty="0">
                <a:solidFill>
                  <a:prstClr val="black"/>
                </a:solidFill>
                <a:cs typeface="B Nazanin" panose="00000400000000000000" pitchFamily="2" charset="-78"/>
              </a:rPr>
              <a:t>پیروزی پایدار و شکست‌ناپذیر، از درون انسان‌های ریشه‌دار در ایمان، آرام‌یافته با سکینه الهی، تربیت‌شده در مکتب ولایت و سازمان‌یافته در قالب ساختارهای طیب و الهی می‌جوشد، نه از هیجان‌های زودگذر یا احساسات مقطعی. این محور (مقاومت سازمان‌یافته)، ستون اصلی تاب‌آوری بلندمدت نظام اسلامی در برابر جنگ فرسایشی دشمن، تحریم‌های طولانی‌مدت، فشارهای روانی مستمر و فتنه‌های پی‌درپی است. به‌بیان‌دیگر، این محور پیوندی مستقیم و حیاتی با مدیریت استراتژیک سرمایۀ انسانی مقاومت برقرار می‌سازد؛ مدیریتی که نه بر جذب افراد صرف، بلکه بر پرورش، آرامش‌بخشی، سازمان‌دهی و نهادسازی برای نیروهای مؤمن متمرکز است تا در هر شرایطی، پیکره نظام زنده، پویا و آماده دفاع از حریم حق باقی بماند.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008746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0" y="795458"/>
            <a:ext cx="9377154" cy="6055504"/>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7. </a:t>
            </a:r>
            <a:r>
              <a:rPr lang="fa-IR" sz="2000" dirty="0">
                <a:solidFill>
                  <a:srgbClr val="C00000"/>
                </a:solidFill>
                <a:cs typeface="B Titr" panose="00000700000000000000" pitchFamily="2" charset="-78"/>
              </a:rPr>
              <a:t>چگونگی رسیدن به «مقاومت سازمان‌یافته و الگوی رِبّیّون»</a:t>
            </a:r>
            <a:endParaRPr lang="fa-IR" sz="2000" dirty="0" smtClean="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q"/>
            </a:pPr>
            <a:r>
              <a:rPr lang="fa-IR" sz="2000" b="1" dirty="0" smtClean="0">
                <a:solidFill>
                  <a:srgbClr val="0070C0"/>
                </a:solidFill>
                <a:cs typeface="B Nazanin" panose="00000400000000000000" pitchFamily="2" charset="-78"/>
              </a:rPr>
              <a:t>عبور از </a:t>
            </a:r>
            <a:r>
              <a:rPr lang="fa-IR" sz="2000" b="1" dirty="0">
                <a:solidFill>
                  <a:srgbClr val="0070C0"/>
                </a:solidFill>
                <a:cs typeface="B Nazanin" panose="00000400000000000000" pitchFamily="2" charset="-78"/>
              </a:rPr>
              <a:t>ایمان فردی به ایمان </a:t>
            </a:r>
            <a:r>
              <a:rPr lang="fa-IR" sz="2000" b="1" dirty="0" smtClean="0">
                <a:solidFill>
                  <a:srgbClr val="0070C0"/>
                </a:solidFill>
                <a:cs typeface="B Nazanin" panose="00000400000000000000" pitchFamily="2" charset="-78"/>
              </a:rPr>
              <a:t>شبکه‌ای</a:t>
            </a:r>
          </a:p>
          <a:p>
            <a:pPr algn="justLow" rtl="1">
              <a:lnSpc>
                <a:spcPct val="150000"/>
              </a:lnSpc>
            </a:pPr>
            <a:r>
              <a:rPr lang="fa-IR" sz="2000" b="1" dirty="0">
                <a:solidFill>
                  <a:prstClr val="black"/>
                </a:solidFill>
                <a:cs typeface="B Nazanin" panose="00000400000000000000" pitchFamily="2" charset="-78"/>
              </a:rPr>
              <a:t>ایمان یقینی تنها زمانی می‌تواند به مقاومتی پایدار تبدیل شود که از حیطۀ احساس و اعتقاد شخصی فراتر رفته و در قالب یک «باور مشترک عمیق»، «عهد جمعی نانوشته» و «هویت تشکیلاتی واحد» تجسد یابد. </a:t>
            </a:r>
            <a:endParaRPr lang="fa-IR" sz="20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تربیت تدریجی، نه بسیج </a:t>
            </a:r>
            <a:r>
              <a:rPr lang="fa-IR" sz="2000" b="1" dirty="0" smtClean="0">
                <a:solidFill>
                  <a:srgbClr val="0070C0"/>
                </a:solidFill>
                <a:cs typeface="B Nazanin" panose="00000400000000000000" pitchFamily="2" charset="-78"/>
              </a:rPr>
              <a:t>هیجانی</a:t>
            </a:r>
          </a:p>
          <a:p>
            <a:pPr algn="justLow" rtl="1">
              <a:lnSpc>
                <a:spcPct val="150000"/>
              </a:lnSpc>
            </a:pPr>
            <a:r>
              <a:rPr lang="fa-IR" sz="2000" b="1" dirty="0">
                <a:solidFill>
                  <a:prstClr val="black"/>
                </a:solidFill>
                <a:cs typeface="B Nazanin" panose="00000400000000000000" pitchFamily="2" charset="-78"/>
              </a:rPr>
              <a:t>رسیدن به الگوی «رِبّیّون» و مقاومت سازمان‌یافته، هرگز محصول بسیج‌های کوتاه‌مدت و هیجان‌های زودگذر نیست. این الگو برخلاف حرکت‌های احساسی که با یک بحران شعله می‌گیرند و با فروکش کردن آن خاموش می‌شوند، ریشه در فرآیندی آرام، عمیق و تدریجیِ تربیت دارد.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اتصال انسان‌سازی به نهادسازی</a:t>
            </a:r>
          </a:p>
          <a:p>
            <a:pPr algn="justLow" rtl="1">
              <a:lnSpc>
                <a:spcPct val="150000"/>
              </a:lnSpc>
            </a:pPr>
            <a:r>
              <a:rPr lang="fa-IR" sz="2000" b="1" dirty="0">
                <a:solidFill>
                  <a:prstClr val="black"/>
                </a:solidFill>
                <a:cs typeface="B Nazanin" panose="00000400000000000000" pitchFamily="2" charset="-78"/>
              </a:rPr>
              <a:t>نیروی انسانی تربیت‌شده بدون قرارگیری در یک چهارچوب  سازمانی هوشمند و سالم، مانند دانه‌های پراکنده‌ای است که هرگز به ثمر نخواهد رسید و انرژی‌اش در انزوا و بی‌هدفی تحلیل می‌رود. بنابراین، رسیدن به مقاومت سازمان‌یافته، مستلزم پیوندی ناگسستنی میان این دو است: تزریق روح «رِبّیّون» به کالبد «نهادهای طیب».</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02114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80">
                                          <p:stCondLst>
                                            <p:cond delay="0"/>
                                          </p:stCondLst>
                                        </p:cTn>
                                        <p:tgtEl>
                                          <p:spTgt spid="6">
                                            <p:txEl>
                                              <p:pRg st="1" end="1"/>
                                            </p:txEl>
                                          </p:spTgt>
                                        </p:tgtEl>
                                      </p:cBhvr>
                                    </p:animEffect>
                                    <p:anim calcmode="lin" valueType="num">
                                      <p:cBhvr>
                                        <p:cTn id="1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xEl>
                                              <p:pRg st="1" end="1"/>
                                            </p:txEl>
                                          </p:spTgt>
                                        </p:tgtEl>
                                      </p:cBhvr>
                                      <p:to x="100000" y="60000"/>
                                    </p:animScale>
                                    <p:animScale>
                                      <p:cBhvr>
                                        <p:cTn id="22" dur="166" decel="50000">
                                          <p:stCondLst>
                                            <p:cond delay="676"/>
                                          </p:stCondLst>
                                        </p:cTn>
                                        <p:tgtEl>
                                          <p:spTgt spid="6">
                                            <p:txEl>
                                              <p:pRg st="1" end="1"/>
                                            </p:txEl>
                                          </p:spTgt>
                                        </p:tgtEl>
                                      </p:cBhvr>
                                      <p:to x="100000" y="100000"/>
                                    </p:animScale>
                                    <p:animScale>
                                      <p:cBhvr>
                                        <p:cTn id="23" dur="26">
                                          <p:stCondLst>
                                            <p:cond delay="1312"/>
                                          </p:stCondLst>
                                        </p:cTn>
                                        <p:tgtEl>
                                          <p:spTgt spid="6">
                                            <p:txEl>
                                              <p:pRg st="1" end="1"/>
                                            </p:txEl>
                                          </p:spTgt>
                                        </p:tgtEl>
                                      </p:cBhvr>
                                      <p:to x="100000" y="80000"/>
                                    </p:animScale>
                                    <p:animScale>
                                      <p:cBhvr>
                                        <p:cTn id="24" dur="166" decel="50000">
                                          <p:stCondLst>
                                            <p:cond delay="1338"/>
                                          </p:stCondLst>
                                        </p:cTn>
                                        <p:tgtEl>
                                          <p:spTgt spid="6">
                                            <p:txEl>
                                              <p:pRg st="1" end="1"/>
                                            </p:txEl>
                                          </p:spTgt>
                                        </p:tgtEl>
                                      </p:cBhvr>
                                      <p:to x="100000" y="100000"/>
                                    </p:animScale>
                                    <p:animScale>
                                      <p:cBhvr>
                                        <p:cTn id="25" dur="26">
                                          <p:stCondLst>
                                            <p:cond delay="1642"/>
                                          </p:stCondLst>
                                        </p:cTn>
                                        <p:tgtEl>
                                          <p:spTgt spid="6">
                                            <p:txEl>
                                              <p:pRg st="1" end="1"/>
                                            </p:txEl>
                                          </p:spTgt>
                                        </p:tgtEl>
                                      </p:cBhvr>
                                      <p:to x="100000" y="90000"/>
                                    </p:animScale>
                                    <p:animScale>
                                      <p:cBhvr>
                                        <p:cTn id="26" dur="166" decel="50000">
                                          <p:stCondLst>
                                            <p:cond delay="1668"/>
                                          </p:stCondLst>
                                        </p:cTn>
                                        <p:tgtEl>
                                          <p:spTgt spid="6">
                                            <p:txEl>
                                              <p:pRg st="1" end="1"/>
                                            </p:txEl>
                                          </p:spTgt>
                                        </p:tgtEl>
                                      </p:cBhvr>
                                      <p:to x="100000" y="100000"/>
                                    </p:animScale>
                                    <p:animScale>
                                      <p:cBhvr>
                                        <p:cTn id="27" dur="26">
                                          <p:stCondLst>
                                            <p:cond delay="1808"/>
                                          </p:stCondLst>
                                        </p:cTn>
                                        <p:tgtEl>
                                          <p:spTgt spid="6">
                                            <p:txEl>
                                              <p:pRg st="1" end="1"/>
                                            </p:txEl>
                                          </p:spTgt>
                                        </p:tgtEl>
                                      </p:cBhvr>
                                      <p:to x="100000" y="95000"/>
                                    </p:animScale>
                                    <p:animScale>
                                      <p:cBhvr>
                                        <p:cTn id="28" dur="166" decel="50000">
                                          <p:stCondLst>
                                            <p:cond delay="1834"/>
                                          </p:stCondLst>
                                        </p:cTn>
                                        <p:tgtEl>
                                          <p:spTgt spid="6">
                                            <p:txEl>
                                              <p:pRg st="1" end="1"/>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fade">
                                      <p:cBhvr>
                                        <p:cTn id="33" dur="1000"/>
                                        <p:tgtEl>
                                          <p:spTgt spid="6">
                                            <p:txEl>
                                              <p:pRg st="2" end="2"/>
                                            </p:txEl>
                                          </p:spTgt>
                                        </p:tgtEl>
                                      </p:cBhvr>
                                    </p:animEffect>
                                    <p:anim calcmode="lin" valueType="num">
                                      <p:cBhvr>
                                        <p:cTn id="3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down)">
                                      <p:cBhvr>
                                        <p:cTn id="40" dur="580">
                                          <p:stCondLst>
                                            <p:cond delay="0"/>
                                          </p:stCondLst>
                                        </p:cTn>
                                        <p:tgtEl>
                                          <p:spTgt spid="6">
                                            <p:txEl>
                                              <p:pRg st="3" end="3"/>
                                            </p:txEl>
                                          </p:spTgt>
                                        </p:tgtEl>
                                      </p:cBhvr>
                                    </p:animEffect>
                                    <p:anim calcmode="lin" valueType="num">
                                      <p:cBhvr>
                                        <p:cTn id="41"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6" dur="26">
                                          <p:stCondLst>
                                            <p:cond delay="650"/>
                                          </p:stCondLst>
                                        </p:cTn>
                                        <p:tgtEl>
                                          <p:spTgt spid="6">
                                            <p:txEl>
                                              <p:pRg st="3" end="3"/>
                                            </p:txEl>
                                          </p:spTgt>
                                        </p:tgtEl>
                                      </p:cBhvr>
                                      <p:to x="100000" y="60000"/>
                                    </p:animScale>
                                    <p:animScale>
                                      <p:cBhvr>
                                        <p:cTn id="47" dur="166" decel="50000">
                                          <p:stCondLst>
                                            <p:cond delay="676"/>
                                          </p:stCondLst>
                                        </p:cTn>
                                        <p:tgtEl>
                                          <p:spTgt spid="6">
                                            <p:txEl>
                                              <p:pRg st="3" end="3"/>
                                            </p:txEl>
                                          </p:spTgt>
                                        </p:tgtEl>
                                      </p:cBhvr>
                                      <p:to x="100000" y="100000"/>
                                    </p:animScale>
                                    <p:animScale>
                                      <p:cBhvr>
                                        <p:cTn id="48" dur="26">
                                          <p:stCondLst>
                                            <p:cond delay="1312"/>
                                          </p:stCondLst>
                                        </p:cTn>
                                        <p:tgtEl>
                                          <p:spTgt spid="6">
                                            <p:txEl>
                                              <p:pRg st="3" end="3"/>
                                            </p:txEl>
                                          </p:spTgt>
                                        </p:tgtEl>
                                      </p:cBhvr>
                                      <p:to x="100000" y="80000"/>
                                    </p:animScale>
                                    <p:animScale>
                                      <p:cBhvr>
                                        <p:cTn id="49" dur="166" decel="50000">
                                          <p:stCondLst>
                                            <p:cond delay="1338"/>
                                          </p:stCondLst>
                                        </p:cTn>
                                        <p:tgtEl>
                                          <p:spTgt spid="6">
                                            <p:txEl>
                                              <p:pRg st="3" end="3"/>
                                            </p:txEl>
                                          </p:spTgt>
                                        </p:tgtEl>
                                      </p:cBhvr>
                                      <p:to x="100000" y="100000"/>
                                    </p:animScale>
                                    <p:animScale>
                                      <p:cBhvr>
                                        <p:cTn id="50" dur="26">
                                          <p:stCondLst>
                                            <p:cond delay="1642"/>
                                          </p:stCondLst>
                                        </p:cTn>
                                        <p:tgtEl>
                                          <p:spTgt spid="6">
                                            <p:txEl>
                                              <p:pRg st="3" end="3"/>
                                            </p:txEl>
                                          </p:spTgt>
                                        </p:tgtEl>
                                      </p:cBhvr>
                                      <p:to x="100000" y="90000"/>
                                    </p:animScale>
                                    <p:animScale>
                                      <p:cBhvr>
                                        <p:cTn id="51" dur="166" decel="50000">
                                          <p:stCondLst>
                                            <p:cond delay="1668"/>
                                          </p:stCondLst>
                                        </p:cTn>
                                        <p:tgtEl>
                                          <p:spTgt spid="6">
                                            <p:txEl>
                                              <p:pRg st="3" end="3"/>
                                            </p:txEl>
                                          </p:spTgt>
                                        </p:tgtEl>
                                      </p:cBhvr>
                                      <p:to x="100000" y="100000"/>
                                    </p:animScale>
                                    <p:animScale>
                                      <p:cBhvr>
                                        <p:cTn id="52" dur="26">
                                          <p:stCondLst>
                                            <p:cond delay="1808"/>
                                          </p:stCondLst>
                                        </p:cTn>
                                        <p:tgtEl>
                                          <p:spTgt spid="6">
                                            <p:txEl>
                                              <p:pRg st="3" end="3"/>
                                            </p:txEl>
                                          </p:spTgt>
                                        </p:tgtEl>
                                      </p:cBhvr>
                                      <p:to x="100000" y="95000"/>
                                    </p:animScale>
                                    <p:animScale>
                                      <p:cBhvr>
                                        <p:cTn id="53" dur="166" decel="50000">
                                          <p:stCondLst>
                                            <p:cond delay="1834"/>
                                          </p:stCondLst>
                                        </p:cTn>
                                        <p:tgtEl>
                                          <p:spTgt spid="6">
                                            <p:txEl>
                                              <p:pRg st="3" end="3"/>
                                            </p:txEl>
                                          </p:spTgt>
                                        </p:tgtEl>
                                      </p:cBhvr>
                                      <p:to x="100000" y="100000"/>
                                    </p:animScale>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6"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wipe(down)">
                                      <p:cBhvr>
                                        <p:cTn id="65" dur="580">
                                          <p:stCondLst>
                                            <p:cond delay="0"/>
                                          </p:stCondLst>
                                        </p:cTn>
                                        <p:tgtEl>
                                          <p:spTgt spid="6">
                                            <p:txEl>
                                              <p:pRg st="5" end="5"/>
                                            </p:txEl>
                                          </p:spTgt>
                                        </p:tgtEl>
                                      </p:cBhvr>
                                    </p:animEffect>
                                    <p:anim calcmode="lin" valueType="num">
                                      <p:cBhvr>
                                        <p:cTn id="66"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1" dur="26">
                                          <p:stCondLst>
                                            <p:cond delay="650"/>
                                          </p:stCondLst>
                                        </p:cTn>
                                        <p:tgtEl>
                                          <p:spTgt spid="6">
                                            <p:txEl>
                                              <p:pRg st="5" end="5"/>
                                            </p:txEl>
                                          </p:spTgt>
                                        </p:tgtEl>
                                      </p:cBhvr>
                                      <p:to x="100000" y="60000"/>
                                    </p:animScale>
                                    <p:animScale>
                                      <p:cBhvr>
                                        <p:cTn id="72" dur="166" decel="50000">
                                          <p:stCondLst>
                                            <p:cond delay="676"/>
                                          </p:stCondLst>
                                        </p:cTn>
                                        <p:tgtEl>
                                          <p:spTgt spid="6">
                                            <p:txEl>
                                              <p:pRg st="5" end="5"/>
                                            </p:txEl>
                                          </p:spTgt>
                                        </p:tgtEl>
                                      </p:cBhvr>
                                      <p:to x="100000" y="100000"/>
                                    </p:animScale>
                                    <p:animScale>
                                      <p:cBhvr>
                                        <p:cTn id="73" dur="26">
                                          <p:stCondLst>
                                            <p:cond delay="1312"/>
                                          </p:stCondLst>
                                        </p:cTn>
                                        <p:tgtEl>
                                          <p:spTgt spid="6">
                                            <p:txEl>
                                              <p:pRg st="5" end="5"/>
                                            </p:txEl>
                                          </p:spTgt>
                                        </p:tgtEl>
                                      </p:cBhvr>
                                      <p:to x="100000" y="80000"/>
                                    </p:animScale>
                                    <p:animScale>
                                      <p:cBhvr>
                                        <p:cTn id="74" dur="166" decel="50000">
                                          <p:stCondLst>
                                            <p:cond delay="1338"/>
                                          </p:stCondLst>
                                        </p:cTn>
                                        <p:tgtEl>
                                          <p:spTgt spid="6">
                                            <p:txEl>
                                              <p:pRg st="5" end="5"/>
                                            </p:txEl>
                                          </p:spTgt>
                                        </p:tgtEl>
                                      </p:cBhvr>
                                      <p:to x="100000" y="100000"/>
                                    </p:animScale>
                                    <p:animScale>
                                      <p:cBhvr>
                                        <p:cTn id="75" dur="26">
                                          <p:stCondLst>
                                            <p:cond delay="1642"/>
                                          </p:stCondLst>
                                        </p:cTn>
                                        <p:tgtEl>
                                          <p:spTgt spid="6">
                                            <p:txEl>
                                              <p:pRg st="5" end="5"/>
                                            </p:txEl>
                                          </p:spTgt>
                                        </p:tgtEl>
                                      </p:cBhvr>
                                      <p:to x="100000" y="90000"/>
                                    </p:animScale>
                                    <p:animScale>
                                      <p:cBhvr>
                                        <p:cTn id="76" dur="166" decel="50000">
                                          <p:stCondLst>
                                            <p:cond delay="1668"/>
                                          </p:stCondLst>
                                        </p:cTn>
                                        <p:tgtEl>
                                          <p:spTgt spid="6">
                                            <p:txEl>
                                              <p:pRg st="5" end="5"/>
                                            </p:txEl>
                                          </p:spTgt>
                                        </p:tgtEl>
                                      </p:cBhvr>
                                      <p:to x="100000" y="100000"/>
                                    </p:animScale>
                                    <p:animScale>
                                      <p:cBhvr>
                                        <p:cTn id="77" dur="26">
                                          <p:stCondLst>
                                            <p:cond delay="1808"/>
                                          </p:stCondLst>
                                        </p:cTn>
                                        <p:tgtEl>
                                          <p:spTgt spid="6">
                                            <p:txEl>
                                              <p:pRg st="5" end="5"/>
                                            </p:txEl>
                                          </p:spTgt>
                                        </p:tgtEl>
                                      </p:cBhvr>
                                      <p:to x="100000" y="95000"/>
                                    </p:animScale>
                                    <p:animScale>
                                      <p:cBhvr>
                                        <p:cTn id="78" dur="166" decel="50000">
                                          <p:stCondLst>
                                            <p:cond delay="1834"/>
                                          </p:stCondLst>
                                        </p:cTn>
                                        <p:tgtEl>
                                          <p:spTgt spid="6">
                                            <p:txEl>
                                              <p:pRg st="5" end="5"/>
                                            </p:txEl>
                                          </p:spTgt>
                                        </p:tgtEl>
                                      </p:cBhvr>
                                      <p:to x="100000" y="100000"/>
                                    </p:animScale>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6">
                                            <p:txEl>
                                              <p:pRg st="6" end="6"/>
                                            </p:txEl>
                                          </p:spTgt>
                                        </p:tgtEl>
                                        <p:attrNameLst>
                                          <p:attrName>style.visibility</p:attrName>
                                        </p:attrNameLst>
                                      </p:cBhvr>
                                      <p:to>
                                        <p:strVal val="visible"/>
                                      </p:to>
                                    </p:set>
                                    <p:animEffect transition="in" filter="fade">
                                      <p:cBhvr>
                                        <p:cTn id="83" dur="1000"/>
                                        <p:tgtEl>
                                          <p:spTgt spid="6">
                                            <p:txEl>
                                              <p:pRg st="6" end="6"/>
                                            </p:txEl>
                                          </p:spTgt>
                                        </p:tgtEl>
                                      </p:cBhvr>
                                    </p:animEffect>
                                    <p:anim calcmode="lin" valueType="num">
                                      <p:cBhvr>
                                        <p:cTn id="8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8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8. 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a:solidFill>
                  <a:prstClr val="black"/>
                </a:solidFill>
                <a:cs typeface="B Nazanin" panose="00000400000000000000" pitchFamily="2" charset="-78"/>
              </a:rPr>
              <a:t>این محور، با استقرار الگوی «رِبّیّون» و «شجرۀ طیبه»، مقاومت را از یک واکنش هیجانی و فردی به یک ساختار سازمان‌یافته، تاب‌آور و خودتجدیدشونده تبدیل می‌کند. نتیجۀ نهایی، ایجاد سیستمی است که در جنگ فرسایشی، با حفظ کامل انسجام و توان عملیاتی، هرگز دچار سستی اراده، ضعف اجرایی یا تمایل به تسلیم نمی‌شود و به‌عنوان ستون محکم نظام، پایداری و تداوم حرکت جبهه حق را تا حصول پیروزی نهایی تضمین می‌نماید.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67822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کلیدی (نقش‌های مکمل در تثبیت ایمان جبهه حق)</a:t>
            </a:r>
          </a:p>
          <a:p>
            <a:pPr algn="justLow" rtl="1">
              <a:lnSpc>
                <a:spcPct val="150000"/>
              </a:lnSpc>
            </a:pPr>
            <a:r>
              <a:rPr lang="fa-IR" sz="2000" b="1" dirty="0" smtClean="0">
                <a:solidFill>
                  <a:prstClr val="black"/>
                </a:solidFill>
                <a:cs typeface="B Nazanin" panose="00000400000000000000" pitchFamily="2" charset="-78"/>
              </a:rPr>
              <a:t>تحقق </a:t>
            </a:r>
            <a:r>
              <a:rPr lang="fa-IR" sz="2000" b="1" dirty="0">
                <a:solidFill>
                  <a:prstClr val="black"/>
                </a:solidFill>
                <a:cs typeface="B Nazanin" panose="00000400000000000000" pitchFamily="2" charset="-78"/>
              </a:rPr>
              <a:t>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139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8934513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Effect transition="in" filter="fade">
                                      <p:cBhvr>
                                        <p:cTn id="88" dur="1000"/>
                                        <p:tgtEl>
                                          <p:spTgt spid="6">
                                            <p:txEl>
                                              <p:pRg st="6" end="6"/>
                                            </p:txEl>
                                          </p:spTgt>
                                        </p:tgtEl>
                                      </p:cBhvr>
                                    </p:animEffect>
                                    <p:anim calcmode="lin" valueType="num">
                                      <p:cBhvr>
                                        <p:cTn id="8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nodeType="clickEffect">
                                  <p:stCondLst>
                                    <p:cond delay="0"/>
                                  </p:stCondLst>
                                  <p:childTnLst>
                                    <p:set>
                                      <p:cBhvr>
                                        <p:cTn id="94" dur="1" fill="hold">
                                          <p:stCondLst>
                                            <p:cond delay="0"/>
                                          </p:stCondLst>
                                        </p:cTn>
                                        <p:tgtEl>
                                          <p:spTgt spid="6">
                                            <p:txEl>
                                              <p:pRg st="7" end="7"/>
                                            </p:txEl>
                                          </p:spTgt>
                                        </p:tgtEl>
                                        <p:attrNameLst>
                                          <p:attrName>style.visibility</p:attrName>
                                        </p:attrNameLst>
                                      </p:cBhvr>
                                      <p:to>
                                        <p:strVal val="visible"/>
                                      </p:to>
                                    </p:set>
                                    <p:animEffect transition="in" filter="wipe(down)">
                                      <p:cBhvr>
                                        <p:cTn id="95" dur="580">
                                          <p:stCondLst>
                                            <p:cond delay="0"/>
                                          </p:stCondLst>
                                        </p:cTn>
                                        <p:tgtEl>
                                          <p:spTgt spid="6">
                                            <p:txEl>
                                              <p:pRg st="7" end="7"/>
                                            </p:txEl>
                                          </p:spTgt>
                                        </p:tgtEl>
                                      </p:cBhvr>
                                    </p:animEffect>
                                    <p:anim calcmode="lin" valueType="num">
                                      <p:cBhvr>
                                        <p:cTn id="96"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1" dur="26">
                                          <p:stCondLst>
                                            <p:cond delay="650"/>
                                          </p:stCondLst>
                                        </p:cTn>
                                        <p:tgtEl>
                                          <p:spTgt spid="6">
                                            <p:txEl>
                                              <p:pRg st="7" end="7"/>
                                            </p:txEl>
                                          </p:spTgt>
                                        </p:tgtEl>
                                      </p:cBhvr>
                                      <p:to x="100000" y="60000"/>
                                    </p:animScale>
                                    <p:animScale>
                                      <p:cBhvr>
                                        <p:cTn id="102" dur="166" decel="50000">
                                          <p:stCondLst>
                                            <p:cond delay="676"/>
                                          </p:stCondLst>
                                        </p:cTn>
                                        <p:tgtEl>
                                          <p:spTgt spid="6">
                                            <p:txEl>
                                              <p:pRg st="7" end="7"/>
                                            </p:txEl>
                                          </p:spTgt>
                                        </p:tgtEl>
                                      </p:cBhvr>
                                      <p:to x="100000" y="100000"/>
                                    </p:animScale>
                                    <p:animScale>
                                      <p:cBhvr>
                                        <p:cTn id="103" dur="26">
                                          <p:stCondLst>
                                            <p:cond delay="1312"/>
                                          </p:stCondLst>
                                        </p:cTn>
                                        <p:tgtEl>
                                          <p:spTgt spid="6">
                                            <p:txEl>
                                              <p:pRg st="7" end="7"/>
                                            </p:txEl>
                                          </p:spTgt>
                                        </p:tgtEl>
                                      </p:cBhvr>
                                      <p:to x="100000" y="80000"/>
                                    </p:animScale>
                                    <p:animScale>
                                      <p:cBhvr>
                                        <p:cTn id="104" dur="166" decel="50000">
                                          <p:stCondLst>
                                            <p:cond delay="1338"/>
                                          </p:stCondLst>
                                        </p:cTn>
                                        <p:tgtEl>
                                          <p:spTgt spid="6">
                                            <p:txEl>
                                              <p:pRg st="7" end="7"/>
                                            </p:txEl>
                                          </p:spTgt>
                                        </p:tgtEl>
                                      </p:cBhvr>
                                      <p:to x="100000" y="100000"/>
                                    </p:animScale>
                                    <p:animScale>
                                      <p:cBhvr>
                                        <p:cTn id="105" dur="26">
                                          <p:stCondLst>
                                            <p:cond delay="1642"/>
                                          </p:stCondLst>
                                        </p:cTn>
                                        <p:tgtEl>
                                          <p:spTgt spid="6">
                                            <p:txEl>
                                              <p:pRg st="7" end="7"/>
                                            </p:txEl>
                                          </p:spTgt>
                                        </p:tgtEl>
                                      </p:cBhvr>
                                      <p:to x="100000" y="90000"/>
                                    </p:animScale>
                                    <p:animScale>
                                      <p:cBhvr>
                                        <p:cTn id="106" dur="166" decel="50000">
                                          <p:stCondLst>
                                            <p:cond delay="1668"/>
                                          </p:stCondLst>
                                        </p:cTn>
                                        <p:tgtEl>
                                          <p:spTgt spid="6">
                                            <p:txEl>
                                              <p:pRg st="7" end="7"/>
                                            </p:txEl>
                                          </p:spTgt>
                                        </p:tgtEl>
                                      </p:cBhvr>
                                      <p:to x="100000" y="100000"/>
                                    </p:animScale>
                                    <p:animScale>
                                      <p:cBhvr>
                                        <p:cTn id="107" dur="26">
                                          <p:stCondLst>
                                            <p:cond delay="1808"/>
                                          </p:stCondLst>
                                        </p:cTn>
                                        <p:tgtEl>
                                          <p:spTgt spid="6">
                                            <p:txEl>
                                              <p:pRg st="7" end="7"/>
                                            </p:txEl>
                                          </p:spTgt>
                                        </p:tgtEl>
                                      </p:cBhvr>
                                      <p:to x="100000" y="95000"/>
                                    </p:animScale>
                                    <p:animScale>
                                      <p:cBhvr>
                                        <p:cTn id="108" dur="166" decel="50000">
                                          <p:stCondLst>
                                            <p:cond delay="1834"/>
                                          </p:stCondLst>
                                        </p:cTn>
                                        <p:tgtEl>
                                          <p:spTgt spid="6">
                                            <p:txEl>
                                              <p:pRg st="7" end="7"/>
                                            </p:txEl>
                                          </p:spTgt>
                                        </p:tgtEl>
                                      </p:cBhvr>
                                      <p:to x="100000" y="100000"/>
                                    </p:animScale>
                                  </p:childTnLst>
                                </p:cTn>
                              </p:par>
                              <p:par>
                                <p:cTn id="109" presetID="26" presetClass="entr" presetSubtype="0" fill="hold" nodeType="withEffect">
                                  <p:stCondLst>
                                    <p:cond delay="0"/>
                                  </p:stCondLst>
                                  <p:childTnLst>
                                    <p:set>
                                      <p:cBhvr>
                                        <p:cTn id="110" dur="1" fill="hold">
                                          <p:stCondLst>
                                            <p:cond delay="0"/>
                                          </p:stCondLst>
                                        </p:cTn>
                                        <p:tgtEl>
                                          <p:spTgt spid="6">
                                            <p:txEl>
                                              <p:pRg st="8" end="8"/>
                                            </p:txEl>
                                          </p:spTgt>
                                        </p:tgtEl>
                                        <p:attrNameLst>
                                          <p:attrName>style.visibility</p:attrName>
                                        </p:attrNameLst>
                                      </p:cBhvr>
                                      <p:to>
                                        <p:strVal val="visible"/>
                                      </p:to>
                                    </p:set>
                                    <p:animEffect transition="in" filter="wipe(down)">
                                      <p:cBhvr>
                                        <p:cTn id="111" dur="580">
                                          <p:stCondLst>
                                            <p:cond delay="0"/>
                                          </p:stCondLst>
                                        </p:cTn>
                                        <p:tgtEl>
                                          <p:spTgt spid="6">
                                            <p:txEl>
                                              <p:pRg st="8" end="8"/>
                                            </p:txEl>
                                          </p:spTgt>
                                        </p:tgtEl>
                                      </p:cBhvr>
                                    </p:animEffect>
                                    <p:anim calcmode="lin" valueType="num">
                                      <p:cBhvr>
                                        <p:cTn id="112"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17" dur="26">
                                          <p:stCondLst>
                                            <p:cond delay="650"/>
                                          </p:stCondLst>
                                        </p:cTn>
                                        <p:tgtEl>
                                          <p:spTgt spid="6">
                                            <p:txEl>
                                              <p:pRg st="8" end="8"/>
                                            </p:txEl>
                                          </p:spTgt>
                                        </p:tgtEl>
                                      </p:cBhvr>
                                      <p:to x="100000" y="60000"/>
                                    </p:animScale>
                                    <p:animScale>
                                      <p:cBhvr>
                                        <p:cTn id="118" dur="166" decel="50000">
                                          <p:stCondLst>
                                            <p:cond delay="676"/>
                                          </p:stCondLst>
                                        </p:cTn>
                                        <p:tgtEl>
                                          <p:spTgt spid="6">
                                            <p:txEl>
                                              <p:pRg st="8" end="8"/>
                                            </p:txEl>
                                          </p:spTgt>
                                        </p:tgtEl>
                                      </p:cBhvr>
                                      <p:to x="100000" y="100000"/>
                                    </p:animScale>
                                    <p:animScale>
                                      <p:cBhvr>
                                        <p:cTn id="119" dur="26">
                                          <p:stCondLst>
                                            <p:cond delay="1312"/>
                                          </p:stCondLst>
                                        </p:cTn>
                                        <p:tgtEl>
                                          <p:spTgt spid="6">
                                            <p:txEl>
                                              <p:pRg st="8" end="8"/>
                                            </p:txEl>
                                          </p:spTgt>
                                        </p:tgtEl>
                                      </p:cBhvr>
                                      <p:to x="100000" y="80000"/>
                                    </p:animScale>
                                    <p:animScale>
                                      <p:cBhvr>
                                        <p:cTn id="120" dur="166" decel="50000">
                                          <p:stCondLst>
                                            <p:cond delay="1338"/>
                                          </p:stCondLst>
                                        </p:cTn>
                                        <p:tgtEl>
                                          <p:spTgt spid="6">
                                            <p:txEl>
                                              <p:pRg st="8" end="8"/>
                                            </p:txEl>
                                          </p:spTgt>
                                        </p:tgtEl>
                                      </p:cBhvr>
                                      <p:to x="100000" y="100000"/>
                                    </p:animScale>
                                    <p:animScale>
                                      <p:cBhvr>
                                        <p:cTn id="121" dur="26">
                                          <p:stCondLst>
                                            <p:cond delay="1642"/>
                                          </p:stCondLst>
                                        </p:cTn>
                                        <p:tgtEl>
                                          <p:spTgt spid="6">
                                            <p:txEl>
                                              <p:pRg st="8" end="8"/>
                                            </p:txEl>
                                          </p:spTgt>
                                        </p:tgtEl>
                                      </p:cBhvr>
                                      <p:to x="100000" y="90000"/>
                                    </p:animScale>
                                    <p:animScale>
                                      <p:cBhvr>
                                        <p:cTn id="122" dur="166" decel="50000">
                                          <p:stCondLst>
                                            <p:cond delay="1668"/>
                                          </p:stCondLst>
                                        </p:cTn>
                                        <p:tgtEl>
                                          <p:spTgt spid="6">
                                            <p:txEl>
                                              <p:pRg st="8" end="8"/>
                                            </p:txEl>
                                          </p:spTgt>
                                        </p:tgtEl>
                                      </p:cBhvr>
                                      <p:to x="100000" y="100000"/>
                                    </p:animScale>
                                    <p:animScale>
                                      <p:cBhvr>
                                        <p:cTn id="123" dur="26">
                                          <p:stCondLst>
                                            <p:cond delay="1808"/>
                                          </p:stCondLst>
                                        </p:cTn>
                                        <p:tgtEl>
                                          <p:spTgt spid="6">
                                            <p:txEl>
                                              <p:pRg st="8" end="8"/>
                                            </p:txEl>
                                          </p:spTgt>
                                        </p:tgtEl>
                                      </p:cBhvr>
                                      <p:to x="100000" y="95000"/>
                                    </p:animScale>
                                    <p:animScale>
                                      <p:cBhvr>
                                        <p:cTn id="124" dur="166" decel="50000">
                                          <p:stCondLst>
                                            <p:cond delay="1834"/>
                                          </p:stCondLst>
                                        </p:cTn>
                                        <p:tgtEl>
                                          <p:spTgt spid="6">
                                            <p:txEl>
                                              <p:pRg st="8" end="8"/>
                                            </p:txEl>
                                          </p:spTgt>
                                        </p:tgtEl>
                                      </p:cBhvr>
                                      <p:to x="100000" y="100000"/>
                                    </p:animScale>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
                                            <p:txEl>
                                              <p:pRg st="9" end="9"/>
                                            </p:txEl>
                                          </p:spTgt>
                                        </p:tgtEl>
                                        <p:attrNameLst>
                                          <p:attrName>style.visibility</p:attrName>
                                        </p:attrNameLst>
                                      </p:cBhvr>
                                      <p:to>
                                        <p:strVal val="visible"/>
                                      </p:to>
                                    </p:set>
                                    <p:animEffect transition="in" filter="fade">
                                      <p:cBhvr>
                                        <p:cTn id="129" dur="1000"/>
                                        <p:tgtEl>
                                          <p:spTgt spid="6">
                                            <p:txEl>
                                              <p:pRg st="9" end="9"/>
                                            </p:txEl>
                                          </p:spTgt>
                                        </p:tgtEl>
                                      </p:cBhvr>
                                    </p:animEffect>
                                    <p:anim calcmode="lin" valueType="num">
                                      <p:cBhvr>
                                        <p:cTn id="130"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31"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955476"/>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ب. ضرورت </a:t>
            </a:r>
            <a:r>
              <a:rPr lang="fa-IR" sz="2000" dirty="0">
                <a:solidFill>
                  <a:srgbClr val="C00000"/>
                </a:solidFill>
                <a:cs typeface="B Titr" panose="00000700000000000000" pitchFamily="2" charset="-78"/>
              </a:rPr>
              <a:t>درونی: عبور از واکنش‌های پراکنده به جبهه هم‌افزا</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هدف </a:t>
            </a:r>
            <a:r>
              <a:rPr lang="fa-IR" b="1" dirty="0">
                <a:solidFill>
                  <a:prstClr val="black"/>
                </a:solidFill>
                <a:cs typeface="B Nazanin" panose="00000400000000000000" pitchFamily="2" charset="-78"/>
              </a:rPr>
              <a:t>استراتژیک دشمن: جزیره‌ای‌سازی نیروهای مؤمن، ایجاد پراکندگی و خنثی‌سازی قدرت جمعی نظام.</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درس </a:t>
            </a:r>
            <a:r>
              <a:rPr lang="fa-IR" b="1" dirty="0">
                <a:solidFill>
                  <a:prstClr val="black"/>
                </a:solidFill>
                <a:cs typeface="B Nazanin" panose="00000400000000000000" pitchFamily="2" charset="-78"/>
              </a:rPr>
              <a:t>تاریخ انقلاب: پیروزی در مقاطعی حاصل شد که ایمان، عقلانیت راهبردی، پیوند با ولایت، مقاومت سازمان‌یافته و ترجمه عملیاتی معارف قرآنی با هم همراه شدند.</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هدف مدل منظومه مهندسی‌شده: تبدیل محورها و کنش‌های پراکنده به یک جبهه هم‌افزا، هم‌جهت و یکپارچه در ذیل ولایت.</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ویژگی‌های </a:t>
            </a:r>
            <a:r>
              <a:rPr lang="fa-IR" b="1" dirty="0">
                <a:solidFill>
                  <a:prstClr val="black"/>
                </a:solidFill>
                <a:cs typeface="B Nazanin" panose="00000400000000000000" pitchFamily="2" charset="-78"/>
              </a:rPr>
              <a:t>این معماری:</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هر محور، حلقه‌ای تکمیل‌کننده و تقویت‌کننده محور دیگر است.</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هیچ مؤلفه‌ای به صورت منفرد و جزیره‌ای عمل نمی‌کند.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مقاومت، تلفیقی از عقلانیت، ایمان و ساختار می‌شود.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جهاد، مفهومی همه‌جانبه و زمان‌مند می‌یابد.</a:t>
            </a:r>
          </a:p>
          <a:p>
            <a:pPr marL="800100" lvl="1" indent="-34290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مردم از تماشاگر منفعل به رکن اصلی پایداری تبدیل می‌شوند.</a:t>
            </a:r>
          </a:p>
          <a:p>
            <a:pPr marL="342900" indent="-342900" algn="justLow" rtl="1">
              <a:lnSpc>
                <a:spcPct val="150000"/>
              </a:lnSpc>
              <a:buFont typeface="Wingdings" panose="05000000000000000000" pitchFamily="2" charset="2"/>
              <a:buChar char="q"/>
            </a:pPr>
            <a:r>
              <a:rPr lang="fa-IR" b="1" dirty="0" smtClean="0">
                <a:solidFill>
                  <a:prstClr val="black"/>
                </a:solidFill>
                <a:cs typeface="B Nazanin" panose="00000400000000000000" pitchFamily="2" charset="-78"/>
              </a:rPr>
              <a:t>نتیجه</a:t>
            </a:r>
            <a:r>
              <a:rPr lang="fa-IR" b="1" dirty="0">
                <a:solidFill>
                  <a:prstClr val="black"/>
                </a:solidFill>
                <a:cs typeface="B Nazanin" panose="00000400000000000000" pitchFamily="2" charset="-78"/>
              </a:rPr>
              <a:t>: این هم‌افزایی نظام‌یافته، دقیقاً نقطه مقابل سناریوی دشمن است و با از بین بردن بسترهای گسست و یأس، بنیان محاسبات آن را برهم می‌زند.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025057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1000"/>
                                        <p:tgtEl>
                                          <p:spTgt spid="6">
                                            <p:txEl>
                                              <p:pRg st="1" end="1"/>
                                            </p:txEl>
                                          </p:spTgt>
                                        </p:tgtEl>
                                      </p:cBhvr>
                                    </p:animEffect>
                                    <p:anim calcmode="lin" valueType="num">
                                      <p:cBhvr>
                                        <p:cTn id="31"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1000"/>
                                        <p:tgtEl>
                                          <p:spTgt spid="6">
                                            <p:txEl>
                                              <p:pRg st="2" end="2"/>
                                            </p:txEl>
                                          </p:spTgt>
                                        </p:tgtEl>
                                      </p:cBhvr>
                                    </p:animEffect>
                                    <p:anim calcmode="lin" valueType="num">
                                      <p:cBhvr>
                                        <p:cTn id="3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3" end="3"/>
                                            </p:txEl>
                                          </p:spTgt>
                                        </p:tgtEl>
                                        <p:attrNameLst>
                                          <p:attrName>style.visibility</p:attrName>
                                        </p:attrNameLst>
                                      </p:cBhvr>
                                      <p:to>
                                        <p:strVal val="visible"/>
                                      </p:to>
                                    </p:set>
                                    <p:animEffect transition="in" filter="fade">
                                      <p:cBhvr>
                                        <p:cTn id="44" dur="1000"/>
                                        <p:tgtEl>
                                          <p:spTgt spid="6">
                                            <p:txEl>
                                              <p:pRg st="3" end="3"/>
                                            </p:txEl>
                                          </p:spTgt>
                                        </p:tgtEl>
                                      </p:cBhvr>
                                    </p:animEffect>
                                    <p:anim calcmode="lin" valueType="num">
                                      <p:cBhvr>
                                        <p:cTn id="4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4" end="4"/>
                                            </p:txEl>
                                          </p:spTgt>
                                        </p:tgtEl>
                                        <p:attrNameLst>
                                          <p:attrName>style.visibility</p:attrName>
                                        </p:attrNameLst>
                                      </p:cBhvr>
                                      <p:to>
                                        <p:strVal val="visible"/>
                                      </p:to>
                                    </p:set>
                                    <p:animEffect transition="in" filter="fade">
                                      <p:cBhvr>
                                        <p:cTn id="51" dur="1000"/>
                                        <p:tgtEl>
                                          <p:spTgt spid="6">
                                            <p:txEl>
                                              <p:pRg st="4" end="4"/>
                                            </p:txEl>
                                          </p:spTgt>
                                        </p:tgtEl>
                                      </p:cBhvr>
                                    </p:animEffect>
                                    <p:anim calcmode="lin" valueType="num">
                                      <p:cBhvr>
                                        <p:cTn id="5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5" end="5"/>
                                            </p:txEl>
                                          </p:spTgt>
                                        </p:tgtEl>
                                        <p:attrNameLst>
                                          <p:attrName>style.visibility</p:attrName>
                                        </p:attrNameLst>
                                      </p:cBhvr>
                                      <p:to>
                                        <p:strVal val="visible"/>
                                      </p:to>
                                    </p:set>
                                    <p:animEffect transition="in" filter="fade">
                                      <p:cBhvr>
                                        <p:cTn id="58" dur="1000"/>
                                        <p:tgtEl>
                                          <p:spTgt spid="6">
                                            <p:txEl>
                                              <p:pRg st="5" end="5"/>
                                            </p:txEl>
                                          </p:spTgt>
                                        </p:tgtEl>
                                      </p:cBhvr>
                                    </p:animEffect>
                                    <p:anim calcmode="lin" valueType="num">
                                      <p:cBhvr>
                                        <p:cTn id="59"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6" end="6"/>
                                            </p:txEl>
                                          </p:spTgt>
                                        </p:tgtEl>
                                        <p:attrNameLst>
                                          <p:attrName>style.visibility</p:attrName>
                                        </p:attrNameLst>
                                      </p:cBhvr>
                                      <p:to>
                                        <p:strVal val="visible"/>
                                      </p:to>
                                    </p:set>
                                    <p:animEffect transition="in" filter="fade">
                                      <p:cBhvr>
                                        <p:cTn id="65" dur="1000"/>
                                        <p:tgtEl>
                                          <p:spTgt spid="6">
                                            <p:txEl>
                                              <p:pRg st="6" end="6"/>
                                            </p:txEl>
                                          </p:spTgt>
                                        </p:tgtEl>
                                      </p:cBhvr>
                                    </p:animEffect>
                                    <p:anim calcmode="lin" valueType="num">
                                      <p:cBhvr>
                                        <p:cTn id="66"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7" end="7"/>
                                            </p:txEl>
                                          </p:spTgt>
                                        </p:tgtEl>
                                        <p:attrNameLst>
                                          <p:attrName>style.visibility</p:attrName>
                                        </p:attrNameLst>
                                      </p:cBhvr>
                                      <p:to>
                                        <p:strVal val="visible"/>
                                      </p:to>
                                    </p:set>
                                    <p:animEffect transition="in" filter="fade">
                                      <p:cBhvr>
                                        <p:cTn id="72" dur="1000"/>
                                        <p:tgtEl>
                                          <p:spTgt spid="6">
                                            <p:txEl>
                                              <p:pRg st="7" end="7"/>
                                            </p:txEl>
                                          </p:spTgt>
                                        </p:tgtEl>
                                      </p:cBhvr>
                                    </p:animEffect>
                                    <p:anim calcmode="lin" valueType="num">
                                      <p:cBhvr>
                                        <p:cTn id="73"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nodeType="clickEffect">
                                  <p:stCondLst>
                                    <p:cond delay="0"/>
                                  </p:stCondLst>
                                  <p:childTnLst>
                                    <p:set>
                                      <p:cBhvr>
                                        <p:cTn id="78" dur="1" fill="hold">
                                          <p:stCondLst>
                                            <p:cond delay="0"/>
                                          </p:stCondLst>
                                        </p:cTn>
                                        <p:tgtEl>
                                          <p:spTgt spid="6">
                                            <p:txEl>
                                              <p:pRg st="8" end="8"/>
                                            </p:txEl>
                                          </p:spTgt>
                                        </p:tgtEl>
                                        <p:attrNameLst>
                                          <p:attrName>style.visibility</p:attrName>
                                        </p:attrNameLst>
                                      </p:cBhvr>
                                      <p:to>
                                        <p:strVal val="visible"/>
                                      </p:to>
                                    </p:set>
                                    <p:animEffect transition="in" filter="fade">
                                      <p:cBhvr>
                                        <p:cTn id="79" dur="1000"/>
                                        <p:tgtEl>
                                          <p:spTgt spid="6">
                                            <p:txEl>
                                              <p:pRg st="8" end="8"/>
                                            </p:txEl>
                                          </p:spTgt>
                                        </p:tgtEl>
                                      </p:cBhvr>
                                    </p:animEffect>
                                    <p:anim calcmode="lin" valueType="num">
                                      <p:cBhvr>
                                        <p:cTn id="80"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81"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6">
                                            <p:txEl>
                                              <p:pRg st="9" end="9"/>
                                            </p:txEl>
                                          </p:spTgt>
                                        </p:tgtEl>
                                        <p:attrNameLst>
                                          <p:attrName>style.visibility</p:attrName>
                                        </p:attrNameLst>
                                      </p:cBhvr>
                                      <p:to>
                                        <p:strVal val="visible"/>
                                      </p:to>
                                    </p:set>
                                    <p:animEffect transition="in" filter="fade">
                                      <p:cBhvr>
                                        <p:cTn id="86" dur="1000"/>
                                        <p:tgtEl>
                                          <p:spTgt spid="6">
                                            <p:txEl>
                                              <p:pRg st="9" end="9"/>
                                            </p:txEl>
                                          </p:spTgt>
                                        </p:tgtEl>
                                      </p:cBhvr>
                                    </p:animEffect>
                                    <p:anim calcmode="lin" valueType="num">
                                      <p:cBhvr>
                                        <p:cTn id="87"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88"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nodeType="clickEffect">
                                  <p:stCondLst>
                                    <p:cond delay="0"/>
                                  </p:stCondLst>
                                  <p:childTnLst>
                                    <p:set>
                                      <p:cBhvr>
                                        <p:cTn id="92" dur="1" fill="hold">
                                          <p:stCondLst>
                                            <p:cond delay="0"/>
                                          </p:stCondLst>
                                        </p:cTn>
                                        <p:tgtEl>
                                          <p:spTgt spid="6">
                                            <p:txEl>
                                              <p:pRg st="10" end="10"/>
                                            </p:txEl>
                                          </p:spTgt>
                                        </p:tgtEl>
                                        <p:attrNameLst>
                                          <p:attrName>style.visibility</p:attrName>
                                        </p:attrNameLst>
                                      </p:cBhvr>
                                      <p:to>
                                        <p:strVal val="visible"/>
                                      </p:to>
                                    </p:set>
                                    <p:animEffect transition="in" filter="fade">
                                      <p:cBhvr>
                                        <p:cTn id="93" dur="1000"/>
                                        <p:tgtEl>
                                          <p:spTgt spid="6">
                                            <p:txEl>
                                              <p:pRg st="10" end="10"/>
                                            </p:txEl>
                                          </p:spTgt>
                                        </p:tgtEl>
                                      </p:cBhvr>
                                    </p:animEffect>
                                    <p:anim calcmode="lin" valueType="num">
                                      <p:cBhvr>
                                        <p:cTn id="94"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95"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055504"/>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در سطح راهبردی، پاسداران معماران و نگهبانان اصلی الگوی «رِبّیّون» در عصر حاضر هستند. نقش آنان تبدیل ایمان از یک سرمایه فردی و پراکنده به یک قدرت سازمان‌یافته هماهنگ و متمرکز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تربیت نیروی «رِبّیّ»: ایجاد و اداره دوره‌های تربیتی تدریجی و مستمر برای درونی‌سازی «صبر»، «ثبات» و «تاب‌آوری» در نیروهای جوان، به جای تکیه بر بسیج‌های هیجانی مقطعی؛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الگوسازی عملیاتی: نمایش عینی ایستادگی در میدان‌های مختلف (از رزم تا سازندگی) به‌گونه‌ای‌که هر مأموریت، خود یک درس عملی از مقاومت سازمان‌یافته باشد؛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تزریق «سکینه» به بدنه سازمان: با مدیریت اخبار، تحلیل حوادث بر اساس سنت‌های الهی و حفظ آرامش و انسجام درونی در اوج فشارها، به‌عنوان منبع ایجاد آرامش جمعی عمل می‌کنند؛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پایش و ایمن‌سازی ساختار: شناسایی و رفع نقاط ضعف (وَهْن)، آسیب‌پذیری (ضَعف) و عوامل انفعال (استکان) در درون سازمان‌های زیرمجموعه و مرتبط.</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13306333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590931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بسیجیان</a:t>
            </a:r>
          </a:p>
          <a:p>
            <a:pPr algn="justLow" rtl="1">
              <a:lnSpc>
                <a:spcPct val="150000"/>
              </a:lnSpc>
            </a:pPr>
            <a:r>
              <a:rPr lang="fa-IR" b="1" dirty="0">
                <a:solidFill>
                  <a:prstClr val="black"/>
                </a:solidFill>
                <a:cs typeface="B Nazanin" panose="00000400000000000000" pitchFamily="2" charset="-78"/>
              </a:rPr>
              <a:t>بسیج، پیونددهنده سنت‌های الهی با بدنه مردمی </a:t>
            </a:r>
            <a:r>
              <a:rPr lang="fa-IR" b="1" dirty="0" smtClean="0">
                <a:solidFill>
                  <a:prstClr val="black"/>
                </a:solidFill>
                <a:cs typeface="B Nazanin" panose="00000400000000000000" pitchFamily="2" charset="-78"/>
              </a:rPr>
              <a:t>است.</a:t>
            </a:r>
            <a:endParaRPr lang="fa-IR" b="1" dirty="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بسیج، پرورش نیروهای کارآمد و ریشه‌دار کردن فرهنگ مقاومت در متن جامعه است. </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تولید </a:t>
            </a:r>
            <a:r>
              <a:rPr lang="fa-IR" b="1" dirty="0">
                <a:solidFill>
                  <a:prstClr val="black"/>
                </a:solidFill>
                <a:cs typeface="B Nazanin" panose="00000400000000000000" pitchFamily="2" charset="-78"/>
              </a:rPr>
              <a:t>نیروی مقاوم (نه صرفاً پرشمار): اجرای برنامه‌های تربیتی تدریجی و مهارت‌محور (نه صرفاً تجمعات هیجانی) برای پرورش افرادی با قابلیت «صبر فعال» و «تاب‌آوری»؛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حفظ </a:t>
            </a:r>
            <a:r>
              <a:rPr lang="fa-IR" b="1" dirty="0">
                <a:solidFill>
                  <a:prstClr val="black"/>
                </a:solidFill>
                <a:cs typeface="B Nazanin" panose="00000400000000000000" pitchFamily="2" charset="-78"/>
              </a:rPr>
              <a:t>روحیۀ ایثار در شرایط فشار: سازماندهی اقدامات جهادی مستمر، امدادرسانی در بحران‌ها و حفظ پیوند عاطفی با خانواده‌های شهدا و ایثارگران به منظور زنده نگه داشتن فرهنگ ایثار و جلوگیری از فرسایش روحیۀ فداکاری؛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تبدیل </a:t>
            </a:r>
            <a:r>
              <a:rPr lang="fa-IR" b="1" dirty="0">
                <a:solidFill>
                  <a:prstClr val="black"/>
                </a:solidFill>
                <a:cs typeface="B Nazanin" panose="00000400000000000000" pitchFamily="2" charset="-78"/>
              </a:rPr>
              <a:t>مفاهیم به گفتمان مردمی: ترجمه و نشر ساده، خلاق و جذاب مفاهیم پیچیدۀ مقاومت (مانند صبر، سکینه، استقامت) در قالب سرود، مسابقه، یادواره، فعالیت‌های محلی و فضای مجازی برای درونی‌سازی آن در متن جامعه؛</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پایش </a:t>
            </a:r>
            <a:r>
              <a:rPr lang="fa-IR" b="1" dirty="0">
                <a:solidFill>
                  <a:prstClr val="black"/>
                </a:solidFill>
                <a:cs typeface="B Nazanin" panose="00000400000000000000" pitchFamily="2" charset="-78"/>
              </a:rPr>
              <a:t>اجتماعی و انتقال هوشمند پیام: عمل کردن به‌عنوان دیده‌بانان بیدار و شبکه‌های ارتباطی زنده در محل‌ها، برای درک صحیح از روحیۀ مردم، انتقال به‌موقع دغدغه‌ها به سطوح مدیریتی و انتشار پیام‌های امیدبخش و آرامش‌بخش در مقابل شایعات.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904052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5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6">
                                            <p:txEl>
                                              <p:pRg st="4" end="4"/>
                                            </p:txEl>
                                          </p:spTgt>
                                        </p:tgtEl>
                                        <p:attrNameLst>
                                          <p:attrName>ppt_h</p:attrName>
                                        </p:attrNameLst>
                                      </p:cBhvr>
                                      <p:tavLst>
                                        <p:tav tm="0">
                                          <p:val>
                                            <p:fltVal val="0"/>
                                          </p:val>
                                        </p:tav>
                                        <p:tav tm="100000">
                                          <p:val>
                                            <p:strVal val="#ppt_h"/>
                                          </p:val>
                                        </p:tav>
                                      </p:tavLst>
                                    </p:anim>
                                    <p:animEffect transition="in" filter="fade">
                                      <p:cBhvr>
                                        <p:cTn id="39" dur="500"/>
                                        <p:tgtEl>
                                          <p:spTgt spid="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3248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فرمانده، تعیین «قواعد بقا و رشد» برای سازمان در شرایط دشوار است.</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مدیریت </a:t>
            </a:r>
            <a:r>
              <a:rPr lang="fa-IR" b="1" dirty="0">
                <a:solidFill>
                  <a:prstClr val="black"/>
                </a:solidFill>
                <a:cs typeface="B Nazanin" panose="00000400000000000000" pitchFamily="2" charset="-78"/>
              </a:rPr>
              <a:t>فعال «صبر»: تبدیل مفهوم صبر از یک ویژگی اخلاقی توصیه‌شده به یک متغیر مدیریتی و عملیاتی. </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تصمیم‌گیری </a:t>
            </a:r>
            <a:r>
              <a:rPr lang="fa-IR" b="1" dirty="0">
                <a:solidFill>
                  <a:prstClr val="black"/>
                </a:solidFill>
                <a:cs typeface="B Nazanin" panose="00000400000000000000" pitchFamily="2" charset="-78"/>
              </a:rPr>
              <a:t>مبتنی‌بر «سکینه»: اتخاذ و ابلاغ تصمیمات در بحران‌ها با حفظ خونسردی، آرامش و قاطعیت، به‌گونه‌ای‌که این رفتار، خود بزرگ‌ترین منبع اطمینان و آرامش برای نیروها باشد و چرخۀ اضطراب را قطع کند؛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حفظ </a:t>
            </a:r>
            <a:r>
              <a:rPr lang="fa-IR" b="1" dirty="0">
                <a:solidFill>
                  <a:prstClr val="black"/>
                </a:solidFill>
                <a:cs typeface="B Nazanin" panose="00000400000000000000" pitchFamily="2" charset="-78"/>
              </a:rPr>
              <a:t>و رشد نیروی انسانی: نظارت مستقیم بر آستانۀ تحمل، روحیه و سلامت روانی نیروها، دور کردن آنان از خطوط شکست بی‌حاصل، تقدیر از مجاهدت و طراحی مأموریت‌هایی که ضمن چالش، به رشد مهارت و اعتمادبه‌نفس آنان بینجامد؛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پیشگیری </a:t>
            </a:r>
            <a:r>
              <a:rPr lang="fa-IR" b="1" dirty="0">
                <a:solidFill>
                  <a:prstClr val="black"/>
                </a:solidFill>
                <a:cs typeface="B Nazanin" panose="00000400000000000000" pitchFamily="2" charset="-78"/>
              </a:rPr>
              <a:t>از ریزش: شناسایی به‌موقع علائم خستگی مفرط، یأس یا اختلاف در نیروها و اقدام عملی (چرخش مأموریت، گفت‌وگوی فردی، حل مشکل) برای جلوگیری از ترک سازمان توسط عناصر ارزشمند؛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الگوسازی </a:t>
            </a:r>
            <a:r>
              <a:rPr lang="fa-IR" b="1" dirty="0">
                <a:solidFill>
                  <a:prstClr val="black"/>
                </a:solidFill>
                <a:cs typeface="B Nazanin" panose="00000400000000000000" pitchFamily="2" charset="-78"/>
              </a:rPr>
              <a:t>عملی فرمانده ربّانی: حضور مؤثر در خطوط اصلی، شجاعت در پذیرش مسئولیت تصمیمات و نشان دادن توکل و اتکا در عمل. فرمانده باید خود، نمونۀ عینی یک «رِبّیّ» باشد که نیروها با مشاهده او، معنای استقامت را بیاموزند.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42458918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59554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روحانی، تعیین «قاب و نقشه معنایی» است که تمام اقدامات مقاومت در درون آن معنا پیدا می‌کند. </a:t>
            </a:r>
            <a:endParaRPr lang="fa-IR"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معنادهی </a:t>
            </a:r>
            <a:r>
              <a:rPr lang="fa-IR" b="1" dirty="0">
                <a:solidFill>
                  <a:prstClr val="black"/>
                </a:solidFill>
                <a:cs typeface="B Nazanin" panose="00000400000000000000" pitchFamily="2" charset="-78"/>
              </a:rPr>
              <a:t>به رنج و فشار: تبیین حوادث سخت (شکست، شهادت، تحریم) در چهارچوب مفاهیمی چون «امتحان»، «تمحیص» و «قربانی شدن برای هدفی بزرگ‌تر»، به جای تحلیل‌های مادی‌محور </a:t>
            </a:r>
            <a:r>
              <a:rPr lang="fa-IR" b="1" dirty="0" smtClean="0">
                <a:solidFill>
                  <a:prstClr val="black"/>
                </a:solidFill>
                <a:cs typeface="B Nazanin" panose="00000400000000000000" pitchFamily="2" charset="-78"/>
              </a:rPr>
              <a:t>یأس‌آور</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تبیین </a:t>
            </a:r>
            <a:r>
              <a:rPr lang="fa-IR" b="1" dirty="0">
                <a:solidFill>
                  <a:prstClr val="black"/>
                </a:solidFill>
                <a:cs typeface="B Nazanin" panose="00000400000000000000" pitchFamily="2" charset="-78"/>
              </a:rPr>
              <a:t>فلسفه «صبر» و «تأخیر نصرت»: توضیح مستدل و قرآنی اینکه چرا پیروزی ممکن است به تأخیر افتد، چرا صبر یک فضیلت فعال است و چگونه سنت‌های الهی در تاریخ جاری است. </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ایمن‌سازی </a:t>
            </a:r>
            <a:r>
              <a:rPr lang="fa-IR" b="1" dirty="0">
                <a:solidFill>
                  <a:prstClr val="black"/>
                </a:solidFill>
                <a:cs typeface="B Nazanin" panose="00000400000000000000" pitchFamily="2" charset="-78"/>
              </a:rPr>
              <a:t>فکری در برابر شبهات: پاسخ‌گویی به موقع، قانع‌کننده و مبتنی‌بر معارف دینی به پرسش‌ها و شبهاتی که در میدان عمل برای نیروها پیش </a:t>
            </a:r>
            <a:r>
              <a:rPr lang="fa-IR" b="1" dirty="0" smtClean="0">
                <a:solidFill>
                  <a:prstClr val="black"/>
                </a:solidFill>
                <a:cs typeface="B Nazanin" panose="00000400000000000000" pitchFamily="2" charset="-78"/>
              </a:rPr>
              <a:t>می‌آید.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احیای </a:t>
            </a:r>
            <a:r>
              <a:rPr lang="fa-IR" b="1" dirty="0">
                <a:solidFill>
                  <a:prstClr val="black"/>
                </a:solidFill>
                <a:cs typeface="B Nazanin" panose="00000400000000000000" pitchFamily="2" charset="-78"/>
              </a:rPr>
              <a:t>مناسک معنویت رزمی: طراحی و اجرای آیین‌ها، مراسم و دعاهای جمعی (مثل مراسم تشییع، یادواره‌ها، دعای عهد) به گونه‌ای که این مناسک، تقویت‌کننده روحیه جمعی، احساس تعلق و پیوند با آرمان باشند؛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تربیت </a:t>
            </a:r>
            <a:r>
              <a:rPr lang="fa-IR" b="1" dirty="0">
                <a:solidFill>
                  <a:prstClr val="black"/>
                </a:solidFill>
                <a:cs typeface="B Nazanin" panose="00000400000000000000" pitchFamily="2" charset="-78"/>
              </a:rPr>
              <a:t>چهره‌به‌چهره نیروها: گفت‌وگوی مستقیم، مشاوره و راهنمایی فردی با فرماندهان، پاسداران و بسیجیان برای رفع دغدغه‌های درونی، تقویت ایمان عملی و تبدیل مفاهیم به باورهای شخصی.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282211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fade">
                                      <p:cBhvr>
                                        <p:cTn id="15" dur="1000"/>
                                        <p:tgtEl>
                                          <p:spTgt spid="6">
                                            <p:txEl>
                                              <p:pRg st="2" end="2"/>
                                            </p:txEl>
                                          </p:spTgt>
                                        </p:tgtEl>
                                      </p:cBhvr>
                                    </p:animEffect>
                                    <p:anim calcmode="lin" valueType="num">
                                      <p:cBhvr>
                                        <p:cTn id="1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7" end="7"/>
                                            </p:txEl>
                                          </p:spTgt>
                                        </p:tgtEl>
                                        <p:attrNameLst>
                                          <p:attrName>style.visibility</p:attrName>
                                        </p:attrNameLst>
                                      </p:cBhvr>
                                      <p:to>
                                        <p:strVal val="visible"/>
                                      </p:to>
                                    </p:set>
                                    <p:animEffect transition="in" filter="fade">
                                      <p:cBhvr>
                                        <p:cTn id="50" dur="1000"/>
                                        <p:tgtEl>
                                          <p:spTgt spid="6">
                                            <p:txEl>
                                              <p:pRg st="7" end="7"/>
                                            </p:txEl>
                                          </p:spTgt>
                                        </p:tgtEl>
                                      </p:cBhvr>
                                    </p:animEffect>
                                    <p:anim calcmode="lin" valueType="num">
                                      <p:cBhvr>
                                        <p:cTn id="51"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8" end="8"/>
                                            </p:txEl>
                                          </p:spTgt>
                                        </p:tgtEl>
                                        <p:attrNameLst>
                                          <p:attrName>style.visibility</p:attrName>
                                        </p:attrNameLst>
                                      </p:cBhvr>
                                      <p:to>
                                        <p:strVal val="visible"/>
                                      </p:to>
                                    </p:set>
                                    <p:animEffect transition="in" filter="fade">
                                      <p:cBhvr>
                                        <p:cTn id="57" dur="1000"/>
                                        <p:tgtEl>
                                          <p:spTgt spid="6">
                                            <p:txEl>
                                              <p:pRg st="8" end="8"/>
                                            </p:txEl>
                                          </p:spTgt>
                                        </p:tgtEl>
                                      </p:cBhvr>
                                    </p:animEffect>
                                    <p:anim calcmode="lin" valueType="num">
                                      <p:cBhvr>
                                        <p:cTn id="58"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2324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1900" dirty="0" smtClean="0">
                <a:solidFill>
                  <a:srgbClr val="C00000"/>
                </a:solidFill>
                <a:cs typeface="B Titr" panose="00000700000000000000" pitchFamily="2" charset="-78"/>
              </a:rPr>
              <a:t>آحاد مردم جامعه اسلامی</a:t>
            </a:r>
            <a:endParaRPr lang="fa-IR" sz="1900"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نقش راهبردی مردم، تأمین مشروعیت و حیات برای پیکره مقاومت است. </a:t>
            </a:r>
            <a:endParaRPr lang="fa-IR" sz="19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حفظ </a:t>
            </a:r>
            <a:r>
              <a:rPr lang="fa-IR" sz="1900" b="1" dirty="0">
                <a:solidFill>
                  <a:prstClr val="black"/>
                </a:solidFill>
                <a:cs typeface="B Nazanin" panose="00000400000000000000" pitchFamily="2" charset="-78"/>
              </a:rPr>
              <a:t>روحیه و «سکینه» در محیط‌های خرد: ایجاد و نگهداری فضای امید، آرامش و اطمینان در کانون خانواده، محل کار و محله، به‌عنوان اولین سلول‌های جامعه که در مجموع، «سکینه جمعی» را می‌سازند؛</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مشارکت </a:t>
            </a:r>
            <a:r>
              <a:rPr lang="fa-IR" sz="1900" b="1" dirty="0">
                <a:solidFill>
                  <a:prstClr val="black"/>
                </a:solidFill>
                <a:cs typeface="B Nazanin" panose="00000400000000000000" pitchFamily="2" charset="-78"/>
              </a:rPr>
              <a:t>فعال در مناسک و برنامه‌های جمعی: حضور آگاهانه و وسیع در راهپیمایی‌ها، مراسم دعا، یادواره‌ها و برنامه‌های آموزشی عمومی (مانند پدافند غیرعامل) به‌عنوان نمایش عینی انسجام و آمادگی ملی؛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پشتیبانی </a:t>
            </a:r>
            <a:r>
              <a:rPr lang="fa-IR" sz="1900" b="1" dirty="0">
                <a:solidFill>
                  <a:prstClr val="black"/>
                </a:solidFill>
                <a:cs typeface="B Nazanin" panose="00000400000000000000" pitchFamily="2" charset="-78"/>
              </a:rPr>
              <a:t>ملموس و عینی: مشارکت در کمک‌های مردمی، تقدیر عملی از رزمندگان، حمایت از خانواده‌های شهدا و ایثارگران و ایجاد شبکه‌های خودجوش حمایتی به‌عنوان تجلی عملی «رُحَماءُ بَيْنَهُمْ»؛</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نشر </a:t>
            </a:r>
            <a:r>
              <a:rPr lang="fa-IR" sz="1900" b="1" dirty="0">
                <a:solidFill>
                  <a:prstClr val="black"/>
                </a:solidFill>
                <a:cs typeface="B Nazanin" panose="00000400000000000000" pitchFamily="2" charset="-78"/>
              </a:rPr>
              <a:t>گفتمان مقاومت در گفتار روزمره: استفاده از زبان امید، اعتماد به نفس ملی و تکرار روایت‌های پیروزی در مکالمات عادی، و پرهیز جدی از تکرار گفتمان یأس، شکست و خودکم‌بینی که از سوی دشمن ترویج می‌شود؛</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مقاومت </a:t>
            </a:r>
            <a:r>
              <a:rPr lang="fa-IR" sz="1900" b="1" dirty="0">
                <a:solidFill>
                  <a:prstClr val="black"/>
                </a:solidFill>
                <a:cs typeface="B Nazanin" panose="00000400000000000000" pitchFamily="2" charset="-78"/>
              </a:rPr>
              <a:t>در برابر شایعه و جنگ روانی: مسئولیت‌پذیری در قبال دریافت و انتشار اخبار، پرهیز از بازنشر شایعات و رجوع به منابع معتبر به‌عنوان اولین خط دفاعی در میدان جنگ شناختی</a:t>
            </a:r>
            <a:r>
              <a:rPr lang="fa-IR"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511334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85243"/>
            <a:ext cx="9232594"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10.جمع‌بندی </a:t>
            </a:r>
            <a:r>
              <a:rPr lang="fa-IR" sz="2200" dirty="0">
                <a:solidFill>
                  <a:srgbClr val="C00000"/>
                </a:solidFill>
                <a:cs typeface="B Titr" panose="00000700000000000000" pitchFamily="2" charset="-78"/>
              </a:rPr>
              <a:t>ارتقایی (تثبیت نگاه راهبردی)</a:t>
            </a:r>
          </a:p>
          <a:p>
            <a:pPr algn="justLow" rtl="1">
              <a:lnSpc>
                <a:spcPct val="150000"/>
              </a:lnSpc>
            </a:pPr>
            <a:r>
              <a:rPr lang="fa-IR" sz="2200" b="1" dirty="0">
                <a:solidFill>
                  <a:prstClr val="black"/>
                </a:solidFill>
                <a:cs typeface="B Nazanin" panose="00000400000000000000" pitchFamily="2" charset="-78"/>
              </a:rPr>
              <a:t>این محور به ما می‌آموزد که مقاومتِ فاقد سازمان و ساختار، هرچند پرشور، ناپایدار و در برابر اولین فشارهای جدی می‌شکند. در مقابل، ساختار و نهادی که بر پایه تربیت الهی و انسان‌های ربانی استوار نباشد، اگر هم مقاومتی کند، خطرناک و مستعد انحراف و تبدیل به ابزار قدرت‌طلبی می‌گردد. بنابراین، پیروزی پایدار و شکست‌ناپذیر، تنها از درون ترکیب حیاتی «انسان ربّانی» (تربیت‌یافته، بصیر و متوکل) و «نهاد طیب» (سالم، ریشه‌دار و مولد) بیرون می‌آید.</a:t>
            </a:r>
          </a:p>
          <a:p>
            <a:pPr algn="justLow" rtl="1">
              <a:lnSpc>
                <a:spcPct val="150000"/>
              </a:lnSpc>
            </a:pPr>
            <a:r>
              <a:rPr lang="fa-IR" sz="2200" b="1" dirty="0">
                <a:solidFill>
                  <a:srgbClr val="0070C0"/>
                </a:solidFill>
                <a:cs typeface="B Nazanin" panose="00000400000000000000" pitchFamily="2" charset="-78"/>
              </a:rPr>
              <a:t>گزارۀ راهبردی تکمیلی: </a:t>
            </a:r>
            <a:endParaRPr lang="fa-IR" sz="2200" b="1" dirty="0" smtClean="0">
              <a:solidFill>
                <a:srgbClr val="0070C0"/>
              </a:solidFill>
              <a:cs typeface="B Nazanin" panose="00000400000000000000" pitchFamily="2" charset="-78"/>
            </a:endParaRPr>
          </a:p>
          <a:p>
            <a:pPr algn="justLow" rtl="1">
              <a:lnSpc>
                <a:spcPct val="150000"/>
              </a:lnSpc>
            </a:pPr>
            <a:r>
              <a:rPr lang="fa-IR" sz="2200" b="1" dirty="0" smtClean="0">
                <a:solidFill>
                  <a:prstClr val="black"/>
                </a:solidFill>
                <a:cs typeface="B Nazanin" panose="00000400000000000000" pitchFamily="2" charset="-78"/>
              </a:rPr>
              <a:t>مدیریت </a:t>
            </a:r>
            <a:r>
              <a:rPr lang="fa-IR" sz="2200" b="1" dirty="0">
                <a:solidFill>
                  <a:prstClr val="black"/>
                </a:solidFill>
                <a:cs typeface="B Nazanin" panose="00000400000000000000" pitchFamily="2" charset="-78"/>
              </a:rPr>
              <a:t>جنگ‌های طولانی، ترکیبی و پیچیده امروز، نه با تکیه بر هیجان‌های مقطعی، که تنها از طریق برنامه‌ریزی استراتژیک برای پرورش مستمر انسان‌های ربّانی و ساخت نهادهای طیب در تمام سطوح جامعه ممکن است. این سرمایه‌گذاری بنیادین است که عمق استراتژیک نظام را در برابر هرگونه فرسایش تشکیل می‌دهد</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145</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837954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3308"/>
            <a:ext cx="9232594" cy="5170646"/>
          </a:xfrm>
          <a:prstGeom prst="rect">
            <a:avLst/>
          </a:prstGeom>
          <a:noFill/>
        </p:spPr>
        <p:txBody>
          <a:bodyPr wrap="square" rtlCol="1">
            <a:spAutoFit/>
          </a:bodyPr>
          <a:lstStyle/>
          <a:p>
            <a:pPr algn="justLow" rtl="1">
              <a:lnSpc>
                <a:spcPct val="150000"/>
              </a:lnSpc>
            </a:pPr>
            <a:r>
              <a:rPr lang="fa-IR" sz="2800" dirty="0" smtClean="0">
                <a:solidFill>
                  <a:srgbClr val="C00000"/>
                </a:solidFill>
                <a:cs typeface="B Titr" panose="00000700000000000000" pitchFamily="2" charset="-78"/>
              </a:rPr>
              <a:t>11. شبهات 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مقاومتِ </a:t>
            </a:r>
            <a:r>
              <a:rPr lang="fa-IR" sz="2400" b="1" dirty="0">
                <a:solidFill>
                  <a:prstClr val="black"/>
                </a:solidFill>
                <a:cs typeface="B Nazanin" panose="00000400000000000000" pitchFamily="2" charset="-78"/>
              </a:rPr>
              <a:t>طولانی‌مدت موجب فرسایش، خستگی اجتماعی و عقب‌ماندگی می‌شود؛ عقلانیت اقتضا می‌کند هزینه‌ها کاهش یابد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الگوی </a:t>
            </a:r>
            <a:r>
              <a:rPr lang="fa-IR" sz="2400" b="1" dirty="0">
                <a:solidFill>
                  <a:prstClr val="black"/>
                </a:solidFill>
                <a:cs typeface="B Nazanin" panose="00000400000000000000" pitchFamily="2" charset="-78"/>
              </a:rPr>
              <a:t>رِبّیّون، آرمانی و غیرواقعی است؛ انسان امروز تاب چنین ایستادگی‌ای را ندارد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مقاومتِ سازمان‌یافته، آزادی فردی را محدود و جامعه را امنیتی 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چرا باید همچنان مقاومت کرد؟ مگر شیوه‌ها، ادبیات و تاکتیک‌های ظاهری دشمن تغییر نکرده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نقش </a:t>
            </a:r>
            <a:r>
              <a:rPr lang="fa-IR" sz="2400" b="1" dirty="0">
                <a:solidFill>
                  <a:prstClr val="black"/>
                </a:solidFill>
                <a:cs typeface="B Nazanin" panose="00000400000000000000" pitchFamily="2" charset="-78"/>
              </a:rPr>
              <a:t>نهادهایی مانند سپاه، بسیج و روحانیت در این الگو چیست؟ آیا این نگاه، نظامی‌سازی دین نیست</a:t>
            </a:r>
            <a:r>
              <a:rPr lang="fa-IR" sz="24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26088548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5032147"/>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12. نتیجه نهایی محور</a:t>
            </a:r>
          </a:p>
          <a:p>
            <a:pPr algn="justLow" rtl="1">
              <a:lnSpc>
                <a:spcPct val="200000"/>
              </a:lnSpc>
            </a:pPr>
            <a:r>
              <a:rPr lang="fa-IR" sz="2400" b="1" dirty="0">
                <a:solidFill>
                  <a:prstClr val="black"/>
                </a:solidFill>
                <a:cs typeface="B Nazanin" panose="00000400000000000000" pitchFamily="2" charset="-78"/>
              </a:rPr>
              <a:t>مقاومت واقعی و پیروزمند، نیازمند تبدیل شدن از یک حرکت هیجانی و فردی به یک ساختار سازمان‌یافته، تاب‌آور و نهادینه شده است. این ساختار که الگوی قرآنی «رِبّیّون» و «شجرۀ طیبه» نماد آن است، با تلفیق تربیت نیروی انسانی اصیل و ساختارهای سالم، مانع از فرسایش، سستی و تسلیم در برابر فشارهای بلندمدت می‌شود. درنتیجه، پیروزی نه از شعارهای زودگذر، بلکه از انسجام هوشمندانه، صبر فعال و مهندسی اجتماعی عمیق سربرمی‌آورد و جامعه را در جنگ‌های فرسایشی جدید، شکست‌ناپذیر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84277"/>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سوم: مقاومت </a:t>
            </a:r>
            <a:r>
              <a:rPr lang="fa-IR" sz="2000" dirty="0">
                <a:solidFill>
                  <a:prstClr val="white">
                    <a:lumMod val="95000"/>
                  </a:prstClr>
                </a:solidFill>
                <a:cs typeface="B Titr" panose="00000700000000000000" pitchFamily="2" charset="-78"/>
              </a:rPr>
              <a:t>سازمان‌یافته و الگوی «رِبّیّون»</a:t>
            </a:r>
          </a:p>
        </p:txBody>
      </p:sp>
    </p:spTree>
    <p:extLst>
      <p:ext uri="{BB962C8B-B14F-4D97-AF65-F5344CB8AC3E}">
        <p14:creationId xmlns:p14="http://schemas.microsoft.com/office/powerpoint/2010/main" val="33322150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چهارم: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جهاد همه جانبه در میدان‌های نوین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148</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082738" y="3506526"/>
            <a:ext cx="7867529" cy="1592744"/>
          </a:xfrm>
          <a:prstGeom prst="rect">
            <a:avLst/>
          </a:prstGeom>
          <a:noFill/>
        </p:spPr>
        <p:txBody>
          <a:bodyPr wrap="square" rtlCol="1">
            <a:spAutoFit/>
          </a:bodyPr>
          <a:lstStyle/>
          <a:p>
            <a:pPr algn="ctr" rtl="1">
              <a:lnSpc>
                <a:spcPct val="200000"/>
              </a:lnSpc>
            </a:pPr>
            <a:r>
              <a:rPr lang="fa-IR" sz="2600" b="1" dirty="0">
                <a:solidFill>
                  <a:srgbClr val="FFC000">
                    <a:lumMod val="60000"/>
                    <a:lumOff val="40000"/>
                  </a:srgbClr>
                </a:solidFill>
                <a:cs typeface="B Nazanin" panose="00000400000000000000" pitchFamily="2" charset="-78"/>
              </a:rPr>
              <a:t>وَجاهِدوا فِي اللَّهِ حَقَّ جِهادِهِ (حج: 78)؛ </a:t>
            </a:r>
            <a:endParaRPr lang="fa-IR" sz="2600" b="1" dirty="0" smtClean="0">
              <a:solidFill>
                <a:srgbClr val="FFC000">
                  <a:lumMod val="60000"/>
                  <a:lumOff val="40000"/>
                </a:srgbClr>
              </a:solidFill>
              <a:cs typeface="B Nazanin" panose="00000400000000000000" pitchFamily="2" charset="-78"/>
            </a:endParaRPr>
          </a:p>
          <a:p>
            <a:pPr algn="ctr" rtl="1">
              <a:lnSpc>
                <a:spcPct val="200000"/>
              </a:lnSpc>
            </a:pPr>
            <a:r>
              <a:rPr lang="fa-IR" sz="2600" b="1" dirty="0" smtClean="0">
                <a:solidFill>
                  <a:srgbClr val="FFC000">
                    <a:lumMod val="60000"/>
                    <a:lumOff val="40000"/>
                  </a:srgbClr>
                </a:solidFill>
                <a:cs typeface="B Nazanin" panose="00000400000000000000" pitchFamily="2" charset="-78"/>
              </a:rPr>
              <a:t>وَالَّذينَ </a:t>
            </a:r>
            <a:r>
              <a:rPr lang="fa-IR" sz="2600" b="1" dirty="0">
                <a:solidFill>
                  <a:srgbClr val="FFC000">
                    <a:lumMod val="60000"/>
                    <a:lumOff val="40000"/>
                  </a:srgbClr>
                </a:solidFill>
                <a:cs typeface="B Nazanin" panose="00000400000000000000" pitchFamily="2" charset="-78"/>
              </a:rPr>
              <a:t>جاهَدوُا فينا لَنَهْديَنَّهُمْ سُبُلَنا (عنکبوت: 69)؛ </a:t>
            </a:r>
            <a:endParaRPr lang="fa-IR" sz="26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6299568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1000"/>
                                        <p:tgtEl>
                                          <p:spTgt spid="17"/>
                                        </p:tgtEl>
                                      </p:cBhvr>
                                    </p:animEffect>
                                    <p:anim calcmode="lin" valueType="num">
                                      <p:cBhvr>
                                        <p:cTn id="16" dur="1000" fill="hold"/>
                                        <p:tgtEl>
                                          <p:spTgt spid="17"/>
                                        </p:tgtEl>
                                        <p:attrNameLst>
                                          <p:attrName>ppt_x</p:attrName>
                                        </p:attrNameLst>
                                      </p:cBhvr>
                                      <p:tavLst>
                                        <p:tav tm="0">
                                          <p:val>
                                            <p:strVal val="#ppt_x"/>
                                          </p:val>
                                        </p:tav>
                                        <p:tav tm="100000">
                                          <p:val>
                                            <p:strVal val="#ppt_x"/>
                                          </p:val>
                                        </p:tav>
                                      </p:tavLst>
                                    </p:anim>
                                    <p:anim calcmode="lin" valueType="num">
                                      <p:cBhvr>
                                        <p:cTn id="1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جهاد همه جانبه در میدان‌های نوین</a:t>
            </a:r>
          </a:p>
        </p:txBody>
      </p:sp>
      <p:pic>
        <p:nvPicPr>
          <p:cNvPr id="4" name="Picture 3"/>
          <p:cNvPicPr>
            <a:picLocks noChangeAspect="1"/>
          </p:cNvPicPr>
          <p:nvPr/>
        </p:nvPicPr>
        <p:blipFill>
          <a:blip r:embed="rId6"/>
          <a:stretch>
            <a:fillRect/>
          </a:stretch>
        </p:blipFill>
        <p:spPr>
          <a:xfrm>
            <a:off x="1120379" y="957862"/>
            <a:ext cx="7505006" cy="4723295"/>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115545"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384158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78449"/>
            <a:ext cx="9112077" cy="5793894"/>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پ. ضرورت </a:t>
            </a:r>
            <a:r>
              <a:rPr lang="fa-IR" sz="2000" dirty="0">
                <a:solidFill>
                  <a:srgbClr val="C00000"/>
                </a:solidFill>
                <a:cs typeface="B Titr" panose="00000700000000000000" pitchFamily="2" charset="-78"/>
              </a:rPr>
              <a:t>کاربردی: قرآن به مثابه «کتاب تدبیر» در شرایط </a:t>
            </a:r>
            <a:r>
              <a:rPr lang="fa-IR" sz="2000" dirty="0" smtClean="0">
                <a:solidFill>
                  <a:srgbClr val="C00000"/>
                </a:solidFill>
                <a:cs typeface="B Titr" panose="00000700000000000000" pitchFamily="2" charset="-78"/>
              </a:rPr>
              <a:t>عینی</a:t>
            </a:r>
          </a:p>
          <a:p>
            <a:pPr algn="justLow" rtl="1">
              <a:lnSpc>
                <a:spcPct val="150000"/>
              </a:lnSpc>
            </a:pPr>
            <a:endParaRPr lang="fa-IR" sz="7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وضعیت موجود انقلاب: تهدید مستمر، بحران‌سازی مصنوعی، فتنه‌های ترکیبی و فشار همزمان خارجی و داخلی.</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نیاز </a:t>
            </a:r>
            <a:r>
              <a:rPr lang="fa-IR" sz="2200" b="1" dirty="0">
                <a:solidFill>
                  <a:prstClr val="black"/>
                </a:solidFill>
                <a:cs typeface="B Nazanin" panose="00000400000000000000" pitchFamily="2" charset="-78"/>
              </a:rPr>
              <a:t>عملی: قرآن باید از جایگاه تبرک به «کتاب تدبیر» و نقشه راه عملیاتی تبدیل شود (بر اساس تجربه رهبری انقلاب).</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هدف این بحث: ارائه الگوی عملی (نه نظریه ذهنی محض) برای مدیریت میدان.</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کارکردهای </a:t>
            </a:r>
            <a:r>
              <a:rPr lang="fa-IR" sz="2200" b="1" dirty="0">
                <a:solidFill>
                  <a:prstClr val="black"/>
                </a:solidFill>
                <a:cs typeface="B Nazanin" panose="00000400000000000000" pitchFamily="2" charset="-78"/>
              </a:rPr>
              <a:t>این الگو:</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تجهیز </a:t>
            </a:r>
            <a:r>
              <a:rPr lang="fa-IR" sz="2200" b="1" dirty="0">
                <a:solidFill>
                  <a:prstClr val="black"/>
                </a:solidFill>
                <a:cs typeface="B Nazanin" panose="00000400000000000000" pitchFamily="2" charset="-78"/>
              </a:rPr>
              <a:t>مربی قرآنی در برابر شبهات.</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تثبیت </a:t>
            </a:r>
            <a:r>
              <a:rPr lang="fa-IR" sz="2200" b="1" dirty="0">
                <a:solidFill>
                  <a:prstClr val="black"/>
                </a:solidFill>
                <a:cs typeface="B Nazanin" panose="00000400000000000000" pitchFamily="2" charset="-78"/>
              </a:rPr>
              <a:t>فرمانده در لحظه تصمیم‌گیری.</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حفظ </a:t>
            </a:r>
            <a:r>
              <a:rPr lang="fa-IR" sz="2200" b="1" dirty="0">
                <a:solidFill>
                  <a:prstClr val="black"/>
                </a:solidFill>
                <a:cs typeface="B Nazanin" panose="00000400000000000000" pitchFamily="2" charset="-78"/>
              </a:rPr>
              <a:t>آرامش و امید نیروی میدانی در بحران.</a:t>
            </a:r>
          </a:p>
          <a:p>
            <a:pPr marL="800100" lvl="1" indent="-342900" algn="justLow" rtl="1">
              <a:lnSpc>
                <a:spcPct val="150000"/>
              </a:lnSpc>
              <a:buFont typeface="Wingdings" panose="05000000000000000000" pitchFamily="2" charset="2"/>
              <a:buChar char="§"/>
            </a:pPr>
            <a:r>
              <a:rPr lang="fa-IR" sz="2200" b="1" dirty="0" smtClean="0">
                <a:solidFill>
                  <a:prstClr val="black"/>
                </a:solidFill>
                <a:cs typeface="B Nazanin" panose="00000400000000000000" pitchFamily="2" charset="-78"/>
              </a:rPr>
              <a:t>مصون‌سازی </a:t>
            </a:r>
            <a:r>
              <a:rPr lang="fa-IR" sz="2200" b="1" dirty="0">
                <a:solidFill>
                  <a:prstClr val="black"/>
                </a:solidFill>
                <a:cs typeface="B Nazanin" panose="00000400000000000000" pitchFamily="2" charset="-78"/>
              </a:rPr>
              <a:t>جامعه از آشوب و فرسایش</a:t>
            </a:r>
            <a:r>
              <a:rPr lang="fa-IR" sz="2200" b="1" dirty="0" smtClean="0">
                <a:solidFill>
                  <a:prstClr val="black"/>
                </a:solidFill>
                <a:cs typeface="B Nazanin" panose="00000400000000000000" pitchFamily="2" charset="-78"/>
              </a:rPr>
              <a:t>.</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895137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1000"/>
                                        <p:tgtEl>
                                          <p:spTgt spid="6">
                                            <p:txEl>
                                              <p:pRg st="0" end="0"/>
                                            </p:txEl>
                                          </p:spTgt>
                                        </p:tgtEl>
                                      </p:cBhvr>
                                    </p:animEffect>
                                    <p:anim calcmode="lin" valueType="num">
                                      <p:cBhvr>
                                        <p:cTn id="16"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6">
                                            <p:txEl>
                                              <p:pRg st="7" end="7"/>
                                            </p:txEl>
                                          </p:spTgt>
                                        </p:tgtEl>
                                        <p:attrNameLst>
                                          <p:attrName>style.visibility</p:attrName>
                                        </p:attrNameLst>
                                      </p:cBhvr>
                                      <p:to>
                                        <p:strVal val="visible"/>
                                      </p:to>
                                    </p:set>
                                    <p:animEffect transition="in" filter="fade">
                                      <p:cBhvr>
                                        <p:cTn id="55" dur="1000"/>
                                        <p:tgtEl>
                                          <p:spTgt spid="6">
                                            <p:txEl>
                                              <p:pRg st="7" end="7"/>
                                            </p:txEl>
                                          </p:spTgt>
                                        </p:tgtEl>
                                      </p:cBhvr>
                                    </p:animEffect>
                                    <p:anim calcmode="lin" valueType="num">
                                      <p:cBhvr>
                                        <p:cTn id="5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7" dur="1000" fill="hold"/>
                                        <p:tgtEl>
                                          <p:spTgt spid="6">
                                            <p:txEl>
                                              <p:pRg st="7" end="7"/>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6">
                                            <p:txEl>
                                              <p:pRg st="8" end="8"/>
                                            </p:txEl>
                                          </p:spTgt>
                                        </p:tgtEl>
                                        <p:attrNameLst>
                                          <p:attrName>style.visibility</p:attrName>
                                        </p:attrNameLst>
                                      </p:cBhvr>
                                      <p:to>
                                        <p:strVal val="visible"/>
                                      </p:to>
                                    </p:set>
                                    <p:animEffect transition="in" filter="fade">
                                      <p:cBhvr>
                                        <p:cTn id="60" dur="1000"/>
                                        <p:tgtEl>
                                          <p:spTgt spid="6">
                                            <p:txEl>
                                              <p:pRg st="8" end="8"/>
                                            </p:txEl>
                                          </p:spTgt>
                                        </p:tgtEl>
                                      </p:cBhvr>
                                    </p:animEffect>
                                    <p:anim calcmode="lin" valueType="num">
                                      <p:cBhvr>
                                        <p:cTn id="6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8" end="8"/>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animEffect transition="in" filter="fade">
                                      <p:cBhvr>
                                        <p:cTn id="65" dur="1000"/>
                                        <p:tgtEl>
                                          <p:spTgt spid="6">
                                            <p:txEl>
                                              <p:pRg st="9" end="9"/>
                                            </p:txEl>
                                          </p:spTgt>
                                        </p:tgtEl>
                                      </p:cBhvr>
                                    </p:animEffect>
                                    <p:anim calcmode="lin" valueType="num">
                                      <p:cBhvr>
                                        <p:cTn id="66"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893369870"/>
              </p:ext>
            </p:extLst>
          </p:nvPr>
        </p:nvGraphicFramePr>
        <p:xfrm>
          <a:off x="1" y="-8091"/>
          <a:ext cx="12192000" cy="7192553"/>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000" dirty="0" smtClean="0">
                          <a:solidFill>
                            <a:schemeClr val="bg1"/>
                          </a:solidFill>
                          <a:latin typeface="IranNastaliq" panose="02020505000000020003" pitchFamily="18" charset="0"/>
                          <a:cs typeface="IranNastaliq" panose="02020505000000020003" pitchFamily="18" charset="0"/>
                        </a:rPr>
                        <a:t>محور چهارم: </a:t>
                      </a:r>
                      <a:r>
                        <a:rPr lang="fa-IR" sz="6000" dirty="0" smtClean="0">
                          <a:solidFill>
                            <a:srgbClr val="FFFF00"/>
                          </a:solidFill>
                          <a:latin typeface="IranNastaliq" panose="02020505000000020003" pitchFamily="18" charset="0"/>
                          <a:cs typeface="IranNastaliq" panose="02020505000000020003" pitchFamily="18" charset="0"/>
                        </a:rPr>
                        <a:t>جهاد</a:t>
                      </a:r>
                      <a:r>
                        <a:rPr lang="fa-IR" sz="6000" baseline="0" dirty="0" smtClean="0">
                          <a:solidFill>
                            <a:srgbClr val="FFFF00"/>
                          </a:solidFill>
                          <a:latin typeface="IranNastaliq" panose="02020505000000020003" pitchFamily="18" charset="0"/>
                          <a:cs typeface="IranNastaliq" panose="02020505000000020003" pitchFamily="18" charset="0"/>
                        </a:rPr>
                        <a:t>  همه جانبه در میدان‌های نوین</a:t>
                      </a:r>
                      <a:endParaRPr lang="fa-IR" sz="6000" dirty="0" smtClean="0">
                        <a:solidFill>
                          <a:srgbClr val="FFFF00"/>
                        </a:solidFill>
                        <a:latin typeface="IranNastaliq" panose="02020505000000020003" pitchFamily="18" charset="0"/>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468352">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770" y="571400"/>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88401"/>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147526"/>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269702"/>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65328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150</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316168555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78380" y="800928"/>
            <a:ext cx="9112077" cy="5863144"/>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 هدف کلان</a:t>
            </a:r>
          </a:p>
          <a:p>
            <a:pPr algn="justLow" rtl="1">
              <a:lnSpc>
                <a:spcPct val="200000"/>
              </a:lnSpc>
            </a:pPr>
            <a:r>
              <a:rPr lang="fa-IR" sz="2300" b="1" dirty="0">
                <a:solidFill>
                  <a:prstClr val="black"/>
                </a:solidFill>
                <a:cs typeface="B Nazanin" panose="00000400000000000000" pitchFamily="2" charset="-78"/>
              </a:rPr>
              <a:t>ایجاد، حفظ و ارتقای توانمندی فعال و نظام‌مند جبهه حق در تمام عرصه‌های حیات فردی و اجتماعی، برای مقابله هوشمندانه با جنگ ترکیبی و چندلایه دشمن و تبدیل دفاع انفعالی به هجوم متوازن و آینده‌ساز در همه میدان‌ها</a:t>
            </a:r>
            <a:r>
              <a:rPr lang="fa-IR" sz="2200" b="1" dirty="0" smtClean="0">
                <a:solidFill>
                  <a:prstClr val="black"/>
                </a:solidFill>
                <a:cs typeface="B Nazanin" panose="00000400000000000000" pitchFamily="2" charset="-78"/>
              </a:rPr>
              <a:t>.</a:t>
            </a:r>
          </a:p>
          <a:p>
            <a:pPr algn="justLow" rtl="1">
              <a:lnSpc>
                <a:spcPct val="150000"/>
              </a:lnSpc>
            </a:pPr>
            <a:endParaRPr lang="fa-IR" sz="2200" b="1" dirty="0" smtClean="0">
              <a:solidFill>
                <a:prstClr val="black"/>
              </a:solidFill>
              <a:cs typeface="B Nazanin" panose="00000400000000000000" pitchFamily="2" charset="-78"/>
            </a:endParaRPr>
          </a:p>
          <a:p>
            <a:pPr algn="justLow" rtl="1">
              <a:lnSpc>
                <a:spcPct val="150000"/>
              </a:lnSpc>
            </a:pPr>
            <a:r>
              <a:rPr lang="fa-IR" sz="2200" dirty="0" smtClean="0">
                <a:solidFill>
                  <a:srgbClr val="C00000"/>
                </a:solidFill>
                <a:cs typeface="B Titr" panose="00000700000000000000" pitchFamily="2" charset="-78"/>
              </a:rPr>
              <a:t>2</a:t>
            </a:r>
            <a:r>
              <a:rPr lang="fa-IR" sz="2200" dirty="0">
                <a:solidFill>
                  <a:srgbClr val="C00000"/>
                </a:solidFill>
                <a:cs typeface="B Titr" panose="00000700000000000000" pitchFamily="2" charset="-78"/>
              </a:rPr>
              <a:t>. کارکرد کلان </a:t>
            </a:r>
          </a:p>
          <a:p>
            <a:pPr algn="justLow" rtl="1">
              <a:lnSpc>
                <a:spcPct val="200000"/>
              </a:lnSpc>
            </a:pPr>
            <a:r>
              <a:rPr lang="fa-IR" sz="2300" b="1" dirty="0">
                <a:solidFill>
                  <a:prstClr val="black"/>
                </a:solidFill>
                <a:cs typeface="B Nazanin" panose="00000400000000000000" pitchFamily="2" charset="-78"/>
              </a:rPr>
              <a:t>فعال‌سازی، هماهنگی و جهت‌دهی همه ظرفیت‌های فردی، اجتماعی و نهادی برای مقابله مؤثر و پیش‌دستانه با تهدیدهای چندبعدی؛ و تبدیل جهاد از یک واکنش مقطعی و دفاعی به یک وضعیت دائمی، مسئولیت‌پذیر، سازمان‌یافته و مولد در کلیت نظام اسلامی</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693813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fade">
                                      <p:cBhvr>
                                        <p:cTn id="22" dur="1000"/>
                                        <p:tgtEl>
                                          <p:spTgt spid="6">
                                            <p:txEl>
                                              <p:pRg st="3" end="3"/>
                                            </p:txEl>
                                          </p:spTgt>
                                        </p:tgtEl>
                                      </p:cBhvr>
                                    </p:animEffect>
                                    <p:anim calcmode="lin" valueType="num">
                                      <p:cBhvr>
                                        <p:cTn id="2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4" end="4"/>
                                            </p:txEl>
                                          </p:spTgt>
                                        </p:tgtEl>
                                        <p:attrNameLst>
                                          <p:attrName>style.visibility</p:attrName>
                                        </p:attrNameLst>
                                      </p:cBhvr>
                                      <p:to>
                                        <p:strVal val="visible"/>
                                      </p:to>
                                    </p:set>
                                    <p:animEffect transition="in" filter="fade">
                                      <p:cBhvr>
                                        <p:cTn id="29" dur="1000"/>
                                        <p:tgtEl>
                                          <p:spTgt spid="6">
                                            <p:txEl>
                                              <p:pRg st="4" end="4"/>
                                            </p:txEl>
                                          </p:spTgt>
                                        </p:tgtEl>
                                      </p:cBhvr>
                                    </p:animEffect>
                                    <p:anim calcmode="lin" valueType="num">
                                      <p:cBhvr>
                                        <p:cTn id="3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5452" y="996921"/>
            <a:ext cx="9112077" cy="5032147"/>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3</a:t>
            </a:r>
            <a:r>
              <a:rPr lang="fa-IR" sz="2200" dirty="0">
                <a:solidFill>
                  <a:srgbClr val="C00000"/>
                </a:solidFill>
                <a:cs typeface="B Titr" panose="00000700000000000000" pitchFamily="2" charset="-78"/>
              </a:rPr>
              <a:t>. تبیین محوری</a:t>
            </a:r>
          </a:p>
          <a:p>
            <a:pPr algn="justLow" rtl="1">
              <a:lnSpc>
                <a:spcPct val="200000"/>
              </a:lnSpc>
            </a:pPr>
            <a:r>
              <a:rPr lang="fa-IR" sz="2400" b="1" dirty="0">
                <a:solidFill>
                  <a:prstClr val="black"/>
                </a:solidFill>
                <a:cs typeface="B Nazanin" panose="00000400000000000000" pitchFamily="2" charset="-78"/>
              </a:rPr>
              <a:t>جهاد در منطق قرآن، وضعیتی دائمی و مسئولیت‌پذیر در تمام عرصه‌های زندگی است. دشمن امروز در یک جنگ ترکیبی، همزمان به میدان‌های ذهن، اقتصاد، علم، امنیت و فرهنگ حمله می‌برد تا اراده ملی را فلج کند. در برابر این تهاجم چندوجهی، جبهه حق باید جهادی هماهنگ و چندمیدانی را سازمان دهد، چرا که پیروزی در نبرد تمدنی کنون، تنها با دفاع متوازن و هوشمندانه در همه جبهه‌ها ممکن است. غفلت در هر میدان، پیکره کلی مقاومت را تضعیف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9936115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04853431"/>
              </p:ext>
            </p:extLst>
          </p:nvPr>
        </p:nvGraphicFramePr>
        <p:xfrm>
          <a:off x="409903" y="2105157"/>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153</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4974254" y="1329627"/>
            <a:ext cx="4075155" cy="646331"/>
          </a:xfrm>
          <a:prstGeom prst="rect">
            <a:avLst/>
          </a:prstGeom>
        </p:spPr>
        <p:txBody>
          <a:bodyPr wrap="none">
            <a:spAutoFit/>
          </a:bodyPr>
          <a:lstStyle/>
          <a:p>
            <a:pPr algn="justLow" rtl="1">
              <a:lnSpc>
                <a:spcPct val="150000"/>
              </a:lnSpc>
            </a:pPr>
            <a:r>
              <a:rPr lang="fa-IR" sz="2400"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269259" y="309264"/>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6951235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01703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جهاد نفس؛ زیربنای همه جهادها</a:t>
            </a:r>
            <a:endParaRPr lang="fa-IR" sz="1200" b="1" dirty="0" smtClean="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قرآن کریم، آغاز و مبنای هرگونه مجاهدت و مبارزه بیرونی را در دگرگونی و ریاضت درونی انسان می‌داند. جهاد بدون پالایش درونی و غلبه بر هوای نفس، اگر هم به پیروزی ظاهری منجر شود، مستعد انحراف، فساد، قدرت‌طلبی و خروج از مسیر حق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قَدْ </a:t>
            </a:r>
            <a:r>
              <a:rPr lang="fa-IR" sz="2200" b="1" dirty="0">
                <a:solidFill>
                  <a:prstClr val="black"/>
                </a:solidFill>
                <a:cs typeface="B Nazanin" panose="00000400000000000000" pitchFamily="2" charset="-78"/>
              </a:rPr>
              <a:t>أَفْلَحَ مَن </a:t>
            </a:r>
            <a:r>
              <a:rPr lang="fa-IR" sz="2200" b="1" dirty="0" smtClean="0">
                <a:solidFill>
                  <a:prstClr val="black"/>
                </a:solidFill>
                <a:cs typeface="B Nazanin" panose="00000400000000000000" pitchFamily="2" charset="-78"/>
              </a:rPr>
              <a:t>زَكَّاهَا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شمس:۹)؛</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قَدْ </a:t>
            </a:r>
            <a:r>
              <a:rPr lang="fa-IR" sz="2200" b="1" dirty="0">
                <a:solidFill>
                  <a:prstClr val="black"/>
                </a:solidFill>
                <a:cs typeface="B Nazanin" panose="00000400000000000000" pitchFamily="2" charset="-78"/>
              </a:rPr>
              <a:t>أَفْلَحَ مَنْ تَزَكَّى وَ ذَكَرَ اسْمَ رَبِّهِ </a:t>
            </a:r>
            <a:r>
              <a:rPr lang="fa-IR" sz="2200" b="1" dirty="0" smtClean="0">
                <a:solidFill>
                  <a:prstClr val="black"/>
                </a:solidFill>
                <a:cs typeface="B Nazanin" panose="00000400000000000000" pitchFamily="2" charset="-78"/>
              </a:rPr>
              <a:t>فَصَلَّى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اعلی:۱۴-۱۵)؛</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وَمَا </a:t>
            </a:r>
            <a:r>
              <a:rPr lang="fa-IR" sz="2200" b="1" dirty="0">
                <a:solidFill>
                  <a:prstClr val="black"/>
                </a:solidFill>
                <a:cs typeface="B Nazanin" panose="00000400000000000000" pitchFamily="2" charset="-78"/>
              </a:rPr>
              <a:t>أُبَرِّئُ نَفْسِي إِنَّ النَّفْسَ لَأَمَّارَةٌ بِالسُّوءِ إِلَّا مَا رَحِمَ </a:t>
            </a:r>
            <a:r>
              <a:rPr lang="fa-IR" sz="2200" b="1" dirty="0" smtClean="0">
                <a:solidFill>
                  <a:prstClr val="black"/>
                </a:solidFill>
                <a:cs typeface="B Nazanin" panose="00000400000000000000" pitchFamily="2" charset="-78"/>
              </a:rPr>
              <a:t>رَبِّي (</a:t>
            </a:r>
            <a:r>
              <a:rPr lang="fa-IR" sz="2200" b="1" dirty="0">
                <a:solidFill>
                  <a:prstClr val="black"/>
                </a:solidFill>
                <a:cs typeface="B Nazanin" panose="00000400000000000000" pitchFamily="2" charset="-78"/>
              </a:rPr>
              <a:t>یوسف: 53)؛ </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فَلا </a:t>
            </a:r>
            <a:r>
              <a:rPr lang="fa-IR" sz="2200" b="1" dirty="0">
                <a:solidFill>
                  <a:prstClr val="black"/>
                </a:solidFill>
                <a:cs typeface="B Nazanin" panose="00000400000000000000" pitchFamily="2" charset="-78"/>
              </a:rPr>
              <a:t>تُطِعِ الكافِرينَ وجاهِدهُم بِهِ جِهادًا </a:t>
            </a:r>
            <a:r>
              <a:rPr lang="fa-IR" sz="2200" b="1" dirty="0" smtClean="0">
                <a:solidFill>
                  <a:prstClr val="black"/>
                </a:solidFill>
                <a:cs typeface="B Nazanin" panose="00000400000000000000" pitchFamily="2" charset="-78"/>
              </a:rPr>
              <a:t>كَبيرًا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فرقان:۵۲)؛</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وَالَّذِينَ </a:t>
            </a:r>
            <a:r>
              <a:rPr lang="fa-IR" sz="2200" b="1" dirty="0">
                <a:solidFill>
                  <a:prstClr val="black"/>
                </a:solidFill>
                <a:cs typeface="B Nazanin" panose="00000400000000000000" pitchFamily="2" charset="-78"/>
              </a:rPr>
              <a:t>جَاهَدُوا فِينَا لَنَهْدِيَنَّهُمْ </a:t>
            </a:r>
            <a:r>
              <a:rPr lang="fa-IR" sz="2200" b="1" dirty="0" smtClean="0">
                <a:solidFill>
                  <a:prstClr val="black"/>
                </a:solidFill>
                <a:cs typeface="B Nazanin" panose="00000400000000000000" pitchFamily="2" charset="-78"/>
              </a:rPr>
              <a:t>سُبُلَنَا </a:t>
            </a:r>
            <a:r>
              <a:rPr lang="fa-IR" sz="2200" b="1" dirty="0">
                <a:solidFill>
                  <a:prstClr val="black"/>
                </a:solidFill>
                <a:cs typeface="B Nazanin" panose="00000400000000000000" pitchFamily="2" charset="-78"/>
              </a:rPr>
              <a:t>(</a:t>
            </a:r>
            <a:r>
              <a:rPr lang="fa-IR" sz="2200" b="1" dirty="0" smtClean="0">
                <a:solidFill>
                  <a:prstClr val="black"/>
                </a:solidFill>
                <a:cs typeface="B Nazanin" panose="00000400000000000000" pitchFamily="2" charset="-78"/>
              </a:rPr>
              <a:t>عنکبوت:۶۹)؛</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7354752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2716"/>
            <a:ext cx="9112077" cy="641714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جهاد </a:t>
            </a:r>
            <a:r>
              <a:rPr lang="fa-IR" b="1" dirty="0">
                <a:solidFill>
                  <a:prstClr val="black"/>
                </a:solidFill>
                <a:cs typeface="B Nazanin" panose="00000400000000000000" pitchFamily="2" charset="-78"/>
              </a:rPr>
              <a:t>نفس، موتور پایدارسازی، جهت‌دهی و مشروعیت‌بخش به همه میدان‌های جهاد بیرونی است. بدون این جهاد، حرکت‌ها در معرض انحراف به سمت اغراض دنیوی، خودنمایی یا خستگی زودهنگام قرار می‌گیرند.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بدون </a:t>
            </a:r>
            <a:r>
              <a:rPr lang="fa-IR" b="1" dirty="0">
                <a:solidFill>
                  <a:prstClr val="black"/>
                </a:solidFill>
                <a:cs typeface="B Nazanin" panose="00000400000000000000" pitchFamily="2" charset="-78"/>
              </a:rPr>
              <a:t>جهاد با نفس، پیروزی‌ها و منابع (نظامی، سیاسی، اقتصادی) به آفتی برای جبهه حق تبدیل می‌شوند و زمینه‌ساز فساد قدرت، غرور و فعال‌شدن سنت‌های الهی مانند استدراج یا تبدیل نعمت به نقمت می‌گردند.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تقوا</a:t>
            </a:r>
            <a:r>
              <a:rPr lang="fa-IR" b="1" dirty="0">
                <a:solidFill>
                  <a:prstClr val="black"/>
                </a:solidFill>
                <a:cs typeface="B Nazanin" panose="00000400000000000000" pitchFamily="2" charset="-78"/>
              </a:rPr>
              <a:t>، مدیریت نفس و تزکیه، سلاح اصلی و تعیین‌کننده در جهاد اکبر است. این سلاح، خط مقدم مقابله با جنگ روانی و نرم دشمن است که با ترویج مصرف‌گرایی و لذت‌طلبی سعی در تضعیف این رکن حیاتی دارد.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جهاد نفس، معیار سنجش واقعی پیشرفت جبهه حق است. هر پیشرفت بیرونی که با پسرفت درونی (ضعف تزکیه و اخلاص) همراه باشد، شکننده و بالقوه خطرناک است.</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 </a:t>
            </a:r>
            <a:r>
              <a:rPr lang="fa-IR" b="1" dirty="0">
                <a:solidFill>
                  <a:prstClr val="black"/>
                </a:solidFill>
                <a:cs typeface="B Nazanin" panose="00000400000000000000" pitchFamily="2" charset="-78"/>
              </a:rPr>
              <a:t>جهاد نفس، خط تولید رهبران و عناصر مطمئن و مقاوم در برابر فتنه‌هاست. تنها با تسلط بر هوای نفس، ترس و طمع می‌توان کادرهایی پایدار و وفادار پرورش داد.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تأخیر </a:t>
            </a:r>
            <a:r>
              <a:rPr lang="fa-IR" b="1" dirty="0">
                <a:solidFill>
                  <a:prstClr val="black"/>
                </a:solidFill>
                <a:cs typeface="B Nazanin" panose="00000400000000000000" pitchFamily="2" charset="-78"/>
              </a:rPr>
              <a:t>یا شکست در میدان‌های بیرونی، غالباً ریشه در غفلت یا ضعف در این میدان درونی دارد. پیروزی نهایی، از مسیر پیروزی بر خود می‌گذرد.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جهاد </a:t>
            </a:r>
            <a:r>
              <a:rPr lang="fa-IR" b="1" dirty="0">
                <a:solidFill>
                  <a:prstClr val="black"/>
                </a:solidFill>
                <a:cs typeface="B Nazanin" panose="00000400000000000000" pitchFamily="2" charset="-78"/>
              </a:rPr>
              <a:t>نفس، تضمین‌کننده تداوم و تعمیق جهاد در دیگر عرصه‌هاست و مانع از تبدیل مجاهدت به یک حرکت مقطعی و سطحی می‌شود.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8239658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01643"/>
            <a:ext cx="9112077" cy="61439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در اسلام، </a:t>
            </a:r>
            <a:r>
              <a:rPr lang="fa-IR" sz="2200" b="1" dirty="0" smtClean="0">
                <a:solidFill>
                  <a:prstClr val="black"/>
                </a:solidFill>
                <a:cs typeface="B Nazanin" panose="00000400000000000000" pitchFamily="2" charset="-78"/>
              </a:rPr>
              <a:t>نقطه‌ </a:t>
            </a:r>
            <a:r>
              <a:rPr lang="fa-IR" sz="2200" b="1" dirty="0">
                <a:solidFill>
                  <a:prstClr val="black"/>
                </a:solidFill>
                <a:cs typeface="B Nazanin" panose="00000400000000000000" pitchFamily="2" charset="-78"/>
              </a:rPr>
              <a:t>اصلى و محورى براى اصلاح عالم، اصلاح نفس انسانى است.  هوای نفس را باید خیلی ملاحظه کرد. به خودمان در فریب خوردن از هوای نفس سوءظن داشته باشیم.  </a:t>
            </a:r>
            <a:r>
              <a:rPr lang="fa-IR" sz="2200" b="1" dirty="0" smtClean="0">
                <a:solidFill>
                  <a:prstClr val="black"/>
                </a:solidFill>
                <a:cs typeface="B Nazanin" panose="00000400000000000000" pitchFamily="2" charset="-78"/>
              </a:rPr>
              <a:t>مهم‎ترین </a:t>
            </a:r>
            <a:r>
              <a:rPr lang="fa-IR" sz="2200" b="1" dirty="0">
                <a:solidFill>
                  <a:prstClr val="black"/>
                </a:solidFill>
                <a:cs typeface="B Nazanin" panose="00000400000000000000" pitchFamily="2" charset="-78"/>
              </a:rPr>
              <a:t>دستاورد مجاهدت و تلاش هر انسانی در مصاف با نفس و هواهای نفسانی خود، تقواست.  </a:t>
            </a:r>
          </a:p>
          <a:p>
            <a:pPr algn="justLow" rtl="1">
              <a:lnSpc>
                <a:spcPct val="150000"/>
              </a:lnSpc>
            </a:pPr>
            <a:r>
              <a:rPr lang="fa-IR" sz="2200" b="1" dirty="0">
                <a:solidFill>
                  <a:prstClr val="black"/>
                </a:solidFill>
                <a:cs typeface="B Nazanin" panose="00000400000000000000" pitchFamily="2" charset="-78"/>
              </a:rPr>
              <a:t>دشمنی که در درون هر یک از افراد مسلمان و مؤمن وجود داشت،خطرناکتر از همه دشمن‌ها است. این دشمن در درون ما هم وجود دارد: تمایلات نفسانی، خودخواهیها، میل به انحراف، میل به گمراهی و لغزشهایی که زمینه آن را خود انسان فراهم میکند. پیغمبر با این دشمن هم سخت مبارزه کرد؛ منتها مبارزه با این دشمن، به وسیله شمشیر نیست؛ به وسیله‌ی تربیت و تزکیه و تعلیم و هشدار دادن است. لذا وقتی که مردم با آن همه زحمت از جنگ برگشتند، پیغمبر فرمود شما از جهاد کوچکتر برگشتید، حالا مشغول جهاد بزرگتر شوید. عجب! یا رسول‌اللَّه! جهاد بزرگتر چیست؟ ما این جهاد با این عظمت و با این زحمت را انجام دادیم؛ مگر بزرگتر از این هم جهادی وجود دارد؟ فرمود بله، جهاد با نفس خودتان.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914906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جهاد تبیین؛ قلب نبرد </a:t>
            </a:r>
            <a:r>
              <a:rPr lang="fa-IR" sz="2400" b="1" dirty="0" smtClean="0">
                <a:solidFill>
                  <a:srgbClr val="0070C0"/>
                </a:solidFill>
                <a:cs typeface="B Nazanin" panose="00000400000000000000" pitchFamily="2" charset="-78"/>
              </a:rPr>
              <a:t>شناختی</a:t>
            </a:r>
          </a:p>
          <a:p>
            <a:pPr algn="justLow" rtl="1">
              <a:lnSpc>
                <a:spcPct val="150000"/>
              </a:lnSpc>
            </a:pPr>
            <a:r>
              <a:rPr lang="fa-IR" sz="2400" b="1" dirty="0" smtClean="0">
                <a:cs typeface="B Nazanin" panose="00000400000000000000" pitchFamily="2" charset="-78"/>
              </a:rPr>
              <a:t>در </a:t>
            </a:r>
            <a:r>
              <a:rPr lang="fa-IR" sz="2400" b="1" dirty="0">
                <a:cs typeface="B Nazanin" panose="00000400000000000000" pitchFamily="2" charset="-78"/>
              </a:rPr>
              <a:t>عصر جنگ روایت‌ها و جنگ شناختی، که میدان اصلی تسخیر اذهان و قلب‌هاست، تبیین به مهم‌ترین سلاح و پاسداری از حق تبدیل می‌شود. جهاد تبیین، نه یک فعالیت جنبی، بلکه پیش‌شرط مطلق برای حفظ حقیقت، خنثی‌سازی تحریف‌های هدفمند و شکستن انحصار روایی دشمن است</a:t>
            </a:r>
            <a:r>
              <a:rPr lang="fa-IR" sz="2400" b="1" dirty="0" smtClean="0">
                <a:cs typeface="B Nazanin" panose="00000400000000000000" pitchFamily="2" charset="-78"/>
              </a:rPr>
              <a:t>.</a:t>
            </a:r>
          </a:p>
          <a:p>
            <a:pPr algn="justLow" rtl="1">
              <a:lnSpc>
                <a:spcPct val="150000"/>
              </a:lnSpc>
            </a:pPr>
            <a:endParaRPr lang="fa-IR" sz="2000" b="1" dirty="0" smtClean="0">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C00000"/>
                </a:solidFill>
                <a:cs typeface="B Nazanin" panose="00000400000000000000" pitchFamily="2" charset="-78"/>
              </a:rPr>
              <a:t> آیات و شواهد قرآنی</a:t>
            </a:r>
            <a:endParaRPr lang="fa-IR" sz="2400" b="1" dirty="0">
              <a:solidFill>
                <a:srgbClr val="C00000"/>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لا تَلْبِسُوا الْحَقَّ بِالْباطِلِ وَ تَكْتُمُوا الْحَقَّ وَ أَنْتُمْ تَعْلَمُونَ (بقره: 42)؛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أَنْزَلْنا إِلَيْكَ الذِّكْرَ لِتُبَيِّنَ لِلنَّاسِ ما نُزِّلَ إِلَيْهِمْ وَ لَعَلَّهُمْ يَتَفَكَّرُونَ (نحل:44)؛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ما أَرْسَلْنا مِنْ رَسُولٍ إِلاَّ بِلِسانِ قَوْمِهِ لِيُبَيِّنَ </a:t>
            </a:r>
            <a:r>
              <a:rPr lang="fa-IR" sz="2400" b="1" dirty="0" smtClean="0">
                <a:solidFill>
                  <a:prstClr val="black"/>
                </a:solidFill>
                <a:cs typeface="B Nazanin" panose="00000400000000000000" pitchFamily="2" charset="-78"/>
              </a:rPr>
              <a:t>لَهُمْ (</a:t>
            </a:r>
            <a:r>
              <a:rPr lang="fa-IR" sz="2400" b="1" dirty="0">
                <a:solidFill>
                  <a:prstClr val="black"/>
                </a:solidFill>
                <a:cs typeface="B Nazanin" panose="00000400000000000000" pitchFamily="2" charset="-78"/>
              </a:rPr>
              <a:t>ابراهیم: 4)؛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1583909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96413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C00000"/>
                </a:solidFill>
                <a:cs typeface="B Nazanin" panose="00000400000000000000" pitchFamily="2" charset="-78"/>
              </a:rPr>
              <a:t>پیام‌ها و نکات راهبردی</a:t>
            </a:r>
            <a:endParaRPr lang="fa-IR" sz="2200" b="1" dirty="0">
              <a:solidFill>
                <a:srgbClr val="C00000"/>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تبیین، یک وظیفه همگانی و فرافردی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تبیین، پیش‌نیاز و لازمه جهاد در سایر عرصه‌ها (سیاسی، نظامی، اقتصادی)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تبیین، خنثی‌کننده اصلی توطئه دشمن در جنگ شناختی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سکوت </a:t>
            </a:r>
            <a:r>
              <a:rPr lang="fa-IR" sz="1950" b="1" dirty="0">
                <a:solidFill>
                  <a:prstClr val="black"/>
                </a:solidFill>
                <a:cs typeface="B Nazanin" panose="00000400000000000000" pitchFamily="2" charset="-78"/>
              </a:rPr>
              <a:t>در برابر تحریف یا حملات تبلیغاتی دشمن، نوعی همکاری غیرمستقیم با جبهه باطل و تقویت آن محسوب می‌شود. </a:t>
            </a: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کارآمدی </a:t>
            </a:r>
            <a:r>
              <a:rPr lang="fa-IR" sz="1950" b="1" dirty="0">
                <a:solidFill>
                  <a:prstClr val="black"/>
                </a:solidFill>
                <a:cs typeface="B Nazanin" panose="00000400000000000000" pitchFamily="2" charset="-78"/>
              </a:rPr>
              <a:t>جهاد تبیین، در گرو اخلاص، دقت، صراحت و بهره‌گیری از «حکمت» و «موعظه حسنه»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تبیین نیازمند شناخت عمیق از مخاطب، زمانه و ابزارهای نوین ارتباطی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تبیین، پاسخی ضروری به «شیوه آمیختن حق و باطل» توسط دشمن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هدف </a:t>
            </a:r>
            <a:r>
              <a:rPr lang="fa-IR" sz="1950" b="1" dirty="0">
                <a:solidFill>
                  <a:prstClr val="black"/>
                </a:solidFill>
                <a:cs typeface="B Nazanin" panose="00000400000000000000" pitchFamily="2" charset="-78"/>
              </a:rPr>
              <a:t>نهایی جهاد تبیین، «بصیرت‌افزایی» است. </a:t>
            </a:r>
            <a:endParaRPr lang="fa-IR" sz="1950" b="1" dirty="0" smtClean="0">
              <a:solidFill>
                <a:prstClr val="black"/>
              </a:solidFill>
              <a:cs typeface="B Nazanin" panose="00000400000000000000" pitchFamily="2" charset="-78"/>
            </a:endParaRPr>
          </a:p>
          <a:p>
            <a:pPr algn="justLow" rtl="1">
              <a:lnSpc>
                <a:spcPct val="150000"/>
              </a:lnSpc>
            </a:pPr>
            <a:r>
              <a:rPr lang="fa-IR" sz="1950" b="1" dirty="0" smtClean="0">
                <a:solidFill>
                  <a:srgbClr val="C00000"/>
                </a:solidFill>
                <a:cs typeface="B Nazanin" panose="00000400000000000000" pitchFamily="2" charset="-78"/>
              </a:rPr>
              <a:t>جمع‌بندی</a:t>
            </a:r>
            <a:r>
              <a:rPr lang="fa-IR" sz="1950" b="1" dirty="0">
                <a:solidFill>
                  <a:srgbClr val="C00000"/>
                </a:solidFill>
                <a:cs typeface="B Nazanin" panose="00000400000000000000" pitchFamily="2" charset="-78"/>
              </a:rPr>
              <a:t>: </a:t>
            </a:r>
            <a:r>
              <a:rPr lang="fa-IR" sz="1950" b="1" dirty="0">
                <a:solidFill>
                  <a:prstClr val="black"/>
                </a:solidFill>
                <a:cs typeface="B Nazanin" panose="00000400000000000000" pitchFamily="2" charset="-78"/>
              </a:rPr>
              <a:t>جهاد تبیین، تنها انتقال اطلاعات نیست؛ یک نبرد سرنوشت‌ساز برای تصرف قلب‌ها و اذهان، حفظ خلوص جبهه حق از نفوذ، و ایجاد مصونیت در جامعه در برابر شبهات است. این جهاد، سنگ بنای هر حرکت اصلاحی و دفاعی در عصر حاضر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463046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35581"/>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000" b="1" dirty="0">
                <a:solidFill>
                  <a:prstClr val="black"/>
                </a:solidFill>
                <a:cs typeface="B Nazanin" panose="00000400000000000000" pitchFamily="2" charset="-78"/>
              </a:rPr>
              <a:t>جهاد تبیین را جدّی بگیرید، شبهه‌زدایی از ذهن مخاطبین را جدّی بگیرید. شبهه از جمله‌ چیزهایی است که عرض کردیم مثل موریانه است؛ دشمن به این موریانه‌ها دل بسته. شبهه ویروس است، مثل همین ویروس کرونا؛ وقتی که وارد شد، خارج شدنش مشکل است، جزو بیماری‌های مسری هم هست، سرایت هم می‌کند. ... باید مرکزی باشد برای تبیین محتوای قوی و منطق محکم و غنی برای مسائل مهمّ انقلاب، ... به مردم بصیرت بدهید.  </a:t>
            </a:r>
          </a:p>
          <a:p>
            <a:pPr algn="justLow" rtl="1">
              <a:lnSpc>
                <a:spcPct val="200000"/>
              </a:lnSpc>
            </a:pPr>
            <a:r>
              <a:rPr lang="fa-IR" sz="2000" b="1" dirty="0">
                <a:solidFill>
                  <a:prstClr val="black"/>
                </a:solidFill>
                <a:cs typeface="B Nazanin" panose="00000400000000000000" pitchFamily="2" charset="-78"/>
              </a:rPr>
              <a:t>وظیفه‌ خواص این است: در مواقع لازم، باید تردید‌افکنی و شک‌آفرینی دشمن را خنثی کنند و [مسائل را] تبیین کنند؛ «جهاد تبیین» که بنده عرض کرده‌ام، ناظر به این است. ... خواص باید صریح باشند، باید باصراحت حرف بزنند، باید شبهه‌ها را از ذهنها زایل کنند، دوپهلو و دوگونه و تردید‌آمیز حرف نزنند. ...این نمونه‌ی کاری است که خواص </a:t>
            </a:r>
            <a:r>
              <a:rPr lang="fa-IR" sz="2000" b="1" dirty="0" smtClean="0">
                <a:solidFill>
                  <a:prstClr val="black"/>
                </a:solidFill>
                <a:cs typeface="B Nazanin" panose="00000400000000000000" pitchFamily="2" charset="-78"/>
              </a:rPr>
              <a:t>می‌توانند </a:t>
            </a:r>
            <a:r>
              <a:rPr lang="fa-IR" sz="2000" b="1" dirty="0">
                <a:solidFill>
                  <a:prstClr val="black"/>
                </a:solidFill>
                <a:cs typeface="B Nazanin" panose="00000400000000000000" pitchFamily="2" charset="-78"/>
              </a:rPr>
              <a:t>انجام بدهند.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159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7274704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05518"/>
          </a:xfrm>
          <a:prstGeom prst="rect">
            <a:avLst/>
          </a:prstGeom>
          <a:noFill/>
        </p:spPr>
        <p:txBody>
          <a:bodyPr wrap="square" rtlCol="1">
            <a:spAutoFit/>
          </a:bodyPr>
          <a:lstStyle/>
          <a:p>
            <a:pPr algn="justLow" rtl="1">
              <a:lnSpc>
                <a:spcPct val="150000"/>
              </a:lnSpc>
            </a:pPr>
            <a:r>
              <a:rPr lang="fa-IR" sz="2000" dirty="0" smtClean="0">
                <a:solidFill>
                  <a:srgbClr val="C00000"/>
                </a:solidFill>
                <a:cs typeface="B Titr" panose="00000700000000000000" pitchFamily="2" charset="-78"/>
              </a:rPr>
              <a:t>ت.چرایی و ضرورت </a:t>
            </a:r>
            <a:r>
              <a:rPr lang="fa-IR" sz="2000" dirty="0">
                <a:solidFill>
                  <a:srgbClr val="C00000"/>
                </a:solidFill>
                <a:cs typeface="B Titr" panose="00000700000000000000" pitchFamily="2" charset="-78"/>
              </a:rPr>
              <a:t>طرح بحث در این مقطع </a:t>
            </a:r>
            <a:r>
              <a:rPr lang="fa-IR" sz="2000" dirty="0" smtClean="0">
                <a:solidFill>
                  <a:srgbClr val="C00000"/>
                </a:solidFill>
                <a:cs typeface="B Titr" panose="00000700000000000000" pitchFamily="2" charset="-78"/>
              </a:rPr>
              <a:t>زمانی</a:t>
            </a:r>
          </a:p>
          <a:p>
            <a:pPr algn="justLow" rtl="1">
              <a:lnSpc>
                <a:spcPct val="150000"/>
              </a:lnSpc>
            </a:pPr>
            <a:endParaRPr lang="fa-IR" sz="9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050" b="1" dirty="0" smtClean="0">
                <a:solidFill>
                  <a:prstClr val="black"/>
                </a:solidFill>
                <a:cs typeface="B Nazanin" panose="00000400000000000000" pitchFamily="2" charset="-78"/>
              </a:rPr>
              <a:t>دشمن </a:t>
            </a:r>
            <a:r>
              <a:rPr lang="fa-IR" sz="2050" b="1" dirty="0">
                <a:solidFill>
                  <a:prstClr val="black"/>
                </a:solidFill>
                <a:cs typeface="B Nazanin" panose="00000400000000000000" pitchFamily="2" charset="-78"/>
              </a:rPr>
              <a:t>صراحتاً جنگ را از «سخت» به «شناختی» منتقل کرده </a:t>
            </a:r>
            <a:r>
              <a:rPr lang="fa-IR" sz="2050" b="1" dirty="0" smtClean="0">
                <a:solidFill>
                  <a:prstClr val="black"/>
                </a:solidFill>
                <a:cs typeface="B Nazanin" panose="00000400000000000000" pitchFamily="2" charset="-78"/>
              </a:rPr>
              <a:t>است؛</a:t>
            </a:r>
            <a:endParaRPr lang="fa-IR" sz="205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050" b="1" dirty="0" smtClean="0">
                <a:solidFill>
                  <a:prstClr val="black"/>
                </a:solidFill>
                <a:cs typeface="B Nazanin" panose="00000400000000000000" pitchFamily="2" charset="-78"/>
              </a:rPr>
              <a:t>نسل </a:t>
            </a:r>
            <a:r>
              <a:rPr lang="fa-IR" sz="2050" b="1" dirty="0">
                <a:solidFill>
                  <a:prstClr val="black"/>
                </a:solidFill>
                <a:cs typeface="B Nazanin" panose="00000400000000000000" pitchFamily="2" charset="-78"/>
              </a:rPr>
              <a:t>جدید بیش از گذشته در معرض شبهه و یأس قرار دارد؛</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فتنه‌ها با ظاهر مطالبات اجتماعی، اما با طراحی بیرونی شکل می‌گیرند؛</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تنها سلاح مؤثر در این میدان، بصیرت قرآنی، امید الهی و پیوند با ولایت است؛</a:t>
            </a:r>
          </a:p>
          <a:p>
            <a:pPr marL="342900" indent="-342900" algn="justLow" rtl="1">
              <a:lnSpc>
                <a:spcPct val="150000"/>
              </a:lnSpc>
              <a:buFont typeface="Wingdings" panose="05000000000000000000" pitchFamily="2" charset="2"/>
              <a:buChar char="q"/>
            </a:pPr>
            <a:r>
              <a:rPr lang="fa-IR" sz="2050" b="1" dirty="0">
                <a:solidFill>
                  <a:prstClr val="black"/>
                </a:solidFill>
                <a:cs typeface="B Nazanin" panose="00000400000000000000" pitchFamily="2" charset="-78"/>
              </a:rPr>
              <a:t>انقلاب اسلامی تاکنون، با همین منطق توانسته است:</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از دفاع مقدس عبور کند؛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جریان‌های تکفیری و داعشی را شکست دهد؛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فتنه‌های پیچیده را خنثی کند؛</a:t>
            </a:r>
          </a:p>
          <a:p>
            <a:pPr marL="800100" lvl="1" indent="-342900" algn="justLow" rtl="1">
              <a:lnSpc>
                <a:spcPct val="150000"/>
              </a:lnSpc>
              <a:buFont typeface="Wingdings" panose="05000000000000000000" pitchFamily="2" charset="2"/>
              <a:buChar char="§"/>
            </a:pPr>
            <a:r>
              <a:rPr lang="fa-IR" sz="2200" b="1" dirty="0">
                <a:solidFill>
                  <a:prstClr val="black"/>
                </a:solidFill>
                <a:cs typeface="B Nazanin" panose="00000400000000000000" pitchFamily="2" charset="-78"/>
              </a:rPr>
              <a:t>در برابر آمریکا و صهیونیسم ایستادگی نماید؛</a:t>
            </a:r>
          </a:p>
          <a:p>
            <a:pPr algn="justLow" rtl="1">
              <a:lnSpc>
                <a:spcPct val="150000"/>
              </a:lnSpc>
            </a:pPr>
            <a:r>
              <a:rPr lang="fa-IR" sz="2050" b="1" dirty="0" smtClean="0">
                <a:solidFill>
                  <a:prstClr val="black"/>
                </a:solidFill>
                <a:cs typeface="B Nazanin" panose="00000400000000000000" pitchFamily="2" charset="-78"/>
              </a:rPr>
              <a:t>ادامه </a:t>
            </a:r>
            <a:r>
              <a:rPr lang="fa-IR" sz="2050" b="1" dirty="0">
                <a:solidFill>
                  <a:prstClr val="black"/>
                </a:solidFill>
                <a:cs typeface="B Nazanin" panose="00000400000000000000" pitchFamily="2" charset="-78"/>
              </a:rPr>
              <a:t>این راه، نیازمند بازخوانی، بازتولید و سازمان‌دهی دوباره معارف قرآنی متناسب با شرایط امروز است؛ نه با زبان دیروز، بلکه با فهم میدان امروز.</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18042" y="-6395"/>
            <a:ext cx="6963972" cy="76139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89629" y="105751"/>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820200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1000"/>
                                        <p:tgtEl>
                                          <p:spTgt spid="6">
                                            <p:txEl>
                                              <p:pRg st="2" end="2"/>
                                            </p:txEl>
                                          </p:spTgt>
                                        </p:tgtEl>
                                      </p:cBhvr>
                                    </p:animEffect>
                                    <p:anim calcmode="lin" valueType="num">
                                      <p:cBhvr>
                                        <p:cTn id="3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1000"/>
                                        <p:tgtEl>
                                          <p:spTgt spid="6">
                                            <p:txEl>
                                              <p:pRg st="3" end="3"/>
                                            </p:txEl>
                                          </p:spTgt>
                                        </p:tgtEl>
                                      </p:cBhvr>
                                    </p:animEffect>
                                    <p:anim calcmode="lin" valueType="num">
                                      <p:cBhvr>
                                        <p:cTn id="3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fade">
                                      <p:cBhvr>
                                        <p:cTn id="44" dur="1000"/>
                                        <p:tgtEl>
                                          <p:spTgt spid="6">
                                            <p:txEl>
                                              <p:pRg st="4" end="4"/>
                                            </p:txEl>
                                          </p:spTgt>
                                        </p:tgtEl>
                                      </p:cBhvr>
                                    </p:animEffect>
                                    <p:anim calcmode="lin" valueType="num">
                                      <p:cBhvr>
                                        <p:cTn id="45"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5" end="5"/>
                                            </p:txEl>
                                          </p:spTgt>
                                        </p:tgtEl>
                                        <p:attrNameLst>
                                          <p:attrName>style.visibility</p:attrName>
                                        </p:attrNameLst>
                                      </p:cBhvr>
                                      <p:to>
                                        <p:strVal val="visible"/>
                                      </p:to>
                                    </p:set>
                                    <p:animEffect transition="in" filter="fade">
                                      <p:cBhvr>
                                        <p:cTn id="51" dur="1000"/>
                                        <p:tgtEl>
                                          <p:spTgt spid="6">
                                            <p:txEl>
                                              <p:pRg st="5" end="5"/>
                                            </p:txEl>
                                          </p:spTgt>
                                        </p:tgtEl>
                                      </p:cBhvr>
                                    </p:animEffect>
                                    <p:anim calcmode="lin" valueType="num">
                                      <p:cBhvr>
                                        <p:cTn id="52"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fade">
                                      <p:cBhvr>
                                        <p:cTn id="58" dur="1000"/>
                                        <p:tgtEl>
                                          <p:spTgt spid="6">
                                            <p:txEl>
                                              <p:pRg st="6" end="6"/>
                                            </p:txEl>
                                          </p:spTgt>
                                        </p:tgtEl>
                                      </p:cBhvr>
                                    </p:animEffect>
                                    <p:anim calcmode="lin" valueType="num">
                                      <p:cBhvr>
                                        <p:cTn id="5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6" end="6"/>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6">
                                            <p:txEl>
                                              <p:pRg st="7" end="7"/>
                                            </p:txEl>
                                          </p:spTgt>
                                        </p:tgtEl>
                                        <p:attrNameLst>
                                          <p:attrName>style.visibility</p:attrName>
                                        </p:attrNameLst>
                                      </p:cBhvr>
                                      <p:to>
                                        <p:strVal val="visible"/>
                                      </p:to>
                                    </p:set>
                                    <p:animEffect transition="in" filter="fade">
                                      <p:cBhvr>
                                        <p:cTn id="63" dur="1000"/>
                                        <p:tgtEl>
                                          <p:spTgt spid="6">
                                            <p:txEl>
                                              <p:pRg st="7" end="7"/>
                                            </p:txEl>
                                          </p:spTgt>
                                        </p:tgtEl>
                                      </p:cBhvr>
                                    </p:animEffect>
                                    <p:anim calcmode="lin" valueType="num">
                                      <p:cBhvr>
                                        <p:cTn id="64"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7" end="7"/>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6">
                                            <p:txEl>
                                              <p:pRg st="8" end="8"/>
                                            </p:txEl>
                                          </p:spTgt>
                                        </p:tgtEl>
                                        <p:attrNameLst>
                                          <p:attrName>style.visibility</p:attrName>
                                        </p:attrNameLst>
                                      </p:cBhvr>
                                      <p:to>
                                        <p:strVal val="visible"/>
                                      </p:to>
                                    </p:set>
                                    <p:animEffect transition="in" filter="fade">
                                      <p:cBhvr>
                                        <p:cTn id="68" dur="1000"/>
                                        <p:tgtEl>
                                          <p:spTgt spid="6">
                                            <p:txEl>
                                              <p:pRg st="8" end="8"/>
                                            </p:txEl>
                                          </p:spTgt>
                                        </p:tgtEl>
                                      </p:cBhvr>
                                    </p:animEffect>
                                    <p:anim calcmode="lin" valueType="num">
                                      <p:cBhvr>
                                        <p:cTn id="6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0" dur="1000" fill="hold"/>
                                        <p:tgtEl>
                                          <p:spTgt spid="6">
                                            <p:txEl>
                                              <p:pRg st="8" end="8"/>
                                            </p:txEl>
                                          </p:spTgt>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Effect transition="in" filter="fade">
                                      <p:cBhvr>
                                        <p:cTn id="78" dur="1000"/>
                                        <p:tgtEl>
                                          <p:spTgt spid="6">
                                            <p:txEl>
                                              <p:pRg st="10" end="10"/>
                                            </p:txEl>
                                          </p:spTgt>
                                        </p:tgtEl>
                                      </p:cBhvr>
                                    </p:animEffect>
                                    <p:anim calcmode="lin" valueType="num">
                                      <p:cBhvr>
                                        <p:cTn id="7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6">
                                            <p:txEl>
                                              <p:pRg st="11" end="11"/>
                                            </p:txEl>
                                          </p:spTgt>
                                        </p:tgtEl>
                                        <p:attrNameLst>
                                          <p:attrName>style.visibility</p:attrName>
                                        </p:attrNameLst>
                                      </p:cBhvr>
                                      <p:to>
                                        <p:strVal val="visible"/>
                                      </p:to>
                                    </p:set>
                                    <p:animEffect transition="in" filter="fade">
                                      <p:cBhvr>
                                        <p:cTn id="85" dur="1000"/>
                                        <p:tgtEl>
                                          <p:spTgt spid="6">
                                            <p:txEl>
                                              <p:pRg st="11" end="11"/>
                                            </p:txEl>
                                          </p:spTgt>
                                        </p:tgtEl>
                                      </p:cBhvr>
                                    </p:animEffect>
                                    <p:anim calcmode="lin" valueType="num">
                                      <p:cBhvr>
                                        <p:cTn id="86"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87"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43935"/>
            <a:ext cx="9090149" cy="576215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a:solidFill>
                  <a:srgbClr val="0070C0"/>
                </a:solidFill>
                <a:cs typeface="B Nazanin" panose="00000400000000000000" pitchFamily="2" charset="-78"/>
              </a:rPr>
              <a:t>جهاد اقتصادی؛ میدان فرسایشی </a:t>
            </a:r>
            <a:r>
              <a:rPr lang="fa-IR" sz="2250" b="1" dirty="0" smtClean="0">
                <a:solidFill>
                  <a:srgbClr val="0070C0"/>
                </a:solidFill>
                <a:cs typeface="B Nazanin" panose="00000400000000000000" pitchFamily="2" charset="-78"/>
              </a:rPr>
              <a:t>دشمن</a:t>
            </a:r>
          </a:p>
          <a:p>
            <a:pPr algn="justLow" rtl="1">
              <a:lnSpc>
                <a:spcPct val="150000"/>
              </a:lnSpc>
            </a:pPr>
            <a:r>
              <a:rPr lang="fa-IR" sz="2250" b="1" dirty="0">
                <a:solidFill>
                  <a:prstClr val="black"/>
                </a:solidFill>
                <a:cs typeface="B Nazanin" panose="00000400000000000000" pitchFamily="2" charset="-78"/>
              </a:rPr>
              <a:t>تحریم، فشار معیشتی و جنگ مالی، ابزار اصلی دشمن برای ایجاد نارضایتی، شکستن اراده ملی و در نهایت تسلیم سیاسی ملت‌هاست. قرآن کریم، ایستادگی و فداکاری در این عرصه را نه تنها یک تکلیف فردی، بلکه بخشی جدایی‌ناپذیر از جهاد اکبر و اصغر و مصداق بارز «جهاد فی سبیل الله» می‌داند</a:t>
            </a:r>
            <a:r>
              <a:rPr lang="fa-IR" sz="225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50" b="1" dirty="0" smtClean="0">
                <a:solidFill>
                  <a:srgbClr val="ED7D31">
                    <a:lumMod val="75000"/>
                  </a:srgbClr>
                </a:solidFill>
                <a:cs typeface="B Nazanin" panose="00000400000000000000" pitchFamily="2" charset="-78"/>
              </a:rPr>
              <a:t>آیات و شواهد قرانی</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تُؤْمِنُونَ </a:t>
            </a:r>
            <a:r>
              <a:rPr lang="fa-IR" sz="2250" b="1" dirty="0">
                <a:solidFill>
                  <a:prstClr val="black"/>
                </a:solidFill>
                <a:cs typeface="B Nazanin" panose="00000400000000000000" pitchFamily="2" charset="-78"/>
              </a:rPr>
              <a:t>بِاللَّهِ وَ رَسُولِهِ وَ تُجاهِدُونَ في‏ سَبيلِ اللَّهِ بِأَمْوالِكُمْ وَ أَنْفُسِكُمْ ذلِكُمْ خَيْرٌ لَكُمْ إِنْ كُنْتُمْ تَعْلَمُون‏(صف: 11)؛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لَنْ </a:t>
            </a:r>
            <a:r>
              <a:rPr lang="fa-IR" sz="2250" b="1" dirty="0">
                <a:solidFill>
                  <a:prstClr val="black"/>
                </a:solidFill>
                <a:cs typeface="B Nazanin" panose="00000400000000000000" pitchFamily="2" charset="-78"/>
              </a:rPr>
              <a:t>تَنالُوا الْبِرَّ حَتَّى تُنْفِقُوا مِمَّا تُحِبُّونَ وَ ما تُنْفِقُوا مِنْ شَيْ‏ءٍ فَإِنَّ اللَّهَ بِهِ عَليمٌ(آل‌عمران: 92)؛ </a:t>
            </a:r>
            <a:endParaRPr lang="fa-IR" sz="22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50" b="1" dirty="0">
                <a:solidFill>
                  <a:prstClr val="black"/>
                </a:solidFill>
                <a:cs typeface="B Nazanin" panose="00000400000000000000" pitchFamily="2" charset="-78"/>
              </a:rPr>
              <a:t>	الَّذينَ يُنْفِقُونَ أَمْوالَهُمْ في‏ سَبيلِ اللَّهِ ثُمَّ لا يُتْبِعُونَ ما أَنْفَقُوا مَنًّا وَ لا أَذىً لَهُمْ أَجْرُهُمْ عِنْدَ رَبِّهِمْ وَ لا خَوْفٌ عَلَيْهِمْ وَ لا هُمْ يَحْزَنُون‏(بقره: 262)؛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8677212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 calcmode="lin" valueType="num">
                                      <p:cBhvr additive="base">
                                        <p:cTn id="44"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96413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اقتصاد </a:t>
            </a:r>
            <a:r>
              <a:rPr lang="fa-IR" sz="1950" b="1" dirty="0">
                <a:solidFill>
                  <a:prstClr val="black"/>
                </a:solidFill>
                <a:cs typeface="B Nazanin" panose="00000400000000000000" pitchFamily="2" charset="-78"/>
              </a:rPr>
              <a:t>مقاوم بدون فرهنگ جهاد مالی، ایثار و انفاق شکل نمی‌گیرد.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تخصیص </a:t>
            </a:r>
            <a:r>
              <a:rPr lang="fa-IR" sz="1950" b="1" dirty="0">
                <a:solidFill>
                  <a:prstClr val="black"/>
                </a:solidFill>
                <a:cs typeface="B Nazanin" panose="00000400000000000000" pitchFamily="2" charset="-78"/>
              </a:rPr>
              <a:t>هوشمندانه منابع و بسیج همت جمعی برای کاهش آسیب‌پذیری، یک ضرورت راهبردی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اقتصادی، پشتوانه مادی جهاد در سایر عرصه‌هاست.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هدف </a:t>
            </a:r>
            <a:r>
              <a:rPr lang="fa-IR" sz="1950" b="1" dirty="0">
                <a:solidFill>
                  <a:prstClr val="black"/>
                </a:solidFill>
                <a:cs typeface="B Nazanin" panose="00000400000000000000" pitchFamily="2" charset="-78"/>
              </a:rPr>
              <a:t>دشمن از فشار اقتصادی، تنها گرسنگی دادن نیست؛ بلکه «تحقیر ملت»، «تضعیف اعتماد به نظام» و «ایجاد شکاف میان ملت و حاکمیت»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جهاد </a:t>
            </a:r>
            <a:r>
              <a:rPr lang="fa-IR" sz="1950" b="1" dirty="0">
                <a:solidFill>
                  <a:prstClr val="black"/>
                </a:solidFill>
                <a:cs typeface="B Nazanin" panose="00000400000000000000" pitchFamily="2" charset="-78"/>
              </a:rPr>
              <a:t>اقتصادی نیازمند «مدیریت جهادی» و فراروی از بوروکراسی‌های کند و فسادزا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کاهش </a:t>
            </a:r>
            <a:r>
              <a:rPr lang="fa-IR" sz="1950" b="1" dirty="0">
                <a:solidFill>
                  <a:prstClr val="black"/>
                </a:solidFill>
                <a:cs typeface="B Nazanin" panose="00000400000000000000" pitchFamily="2" charset="-78"/>
              </a:rPr>
              <a:t>اسراف و مصرف زدگی، خود یک جهاد اقتصادی پیشگیرانه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a:solidFill>
                  <a:prstClr val="black"/>
                </a:solidFill>
                <a:cs typeface="B Nazanin" panose="00000400000000000000" pitchFamily="2" charset="-78"/>
              </a:rPr>
              <a:t>	جهاد اقتصادی، عرصه‌ای برای «تمحیص» و جداسازی مؤمنان راستین از منافقان و سست‌ایمانان است. </a:t>
            </a:r>
            <a:endParaRPr lang="fa-IR" sz="19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50" b="1" dirty="0" smtClean="0">
                <a:solidFill>
                  <a:prstClr val="black"/>
                </a:solidFill>
                <a:cs typeface="B Nazanin" panose="00000400000000000000" pitchFamily="2" charset="-78"/>
              </a:rPr>
              <a:t>جمع‌بندی</a:t>
            </a:r>
            <a:r>
              <a:rPr lang="fa-IR" sz="1950" b="1" dirty="0">
                <a:solidFill>
                  <a:prstClr val="black"/>
                </a:solidFill>
                <a:cs typeface="B Nazanin" panose="00000400000000000000" pitchFamily="2" charset="-78"/>
              </a:rPr>
              <a:t>: جهاد اقتصادی، نبردی تمام‌عیار در خط مقدم مقابله با استکبار جهانی است. پیروزی در این میدان، مستلزم عبور از «اقتصاد مصرفی-ربوی» به «اقتصاد تولیدی-مردمی»، و تبدیل تهدید تحریم به فرصتی برای خوداتکایی و شکوفایی داخلی است. این نبرد، همت والای آحاد ملت و کار جهادی مدیران را توأمان </a:t>
            </a:r>
            <a:r>
              <a:rPr lang="fa-IR" sz="1950" b="1" dirty="0" smtClean="0">
                <a:solidFill>
                  <a:prstClr val="black"/>
                </a:solidFill>
                <a:cs typeface="B Nazanin" panose="00000400000000000000" pitchFamily="2" charset="-78"/>
              </a:rPr>
              <a:t>می‌طلبد.</a:t>
            </a:r>
            <a:endParaRPr lang="fa-IR" sz="195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3075010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533415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جهاد اقتصادی یعنی حرکت مستمرِ همه‌جانبه‌ی هدفدارِ ملت ایران با نیت خنثی‌کردن و عقیم کردن تلاش خصم‌آلود و غرض‌آلود دشمن.  ما جهاد اقتصادی را یك ضرورت برای كشور </a:t>
            </a:r>
            <a:r>
              <a:rPr lang="fa-IR" sz="2300" b="1" dirty="0" smtClean="0">
                <a:solidFill>
                  <a:prstClr val="black"/>
                </a:solidFill>
                <a:cs typeface="B Nazanin" panose="00000400000000000000" pitchFamily="2" charset="-78"/>
              </a:rPr>
              <a:t>می‌دانیم</a:t>
            </a:r>
            <a:r>
              <a:rPr lang="fa-IR" sz="2300" b="1" dirty="0">
                <a:solidFill>
                  <a:prstClr val="black"/>
                </a:solidFill>
                <a:cs typeface="B Nazanin" panose="00000400000000000000" pitchFamily="2" charset="-78"/>
              </a:rPr>
              <a:t>، نه صرفا یك اولویت؛ یك نیاز قطعی است.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امروز عرصه‌ اقتصاد، به‌خاطر سیاست‌ها خصمانه‌ آمریکا، یک عرصه‌ کارزار است، یک عرصه‌ جنگ است، جنگی از نوع خاص. در این عرصه‌ی کارزار، هر کسی بتواند به نفع کشور تلاش کند، جهاد کرده است. امروز هر کسی بتواند به اقتصاد کشور کمک بکند، یک حرکت جهادی انجام داده است. این جهاد است؛ البتّه جهادی است که ابزار خودش را دارد، شیوه‌های مخصوص خود را دارد، باید این جهاد را همه با تدبیر مخصوص خود و سلاح مخصوص خود انجام بدهند.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5249662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47607"/>
            <a:ext cx="9112077"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100" b="1" dirty="0">
                <a:solidFill>
                  <a:prstClr val="black"/>
                </a:solidFill>
                <a:cs typeface="B Nazanin" panose="00000400000000000000" pitchFamily="2" charset="-78"/>
              </a:rPr>
              <a:t>تولید یک جهاد است: اَشهَدُ اَنَّک جَاهَدتَ‌ فِی‌ اللهِ‌ حَقَّ‌ جِهادِه؛ ... چرا؟ برای خاطر اینکه در معنای جهاد مکرّر گفته‌ایم که جهاد عبارت است از آن تلاشی که ناظر به حمله‌ی دشمن و تحرّک دشمن باشد؛ در مقابل دشمن باشد. هر تلاشی جهاد نیست؛ تلاشی که متوجّه به </a:t>
            </a:r>
            <a:r>
              <a:rPr lang="fa-IR" sz="2100" b="1" dirty="0" smtClean="0">
                <a:solidFill>
                  <a:prstClr val="black"/>
                </a:solidFill>
                <a:cs typeface="B Nazanin" panose="00000400000000000000" pitchFamily="2" charset="-78"/>
              </a:rPr>
              <a:t>حمله‌ </a:t>
            </a:r>
            <a:r>
              <a:rPr lang="fa-IR" sz="2100" b="1" dirty="0">
                <a:solidFill>
                  <a:prstClr val="black"/>
                </a:solidFill>
                <a:cs typeface="B Nazanin" panose="00000400000000000000" pitchFamily="2" charset="-78"/>
              </a:rPr>
              <a:t>دشمن است، این جهاد است.</a:t>
            </a:r>
          </a:p>
          <a:p>
            <a:pPr algn="justLow" rtl="1">
              <a:lnSpc>
                <a:spcPct val="150000"/>
              </a:lnSpc>
            </a:pPr>
            <a:r>
              <a:rPr lang="fa-IR" sz="2100" b="1" dirty="0">
                <a:solidFill>
                  <a:prstClr val="black"/>
                </a:solidFill>
                <a:cs typeface="B Nazanin" panose="00000400000000000000" pitchFamily="2" charset="-78"/>
              </a:rPr>
              <a:t>خب، امروز دشمنیِ دشمنان در مورد اقتصاد کشور از این واضح‌تر؟ دشمن از دو طرف وارد شد که تولید کشور را به زانو در بیاورد: یکی از جهت نفت و گاز بود که خب مهم‌ترین منبع ارزی کشور محسوب </a:t>
            </a:r>
            <a:r>
              <a:rPr lang="fa-IR" sz="2100" b="1" dirty="0" smtClean="0">
                <a:solidFill>
                  <a:prstClr val="black"/>
                </a:solidFill>
                <a:cs typeface="B Nazanin" panose="00000400000000000000" pitchFamily="2" charset="-78"/>
              </a:rPr>
              <a:t>می‌شد</a:t>
            </a:r>
            <a:r>
              <a:rPr lang="fa-IR" sz="2100" b="1" dirty="0">
                <a:solidFill>
                  <a:prstClr val="black"/>
                </a:solidFill>
                <a:cs typeface="B Nazanin" panose="00000400000000000000" pitchFamily="2" charset="-78"/>
              </a:rPr>
              <a:t>؛ یکی هم از ناحیه‌ی مبادلات بود؛ یعنی چیزی عاید کشور از </a:t>
            </a:r>
            <a:r>
              <a:rPr lang="fa-IR" sz="2100" b="1" dirty="0" smtClean="0">
                <a:solidFill>
                  <a:prstClr val="black"/>
                </a:solidFill>
                <a:cs typeface="B Nazanin" panose="00000400000000000000" pitchFamily="2" charset="-78"/>
              </a:rPr>
              <a:t>ناحیه‌ </a:t>
            </a:r>
            <a:r>
              <a:rPr lang="fa-IR" sz="2100" b="1" dirty="0">
                <a:solidFill>
                  <a:prstClr val="black"/>
                </a:solidFill>
                <a:cs typeface="B Nazanin" panose="00000400000000000000" pitchFamily="2" charset="-78"/>
              </a:rPr>
              <a:t>نفت و گاز که منشأ مهم و منبع مهمّ ارزی است، نشود؛ مبادلات با دنیا هم محدود بشود، مشکل درست بشود، دچار تحریم بشود. یعنی در واقع تولید به زمین بخورد، به زانو دربیاید، بکلّی از بین برود؛ معنایش این است دیگر. وقتی شما ارز نداشتید، مشتری خارجی هم نداشتید، دیگر تولید معنا ندارد؛ </a:t>
            </a:r>
            <a:r>
              <a:rPr lang="fa-IR" sz="2100" b="1" dirty="0" smtClean="0">
                <a:solidFill>
                  <a:prstClr val="black"/>
                </a:solidFill>
                <a:cs typeface="B Nazanin" panose="00000400000000000000" pitchFamily="2" charset="-78"/>
              </a:rPr>
              <a:t>هدف‌شان </a:t>
            </a:r>
            <a:r>
              <a:rPr lang="fa-IR" sz="2100" b="1" dirty="0">
                <a:solidFill>
                  <a:prstClr val="black"/>
                </a:solidFill>
                <a:cs typeface="B Nazanin" panose="00000400000000000000" pitchFamily="2" charset="-78"/>
              </a:rPr>
              <a:t>این بود. خب در مقابل این هدف، در مقابل این دشمنی صریح، هر کسی که اقدام بکند، جهاد کرده؛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071287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3940" y="905429"/>
            <a:ext cx="9090149" cy="60708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1900" b="1" dirty="0">
                <a:solidFill>
                  <a:srgbClr val="0070C0"/>
                </a:solidFill>
                <a:cs typeface="B Nazanin" panose="00000400000000000000" pitchFamily="2" charset="-78"/>
              </a:rPr>
              <a:t>جهاد علمی و فناورانه؛ اقتدار </a:t>
            </a:r>
            <a:r>
              <a:rPr lang="fa-IR" sz="1900" b="1" dirty="0" smtClean="0">
                <a:solidFill>
                  <a:srgbClr val="0070C0"/>
                </a:solidFill>
                <a:cs typeface="B Nazanin" panose="00000400000000000000" pitchFamily="2" charset="-78"/>
              </a:rPr>
              <a:t>آینده‌ساز</a:t>
            </a:r>
            <a:endParaRPr lang="fa-IR" sz="1900" b="1" dirty="0" smtClean="0">
              <a:solidFill>
                <a:srgbClr val="ED7D31">
                  <a:lumMod val="75000"/>
                </a:srgbClr>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در جهان امروز، علم و فناوری تنها ابزار پیشرفت نیست؛ بلکه ابزار اصلی اعمال قدرت، بازدارندگی و تعیین سرنوشت تمدن‌ها است. قرآن کریم، علم را مایه برتری و کرامت انسان دانسته و تلاش در این عرصه را نه یک انتخاب، بلکه ذیل عنوان مجاهدت در راه خدا و بخشی از مسئولیت انسان در برابر هستی قرار می‌دهد. عقب‌ماندگی در این میدان، به معنای پذیرش سلطه و وابستگی در تمامی عرصه‌های دیگر </a:t>
            </a:r>
            <a:r>
              <a:rPr lang="fa-IR" sz="24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قُلْ </a:t>
            </a:r>
            <a:r>
              <a:rPr lang="fa-IR" sz="2400" b="1" dirty="0">
                <a:solidFill>
                  <a:prstClr val="black"/>
                </a:solidFill>
                <a:cs typeface="B Nazanin" panose="00000400000000000000" pitchFamily="2" charset="-78"/>
              </a:rPr>
              <a:t>هَلْ يَسْتَوِي الَّذِينَ يَعْلَمُونَ وَالَّذِينَ لَا يَعْلَمُونَ إِنَّمَا يَتَذَكَّرُ أُولُو الْأَلْبَابِ(زمر:9)؛ </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إِنَّ </a:t>
            </a:r>
            <a:r>
              <a:rPr lang="fa-IR" sz="2400" b="1" dirty="0">
                <a:solidFill>
                  <a:prstClr val="black"/>
                </a:solidFill>
                <a:cs typeface="B Nazanin" panose="00000400000000000000" pitchFamily="2" charset="-78"/>
              </a:rPr>
              <a:t>اللَّهَ اصْطَفاهُ عَلَيْكُمْ وَ زادَهُ بَسْطَةً فِي الْعِلْمِ وَ الْجِسْمِ (بقره: 247)؛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يَرْفَعِ </a:t>
            </a:r>
            <a:r>
              <a:rPr lang="fa-IR" sz="2400" b="1" dirty="0">
                <a:solidFill>
                  <a:prstClr val="black"/>
                </a:solidFill>
                <a:cs typeface="B Nazanin" panose="00000400000000000000" pitchFamily="2" charset="-78"/>
              </a:rPr>
              <a:t>اللَّهُ الَّذينَ آمَنُوا مِنْكُمْ وَ الَّذينَ أُوتُوا الْعِلْمَ دَرَجاتٍ(مجادله:11)؛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5632693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عقب‌ماندگی </a:t>
            </a:r>
            <a:r>
              <a:rPr lang="fa-IR" sz="2200" b="1" dirty="0">
                <a:solidFill>
                  <a:prstClr val="black"/>
                </a:solidFill>
                <a:cs typeface="B Nazanin" panose="00000400000000000000" pitchFamily="2" charset="-78"/>
              </a:rPr>
              <a:t>علمی و فناورانه، مصداق بارز «ترک جهاد» و پذیرش ذلت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پیشرفت </a:t>
            </a:r>
            <a:r>
              <a:rPr lang="fa-IR" sz="2200" b="1" dirty="0">
                <a:solidFill>
                  <a:prstClr val="black"/>
                </a:solidFill>
                <a:cs typeface="B Nazanin" panose="00000400000000000000" pitchFamily="2" charset="-78"/>
              </a:rPr>
              <a:t>علمی و فناورانه، قدرتمندترین ابزار «بازدارندگی نرم و پایدار» است. </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جهاد </a:t>
            </a:r>
            <a:r>
              <a:rPr lang="fa-IR" sz="2200" b="1" dirty="0">
                <a:solidFill>
                  <a:prstClr val="black"/>
                </a:solidFill>
                <a:cs typeface="B Nazanin" panose="00000400000000000000" pitchFamily="2" charset="-78"/>
              </a:rPr>
              <a:t>علمی، نیازمند یک تحول فرهنگی از «مصرف علم» به «تولید علم»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این </a:t>
            </a:r>
            <a:r>
              <a:rPr lang="fa-IR" sz="2200" b="1" dirty="0">
                <a:solidFill>
                  <a:prstClr val="black"/>
                </a:solidFill>
                <a:cs typeface="B Nazanin" panose="00000400000000000000" pitchFamily="2" charset="-78"/>
              </a:rPr>
              <a:t>جهاد، فرافردی و نیازمند «نظام عقلانی و حمایتی»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هدف </a:t>
            </a:r>
            <a:r>
              <a:rPr lang="fa-IR" sz="2200" b="1" dirty="0">
                <a:solidFill>
                  <a:prstClr val="black"/>
                </a:solidFill>
                <a:cs typeface="B Nazanin" panose="00000400000000000000" pitchFamily="2" charset="-78"/>
              </a:rPr>
              <a:t>جهاد علمی، توسعه «علم نافع» و «فناوری متعهد»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دشمن </a:t>
            </a:r>
            <a:r>
              <a:rPr lang="fa-IR" sz="2200" b="1" dirty="0">
                <a:solidFill>
                  <a:prstClr val="black"/>
                </a:solidFill>
                <a:cs typeface="B Nazanin" panose="00000400000000000000" pitchFamily="2" charset="-78"/>
              </a:rPr>
              <a:t>اصلی در این میدان، «یأس علمی»، «خودکم‌بینی» و «تقلید کورکورانه»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جهاد </a:t>
            </a:r>
            <a:r>
              <a:rPr lang="fa-IR" sz="2200" b="1" dirty="0">
                <a:solidFill>
                  <a:prstClr val="black"/>
                </a:solidFill>
                <a:cs typeface="B Nazanin" panose="00000400000000000000" pitchFamily="2" charset="-78"/>
              </a:rPr>
              <a:t>علمی، مکمل و پیش‌ران سایر عرصه‌های جهاد است. </a:t>
            </a:r>
            <a:endParaRPr lang="fa-IR" sz="2200" b="1" dirty="0" smtClean="0">
              <a:solidFill>
                <a:prstClr val="black"/>
              </a:solidFill>
              <a:cs typeface="B Nazanin" panose="00000400000000000000" pitchFamily="2" charset="-78"/>
            </a:endParaRPr>
          </a:p>
          <a:p>
            <a:pPr algn="justLow" rtl="1">
              <a:lnSpc>
                <a:spcPct val="150000"/>
              </a:lnSpc>
            </a:pPr>
            <a:r>
              <a:rPr lang="fa-IR" sz="2200" b="1" dirty="0" smtClean="0">
                <a:solidFill>
                  <a:srgbClr val="C00000"/>
                </a:solidFill>
                <a:cs typeface="B Nazanin" panose="00000400000000000000" pitchFamily="2" charset="-78"/>
              </a:rPr>
              <a:t>جمع‌بندی</a:t>
            </a:r>
            <a:r>
              <a:rPr lang="fa-IR" sz="2200" b="1" dirty="0">
                <a:solidFill>
                  <a:srgbClr val="C00000"/>
                </a:solidFill>
                <a:cs typeface="B Nazanin" panose="00000400000000000000" pitchFamily="2" charset="-78"/>
              </a:rPr>
              <a:t>: </a:t>
            </a:r>
            <a:r>
              <a:rPr lang="fa-IR" sz="2200" b="1" dirty="0">
                <a:solidFill>
                  <a:prstClr val="black"/>
                </a:solidFill>
                <a:cs typeface="B Nazanin" panose="00000400000000000000" pitchFamily="2" charset="-78"/>
              </a:rPr>
              <a:t>جهاد علمی، سرمایه‌گذاری بر آینده غیرقابل تسخیر است. این نبرد، نه در میدان‌های آشکار، که در آزمایشگاه‌ها، مراکز پژوهشی و ذهن‌های جستجوگر رقم می‌خورد. پیروزی در این میدان، ضامن بقا، عزت و توانایی جبهه حق برای ارائه یک الگوی پیشرفت متعالی به جهان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6248029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563615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جهاد فقط در میدان جنگ نیست، در میدان علم هم مثل بقیه‌ میادین زندگی، جهاد لازم است. جهاد یعنی تلاش بی‌وقفه، همراه با خطرپذیری و پیشرفت و امید به آینده.  كوشش در میدان علم، اخلاق، </a:t>
            </a:r>
            <a:r>
              <a:rPr lang="fa-IR" sz="2200" b="1" dirty="0" smtClean="0">
                <a:solidFill>
                  <a:prstClr val="black"/>
                </a:solidFill>
                <a:cs typeface="B Nazanin" panose="00000400000000000000" pitchFamily="2" charset="-78"/>
              </a:rPr>
              <a:t>همكاری‌های </a:t>
            </a:r>
            <a:r>
              <a:rPr lang="fa-IR" sz="2200" b="1" dirty="0">
                <a:solidFill>
                  <a:prstClr val="black"/>
                </a:solidFill>
                <a:cs typeface="B Nazanin" panose="00000400000000000000" pitchFamily="2" charset="-78"/>
              </a:rPr>
              <a:t>سیاسی و تحقیق نیز برای مردم جهاد محسوب می‌شود.  جهاد علمی یكی از </a:t>
            </a:r>
            <a:r>
              <a:rPr lang="fa-IR" sz="2200" b="1" dirty="0" smtClean="0">
                <a:solidFill>
                  <a:prstClr val="black"/>
                </a:solidFill>
                <a:cs typeface="B Nazanin" panose="00000400000000000000" pitchFamily="2" charset="-78"/>
              </a:rPr>
              <a:t>بزرگ‌ترین </a:t>
            </a:r>
            <a:r>
              <a:rPr lang="fa-IR" sz="2200" b="1" dirty="0">
                <a:solidFill>
                  <a:prstClr val="black"/>
                </a:solidFill>
                <a:cs typeface="B Nazanin" panose="00000400000000000000" pitchFamily="2" charset="-78"/>
              </a:rPr>
              <a:t>فرائض ما است. </a:t>
            </a:r>
          </a:p>
          <a:p>
            <a:pPr algn="justLow" rtl="1">
              <a:lnSpc>
                <a:spcPct val="150000"/>
              </a:lnSpc>
            </a:pPr>
            <a:r>
              <a:rPr lang="fa-IR" sz="2200" b="1" dirty="0">
                <a:solidFill>
                  <a:prstClr val="black"/>
                </a:solidFill>
                <a:cs typeface="B Nazanin" panose="00000400000000000000" pitchFamily="2" charset="-78"/>
              </a:rPr>
              <a:t>امروز یكی از نیازهای اساسی و درجه‌ی یك كشور، نیاز علمی است. اگر چنانچه ما توانستیم در عرصه‌ی علمی، </a:t>
            </a:r>
            <a:r>
              <a:rPr lang="fa-IR" sz="2200" b="1" dirty="0" smtClean="0">
                <a:solidFill>
                  <a:prstClr val="black"/>
                </a:solidFill>
                <a:cs typeface="B Nazanin" panose="00000400000000000000" pitchFamily="2" charset="-78"/>
              </a:rPr>
              <a:t>پیشرفت‌هائی </a:t>
            </a:r>
            <a:r>
              <a:rPr lang="fa-IR" sz="2200" b="1" dirty="0">
                <a:solidFill>
                  <a:prstClr val="black"/>
                </a:solidFill>
                <a:cs typeface="B Nazanin" panose="00000400000000000000" pitchFamily="2" charset="-78"/>
              </a:rPr>
              <a:t>را كه تا امروز بحمدالله به دست آمده است، با همین سرعت دنبال كنیم، هم در زمینه‌ی مشكلات اقتصادی، هم در </a:t>
            </a:r>
            <a:r>
              <a:rPr lang="fa-IR" sz="2200" b="1" dirty="0" smtClean="0">
                <a:solidFill>
                  <a:prstClr val="black"/>
                </a:solidFill>
                <a:cs typeface="B Nazanin" panose="00000400000000000000" pitchFamily="2" charset="-78"/>
              </a:rPr>
              <a:t>زمینه‌ </a:t>
            </a:r>
            <a:r>
              <a:rPr lang="fa-IR" sz="2200" b="1" dirty="0">
                <a:solidFill>
                  <a:prstClr val="black"/>
                </a:solidFill>
                <a:cs typeface="B Nazanin" panose="00000400000000000000" pitchFamily="2" charset="-78"/>
              </a:rPr>
              <a:t>مشكلات سیاسی، هم در زمینه‌ی مشكلات اجتماعی، هم در </a:t>
            </a:r>
            <a:r>
              <a:rPr lang="fa-IR" sz="2200" b="1" dirty="0" smtClean="0">
                <a:solidFill>
                  <a:prstClr val="black"/>
                </a:solidFill>
                <a:cs typeface="B Nazanin" panose="00000400000000000000" pitchFamily="2" charset="-78"/>
              </a:rPr>
              <a:t>زمینه‌ </a:t>
            </a:r>
            <a:r>
              <a:rPr lang="fa-IR" sz="2200" b="1" dirty="0">
                <a:solidFill>
                  <a:prstClr val="black"/>
                </a:solidFill>
                <a:cs typeface="B Nazanin" panose="00000400000000000000" pitchFamily="2" charset="-78"/>
              </a:rPr>
              <a:t>مسائل بین‌المللی، مطمئناً گره‌گشائی‌های بزرگی خواهد شد. علم مسئله‌ی بسیار مهمی است. ... من عقیده‌ام این است كه كار علمی در دانشگاه و در كشور باید جهادی باشد؛ كار علمیِ جهادی انجام بگیرد.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529188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2341" y="921675"/>
            <a:ext cx="9090149" cy="56323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جهاد دفاعی و امنیتی؛ آمادگی همه‌جانبه</a:t>
            </a:r>
            <a:endParaRPr lang="fa-IR" sz="1100" b="1" dirty="0" smtClean="0">
              <a:solidFill>
                <a:srgbClr val="0070C0"/>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جامعه </a:t>
            </a:r>
            <a:r>
              <a:rPr lang="fa-IR" sz="2000" b="1" dirty="0">
                <a:solidFill>
                  <a:prstClr val="black"/>
                </a:solidFill>
                <a:cs typeface="B Nazanin" panose="00000400000000000000" pitchFamily="2" charset="-78"/>
              </a:rPr>
              <a:t>مؤمن برای حفظ موجودیت، استقلال و ارزش‌های خویش، همواره در معرض تهدید و تهاجم دشمنان است. قرآن کریم به صرافت، به جایگاه دفاع و آمادگی دائمی اشاره کرده و آن را نه یک انتخاب، بلکه یک تکلیف شرعی و عقلانی می‌داند. این آمادگی باید هم بازدارنده باشد تا مانع طمع دشمن شود، و هم کنشگر باشد تا در صورت تجاوز، توانایی تحمیل هزینه سنگین به متجاوز را داشته باشد.</a:t>
            </a: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 أَعِدُّوا لَهُمْ مَا اسْتَطَعْتُمْ مِنْ قُوَّةٍ وَ مِنْ رِباطِ الْخَيْلِ تُرْهِبُونَ بِهِ عَدُوَّ اللَّهِ وَ عَدُوَّكُمْ(انفال: 60)؛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يا أَيُّهَا الَّذينَ آمَنُوا خُذُوا حِذْرَكُمْ فَانْفِرُوا ثُباتٍ أَوِ انْفِرُوا جَميعا(نساء:71)؛ </a:t>
            </a:r>
            <a:endParaRPr lang="fa-IR" sz="20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وَ </a:t>
            </a:r>
            <a:r>
              <a:rPr lang="fa-IR" sz="2000" b="1" dirty="0">
                <a:solidFill>
                  <a:prstClr val="black"/>
                </a:solidFill>
                <a:cs typeface="B Nazanin" panose="00000400000000000000" pitchFamily="2" charset="-78"/>
              </a:rPr>
              <a:t>قاتِلُوا في‏ سَبيلِ اللَّهِ الَّذينَ يُقاتِلُونَكُمْ وَ لا تَعْتَدُوا إِنَّ اللَّهَ لا يُحِبُّ الْمُعْتَدين‏(بقره: 190)؛ </a:t>
            </a:r>
            <a:endParaRPr lang="fa-IR" sz="20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إِنَّ </a:t>
            </a:r>
            <a:r>
              <a:rPr lang="fa-IR" sz="2000" b="1" dirty="0">
                <a:solidFill>
                  <a:prstClr val="black"/>
                </a:solidFill>
                <a:cs typeface="B Nazanin" panose="00000400000000000000" pitchFamily="2" charset="-78"/>
              </a:rPr>
              <a:t>اللَّهَ يُحِبُّ الَّذينَ يُقاتِلُونَ في‏ سَبيلِهِ صَفًّا كَأَنَّهُمْ بُنْيانٌ مَرْصُوصٌ (صف:4)؛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الَّذينَ آمَنُوا يُقاتِلُونَ في‏ سَبيلِ اللَّهِ وَ الَّذينَ كَفَرُوا يُقاتِلُونَ في‏ سَبيلِ الطَّاغُوتِ فَقاتِلُوا أَوْلِياءَ الشَّيْطانِ(نساء:76)؛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6190212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71342"/>
            <a:ext cx="9112077" cy="641714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قدرت دفاعی و بازدارنده، شرط اول صلح عزتمندانه و مانع اصلی تجاوز دشمن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دفاع </a:t>
            </a:r>
            <a:r>
              <a:rPr lang="fa-IR" sz="2050" b="1" dirty="0">
                <a:solidFill>
                  <a:prstClr val="black"/>
                </a:solidFill>
                <a:cs typeface="B Nazanin" panose="00000400000000000000" pitchFamily="2" charset="-78"/>
              </a:rPr>
              <a:t>فعال و هوشمند، به معنای جلوگیری از فرسایش جامعه و تضعیف روحیه آن در درازمدت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آمادگی </a:t>
            </a:r>
            <a:r>
              <a:rPr lang="fa-IR" sz="2050" b="1" dirty="0">
                <a:solidFill>
                  <a:prstClr val="black"/>
                </a:solidFill>
                <a:cs typeface="B Nazanin" panose="00000400000000000000" pitchFamily="2" charset="-78"/>
              </a:rPr>
              <a:t>دفاعی، مفهومی فراتر از تجهیزات نظامی و شامل «آمادگی اجتماعی»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جهاد </a:t>
            </a:r>
            <a:r>
              <a:rPr lang="fa-IR" sz="2050" b="1" dirty="0">
                <a:solidFill>
                  <a:prstClr val="black"/>
                </a:solidFill>
                <a:cs typeface="B Nazanin" panose="00000400000000000000" pitchFamily="2" charset="-78"/>
              </a:rPr>
              <a:t>دفاعی، محدود به مرزهای جغرافیایی نیست؛ دفاع از «مرزهای عقیدتی و فرهنگی» نیز بخشی از این جهاد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این </a:t>
            </a:r>
            <a:r>
              <a:rPr lang="fa-IR" sz="2050" b="1" dirty="0">
                <a:solidFill>
                  <a:prstClr val="black"/>
                </a:solidFill>
                <a:cs typeface="B Nazanin" panose="00000400000000000000" pitchFamily="2" charset="-78"/>
              </a:rPr>
              <a:t>جهاد نیازمند مدیریت یکپارچه اطلاعاتی و حفاظت از اسرار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جهاد </a:t>
            </a:r>
            <a:r>
              <a:rPr lang="fa-IR" sz="2050" b="1" dirty="0">
                <a:solidFill>
                  <a:prstClr val="black"/>
                </a:solidFill>
                <a:cs typeface="B Nazanin" panose="00000400000000000000" pitchFamily="2" charset="-78"/>
              </a:rPr>
              <a:t>دفاعی باید بر اساس عدالت و در چارچوب شرع باشد.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قدرت </a:t>
            </a:r>
            <a:r>
              <a:rPr lang="fa-IR" sz="2050" b="1" dirty="0">
                <a:solidFill>
                  <a:prstClr val="black"/>
                </a:solidFill>
                <a:cs typeface="B Nazanin" panose="00000400000000000000" pitchFamily="2" charset="-78"/>
              </a:rPr>
              <a:t>دفاعی، ریشه در قدرت علمی، اقتصادی و فرهنگی دارد. </a:t>
            </a:r>
          </a:p>
          <a:p>
            <a:pPr algn="justLow" rtl="1">
              <a:lnSpc>
                <a:spcPct val="150000"/>
              </a:lnSpc>
            </a:pPr>
            <a:r>
              <a:rPr lang="fa-IR" sz="2050" b="1" dirty="0" smtClean="0">
                <a:solidFill>
                  <a:srgbClr val="C00000"/>
                </a:solidFill>
                <a:cs typeface="B Nazanin" panose="00000400000000000000" pitchFamily="2" charset="-78"/>
              </a:rPr>
              <a:t>جمع‌بندی</a:t>
            </a:r>
            <a:r>
              <a:rPr lang="fa-IR" sz="2050" b="1" dirty="0">
                <a:solidFill>
                  <a:srgbClr val="C00000"/>
                </a:solidFill>
                <a:cs typeface="B Nazanin" panose="00000400000000000000" pitchFamily="2" charset="-78"/>
              </a:rPr>
              <a:t>: </a:t>
            </a:r>
            <a:r>
              <a:rPr lang="fa-IR" sz="2050" b="1" dirty="0">
                <a:solidFill>
                  <a:prstClr val="black"/>
                </a:solidFill>
                <a:cs typeface="B Nazanin" panose="00000400000000000000" pitchFamily="2" charset="-78"/>
              </a:rPr>
              <a:t>جهاد دفاعی، آماده‌بودن برای روز مبادا نیست؛ بلکه ساختِ روزی است که دشمن جرأت مبارزه نداشته باشد. این جهاد، ترکیبی از قدرت سخت (تجهیزات، سازمان رزم) و قدرت نرم (اراده، وحدت، بصیرت) است که در کنار هم، حصار امنی نفوذناپذیر پیرامون جامعه مؤمن ایجاد می‌کند</a:t>
            </a:r>
            <a:r>
              <a:rPr lang="fa-IR" sz="21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1046191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18262"/>
            <a:ext cx="9112077" cy="490903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000" b="1" dirty="0">
                <a:solidFill>
                  <a:prstClr val="black"/>
                </a:solidFill>
                <a:cs typeface="B Nazanin" panose="00000400000000000000" pitchFamily="2" charset="-78"/>
              </a:rPr>
              <a:t>واللَّه اللَّه فی الجهاد باموالکم وانفسکم والسنتکم فی سبیل‌اللَّه.» یعنی اللَّه اللَّه در جهاد. مبادا جهاد در راه خدا را با مال و جان و زبانْ ترک ‌کنید. این جهاد، همان جهادی است که امّت اسلامی تا آن را داشت، ملت نمونه دنیا بود و وقتی آن را از دست داد، ذلیل شد.  جهاد، عبارت از جهاد نظامی، جهاد سیاسی و جهاد فرهنگی است. این هر سه، جهاد است. هیچ‌كدام را شما مغفول عنه نگذارید.  البته فضیلتِ جهاد مسلّحانه با فضیلت‌های دیگر قابل مقایسه ‌نیست. میدان این جهاد، میدان بازی است که خودِ این هم فرصت دیگری است. اینها نِعَم الهی هستند و شما باید از این </a:t>
            </a:r>
            <a:r>
              <a:rPr lang="fa-IR" sz="2000" b="1" dirty="0" smtClean="0">
                <a:solidFill>
                  <a:prstClr val="black"/>
                </a:solidFill>
                <a:cs typeface="B Nazanin" panose="00000400000000000000" pitchFamily="2" charset="-78"/>
              </a:rPr>
              <a:t>فرصت‌ها </a:t>
            </a:r>
            <a:r>
              <a:rPr lang="fa-IR" sz="2000" b="1" dirty="0">
                <a:solidFill>
                  <a:prstClr val="black"/>
                </a:solidFill>
                <a:cs typeface="B Nazanin" panose="00000400000000000000" pitchFamily="2" charset="-78"/>
              </a:rPr>
              <a:t>‌استفاده کنید. این </a:t>
            </a:r>
            <a:r>
              <a:rPr lang="fa-IR" sz="2000" b="1" dirty="0" smtClean="0">
                <a:solidFill>
                  <a:prstClr val="black"/>
                </a:solidFill>
                <a:cs typeface="B Nazanin" panose="00000400000000000000" pitchFamily="2" charset="-78"/>
              </a:rPr>
              <a:t>فرصت‌ها</a:t>
            </a:r>
            <a:r>
              <a:rPr lang="fa-IR" sz="2000" b="1" dirty="0">
                <a:solidFill>
                  <a:prstClr val="black"/>
                </a:solidFill>
                <a:cs typeface="B Nazanin" panose="00000400000000000000" pitchFamily="2" charset="-78"/>
              </a:rPr>
              <a:t>، از شما مجموعه‌ای به‌وجود آورده است که افرادش </a:t>
            </a:r>
            <a:r>
              <a:rPr lang="fa-IR" sz="2000" b="1" dirty="0" smtClean="0">
                <a:solidFill>
                  <a:prstClr val="black"/>
                </a:solidFill>
                <a:cs typeface="B Nazanin" panose="00000400000000000000" pitchFamily="2" charset="-78"/>
              </a:rPr>
              <a:t>می‌توانند </a:t>
            </a:r>
            <a:r>
              <a:rPr lang="fa-IR" sz="2000" b="1" dirty="0">
                <a:solidFill>
                  <a:prstClr val="black"/>
                </a:solidFill>
                <a:cs typeface="B Nazanin" panose="00000400000000000000" pitchFamily="2" charset="-78"/>
              </a:rPr>
              <a:t>به آن کمالِ بشری برسند.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169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7000185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26857"/>
            <a:ext cx="9112077" cy="625555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dirty="0" smtClean="0">
                <a:solidFill>
                  <a:srgbClr val="0070C0"/>
                </a:solidFill>
                <a:cs typeface="B Titr" panose="00000700000000000000" pitchFamily="2" charset="-78"/>
              </a:rPr>
              <a:t>3. مهندسی </a:t>
            </a:r>
            <a:r>
              <a:rPr lang="fa-IR" sz="2000" dirty="0">
                <a:solidFill>
                  <a:srgbClr val="0070C0"/>
                </a:solidFill>
                <a:cs typeface="B Titr" panose="00000700000000000000" pitchFamily="2" charset="-78"/>
              </a:rPr>
              <a:t>معارف قرآنی برای مدیریت میدان‌های </a:t>
            </a:r>
            <a:r>
              <a:rPr lang="fa-IR" sz="2000" dirty="0" smtClean="0">
                <a:solidFill>
                  <a:srgbClr val="0070C0"/>
                </a:solidFill>
                <a:cs typeface="B Titr" panose="00000700000000000000" pitchFamily="2" charset="-78"/>
              </a:rPr>
              <a:t>سخت</a:t>
            </a:r>
          </a:p>
          <a:p>
            <a:pPr marL="342900" indent="-342900" algn="justLow" rtl="1">
              <a:lnSpc>
                <a:spcPct val="150000"/>
              </a:lnSpc>
              <a:buFont typeface="Wingdings" panose="05000000000000000000" pitchFamily="2" charset="2"/>
              <a:buChar char="§"/>
            </a:pPr>
            <a:r>
              <a:rPr lang="fa-IR" sz="1900" b="1" dirty="0" smtClean="0">
                <a:solidFill>
                  <a:srgbClr val="C00000"/>
                </a:solidFill>
                <a:cs typeface="B Nazanin" panose="00000400000000000000" pitchFamily="2" charset="-78"/>
              </a:rPr>
              <a:t>الف. مبانی </a:t>
            </a:r>
            <a:r>
              <a:rPr lang="fa-IR" sz="1900" b="1" dirty="0">
                <a:solidFill>
                  <a:srgbClr val="C00000"/>
                </a:solidFill>
                <a:cs typeface="B Nazanin" panose="00000400000000000000" pitchFamily="2" charset="-78"/>
              </a:rPr>
              <a:t>نظری مهندسی معارف </a:t>
            </a:r>
            <a:r>
              <a:rPr lang="fa-IR" sz="1900" b="1" dirty="0" smtClean="0">
                <a:solidFill>
                  <a:srgbClr val="C00000"/>
                </a:solidFill>
                <a:cs typeface="B Nazanin" panose="00000400000000000000" pitchFamily="2" charset="-78"/>
              </a:rPr>
              <a:t>قرآنی</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قرآن به مثابه کتاب </a:t>
            </a:r>
            <a:r>
              <a:rPr lang="fa-IR" sz="1900" b="1" dirty="0" smtClean="0">
                <a:solidFill>
                  <a:prstClr val="black"/>
                </a:solidFill>
                <a:cs typeface="B Nazanin" panose="00000400000000000000" pitchFamily="2" charset="-78"/>
              </a:rPr>
              <a:t>تدبیر</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 </a:t>
            </a:r>
            <a:r>
              <a:rPr lang="fa-IR" sz="1900" b="1" dirty="0">
                <a:solidFill>
                  <a:prstClr val="black"/>
                </a:solidFill>
                <a:cs typeface="B Nazanin" panose="00000400000000000000" pitchFamily="2" charset="-78"/>
              </a:rPr>
              <a:t>نظام‌مندی معارف </a:t>
            </a:r>
            <a:r>
              <a:rPr lang="fa-IR" sz="1900" b="1" dirty="0" smtClean="0">
                <a:solidFill>
                  <a:prstClr val="black"/>
                </a:solidFill>
                <a:cs typeface="B Nazanin" panose="00000400000000000000" pitchFamily="2" charset="-78"/>
              </a:rPr>
              <a:t>قرآنی</a:t>
            </a:r>
          </a:p>
          <a:p>
            <a:pPr marL="800100" lvl="1"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زمان‌مندی </a:t>
            </a:r>
            <a:r>
              <a:rPr lang="fa-IR" sz="1900" b="1" dirty="0">
                <a:solidFill>
                  <a:prstClr val="black"/>
                </a:solidFill>
                <a:cs typeface="B Nazanin" panose="00000400000000000000" pitchFamily="2" charset="-78"/>
              </a:rPr>
              <a:t>و قابلیت </a:t>
            </a:r>
            <a:r>
              <a:rPr lang="fa-IR" sz="1900" b="1" dirty="0" smtClean="0">
                <a:solidFill>
                  <a:prstClr val="black"/>
                </a:solidFill>
                <a:cs typeface="B Nazanin" panose="00000400000000000000" pitchFamily="2" charset="-78"/>
              </a:rPr>
              <a:t>تطبیق</a:t>
            </a:r>
          </a:p>
          <a:p>
            <a:pPr marL="342900" indent="-342900" algn="justLow" rtl="1">
              <a:lnSpc>
                <a:spcPct val="150000"/>
              </a:lnSpc>
              <a:buFont typeface="Wingdings" panose="05000000000000000000" pitchFamily="2" charset="2"/>
              <a:buChar char="§"/>
            </a:pPr>
            <a:r>
              <a:rPr lang="fa-IR" sz="1900" b="1" dirty="0" smtClean="0">
                <a:solidFill>
                  <a:srgbClr val="C00000"/>
                </a:solidFill>
                <a:cs typeface="B Nazanin" panose="00000400000000000000" pitchFamily="2" charset="-78"/>
              </a:rPr>
              <a:t>ب</a:t>
            </a:r>
            <a:r>
              <a:rPr lang="fa-IR" sz="1900" b="1" dirty="0">
                <a:solidFill>
                  <a:srgbClr val="C00000"/>
                </a:solidFill>
                <a:cs typeface="B Nazanin" panose="00000400000000000000" pitchFamily="2" charset="-78"/>
              </a:rPr>
              <a:t>. منطق مهندسی معارف قرآنی در مدیریت </a:t>
            </a:r>
            <a:r>
              <a:rPr lang="fa-IR" sz="1900" b="1" dirty="0" smtClean="0">
                <a:solidFill>
                  <a:srgbClr val="C00000"/>
                </a:solidFill>
                <a:cs typeface="B Nazanin" panose="00000400000000000000" pitchFamily="2" charset="-78"/>
              </a:rPr>
              <a:t>شرایط</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ایمان نصرت‌ساز و یقین‌آفرین؛ سد فروپاشی درونی</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سنت‌های قطعی الهی؛ چارچوب تحلیل و روایت</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جهاد همه‌جانبه؛ فعال‌سازی همه ظرفیت‌ها</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مقاومت سازمان‌یافته و الگوی «رِبّیّون»؛ ستون پایداری بلندمدت</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بصیرت و ایمن‌سازی شناختی؛ خنثی‌سازی جنگ ذهن‌ها</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وحدت و انسجام اجتماعی؛ خنثی‌سازی آشوب و بغی</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ولایت‌مداری و حفظ فرماندهی واحد</a:t>
            </a:r>
          </a:p>
          <a:p>
            <a:pPr marL="800100" lvl="1"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 عدالت، مردم‌داری و اخلاق مجاهدانه؛ حفظ سرمایه اجتماعی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71978" y="-6394"/>
            <a:ext cx="7173532"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795750" y="93425"/>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
        <p:nvSpPr>
          <p:cNvPr id="16" name="Rounded Rectangle 5">
            <a:extLst>
              <a:ext uri="{FF2B5EF4-FFF2-40B4-BE49-F238E27FC236}">
                <a16:creationId xmlns="" xmlns:a16="http://schemas.microsoft.com/office/drawing/2014/main" id="{45FDA0D1-F768-47E3-BCDB-9595448C6C74}"/>
              </a:ext>
            </a:extLst>
          </p:cNvPr>
          <p:cNvSpPr/>
          <p:nvPr/>
        </p:nvSpPr>
        <p:spPr>
          <a:xfrm>
            <a:off x="1654445" y="1381534"/>
            <a:ext cx="727830" cy="5265728"/>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1600" dirty="0">
                <a:solidFill>
                  <a:srgbClr val="ED7D31">
                    <a:lumMod val="75000"/>
                  </a:srgbClr>
                </a:solidFill>
                <a:cs typeface="B Titr" panose="00000700000000000000" pitchFamily="2" charset="-78"/>
              </a:rPr>
              <a:t>(مبتنی بر سه لایه بنیادی- عملیاتی راهبردی- اجتماعی حکمرانی)</a:t>
            </a:r>
          </a:p>
        </p:txBody>
      </p:sp>
      <p:sp>
        <p:nvSpPr>
          <p:cNvPr id="3" name="Striped Right Arrow 2"/>
          <p:cNvSpPr/>
          <p:nvPr/>
        </p:nvSpPr>
        <p:spPr>
          <a:xfrm rot="10800000">
            <a:off x="2665513" y="2738768"/>
            <a:ext cx="1557674" cy="577530"/>
          </a:xfrm>
          <a:prstGeom prst="stripedRightArrow">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66597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 calcmode="lin" valueType="num">
                                      <p:cBhvr>
                                        <p:cTn id="30"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fade">
                                      <p:cBhvr>
                                        <p:cTn id="38" dur="1000"/>
                                        <p:tgtEl>
                                          <p:spTgt spid="6">
                                            <p:txEl>
                                              <p:pRg st="2" end="2"/>
                                            </p:txEl>
                                          </p:spTgt>
                                        </p:tgtEl>
                                      </p:cBhvr>
                                    </p:animEffect>
                                    <p:anim calcmode="lin" valueType="num">
                                      <p:cBhvr>
                                        <p:cTn id="3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animEffect transition="in" filter="fade">
                                      <p:cBhvr>
                                        <p:cTn id="45" dur="1000"/>
                                        <p:tgtEl>
                                          <p:spTgt spid="6">
                                            <p:txEl>
                                              <p:pRg st="3" end="3"/>
                                            </p:txEl>
                                          </p:spTgt>
                                        </p:tgtEl>
                                      </p:cBhvr>
                                    </p:animEffect>
                                    <p:anim calcmode="lin" valueType="num">
                                      <p:cBhvr>
                                        <p:cTn id="46"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4" end="4"/>
                                            </p:txEl>
                                          </p:spTgt>
                                        </p:tgtEl>
                                        <p:attrNameLst>
                                          <p:attrName>style.visibility</p:attrName>
                                        </p:attrNameLst>
                                      </p:cBhvr>
                                      <p:to>
                                        <p:strVal val="visible"/>
                                      </p:to>
                                    </p:set>
                                    <p:animEffect transition="in" filter="fade">
                                      <p:cBhvr>
                                        <p:cTn id="52" dur="1000"/>
                                        <p:tgtEl>
                                          <p:spTgt spid="6">
                                            <p:txEl>
                                              <p:pRg st="4" end="4"/>
                                            </p:txEl>
                                          </p:spTgt>
                                        </p:tgtEl>
                                      </p:cBhvr>
                                    </p:animEffect>
                                    <p:anim calcmode="lin" valueType="num">
                                      <p:cBhvr>
                                        <p:cTn id="5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5" end="5"/>
                                            </p:txEl>
                                          </p:spTgt>
                                        </p:tgtEl>
                                        <p:attrNameLst>
                                          <p:attrName>style.visibility</p:attrName>
                                        </p:attrNameLst>
                                      </p:cBhvr>
                                      <p:to>
                                        <p:strVal val="visible"/>
                                      </p:to>
                                    </p:set>
                                    <p:animEffect transition="in" filter="fade">
                                      <p:cBhvr>
                                        <p:cTn id="59" dur="1000"/>
                                        <p:tgtEl>
                                          <p:spTgt spid="6">
                                            <p:txEl>
                                              <p:pRg st="5" end="5"/>
                                            </p:txEl>
                                          </p:spTgt>
                                        </p:tgtEl>
                                      </p:cBhvr>
                                    </p:animEffect>
                                    <p:anim calcmode="lin" valueType="num">
                                      <p:cBhvr>
                                        <p:cTn id="60"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fade">
                                      <p:cBhvr>
                                        <p:cTn id="66" dur="1000"/>
                                        <p:tgtEl>
                                          <p:spTgt spid="3"/>
                                        </p:tgtEl>
                                      </p:cBhvr>
                                    </p:animEffect>
                                    <p:anim calcmode="lin" valueType="num">
                                      <p:cBhvr>
                                        <p:cTn id="67" dur="1000" fill="hold"/>
                                        <p:tgtEl>
                                          <p:spTgt spid="3"/>
                                        </p:tgtEl>
                                        <p:attrNameLst>
                                          <p:attrName>ppt_x</p:attrName>
                                        </p:attrNameLst>
                                      </p:cBhvr>
                                      <p:tavLst>
                                        <p:tav tm="0">
                                          <p:val>
                                            <p:strVal val="#ppt_x"/>
                                          </p:val>
                                        </p:tav>
                                        <p:tav tm="100000">
                                          <p:val>
                                            <p:strVal val="#ppt_x"/>
                                          </p:val>
                                        </p:tav>
                                      </p:tavLst>
                                    </p:anim>
                                    <p:anim calcmode="lin" valueType="num">
                                      <p:cBhvr>
                                        <p:cTn id="6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6">
                                            <p:txEl>
                                              <p:pRg st="6" end="6"/>
                                            </p:txEl>
                                          </p:spTgt>
                                        </p:tgtEl>
                                        <p:attrNameLst>
                                          <p:attrName>style.visibility</p:attrName>
                                        </p:attrNameLst>
                                      </p:cBhvr>
                                      <p:to>
                                        <p:strVal val="visible"/>
                                      </p:to>
                                    </p:set>
                                    <p:animEffect transition="in" filter="fade">
                                      <p:cBhvr>
                                        <p:cTn id="80" dur="1000"/>
                                        <p:tgtEl>
                                          <p:spTgt spid="6">
                                            <p:txEl>
                                              <p:pRg st="6" end="6"/>
                                            </p:txEl>
                                          </p:spTgt>
                                        </p:tgtEl>
                                      </p:cBhvr>
                                    </p:animEffect>
                                    <p:anim calcmode="lin" valueType="num">
                                      <p:cBhvr>
                                        <p:cTn id="8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8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6">
                                            <p:txEl>
                                              <p:pRg st="7" end="7"/>
                                            </p:txEl>
                                          </p:spTgt>
                                        </p:tgtEl>
                                        <p:attrNameLst>
                                          <p:attrName>style.visibility</p:attrName>
                                        </p:attrNameLst>
                                      </p:cBhvr>
                                      <p:to>
                                        <p:strVal val="visible"/>
                                      </p:to>
                                    </p:set>
                                    <p:animEffect transition="in" filter="fade">
                                      <p:cBhvr>
                                        <p:cTn id="87" dur="1000"/>
                                        <p:tgtEl>
                                          <p:spTgt spid="6">
                                            <p:txEl>
                                              <p:pRg st="7" end="7"/>
                                            </p:txEl>
                                          </p:spTgt>
                                        </p:tgtEl>
                                      </p:cBhvr>
                                    </p:animEffect>
                                    <p:anim calcmode="lin" valueType="num">
                                      <p:cBhvr>
                                        <p:cTn id="8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nodeType="clickEffect">
                                  <p:stCondLst>
                                    <p:cond delay="0"/>
                                  </p:stCondLst>
                                  <p:childTnLst>
                                    <p:set>
                                      <p:cBhvr>
                                        <p:cTn id="93" dur="1" fill="hold">
                                          <p:stCondLst>
                                            <p:cond delay="0"/>
                                          </p:stCondLst>
                                        </p:cTn>
                                        <p:tgtEl>
                                          <p:spTgt spid="6">
                                            <p:txEl>
                                              <p:pRg st="8" end="8"/>
                                            </p:txEl>
                                          </p:spTgt>
                                        </p:tgtEl>
                                        <p:attrNameLst>
                                          <p:attrName>style.visibility</p:attrName>
                                        </p:attrNameLst>
                                      </p:cBhvr>
                                      <p:to>
                                        <p:strVal val="visible"/>
                                      </p:to>
                                    </p:set>
                                    <p:animEffect transition="in" filter="fade">
                                      <p:cBhvr>
                                        <p:cTn id="94" dur="1000"/>
                                        <p:tgtEl>
                                          <p:spTgt spid="6">
                                            <p:txEl>
                                              <p:pRg st="8" end="8"/>
                                            </p:txEl>
                                          </p:spTgt>
                                        </p:tgtEl>
                                      </p:cBhvr>
                                    </p:animEffect>
                                    <p:anim calcmode="lin" valueType="num">
                                      <p:cBhvr>
                                        <p:cTn id="9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9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6">
                                            <p:txEl>
                                              <p:pRg st="9" end="9"/>
                                            </p:txEl>
                                          </p:spTgt>
                                        </p:tgtEl>
                                        <p:attrNameLst>
                                          <p:attrName>style.visibility</p:attrName>
                                        </p:attrNameLst>
                                      </p:cBhvr>
                                      <p:to>
                                        <p:strVal val="visible"/>
                                      </p:to>
                                    </p:set>
                                    <p:animEffect transition="in" filter="fade">
                                      <p:cBhvr>
                                        <p:cTn id="101" dur="1000"/>
                                        <p:tgtEl>
                                          <p:spTgt spid="6">
                                            <p:txEl>
                                              <p:pRg st="9" end="9"/>
                                            </p:txEl>
                                          </p:spTgt>
                                        </p:tgtEl>
                                      </p:cBhvr>
                                    </p:animEffect>
                                    <p:anim calcmode="lin" valueType="num">
                                      <p:cBhvr>
                                        <p:cTn id="10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0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42" presetClass="entr" presetSubtype="0" fill="hold" nodeType="clickEffect">
                                  <p:stCondLst>
                                    <p:cond delay="0"/>
                                  </p:stCondLst>
                                  <p:childTnLst>
                                    <p:set>
                                      <p:cBhvr>
                                        <p:cTn id="107" dur="1" fill="hold">
                                          <p:stCondLst>
                                            <p:cond delay="0"/>
                                          </p:stCondLst>
                                        </p:cTn>
                                        <p:tgtEl>
                                          <p:spTgt spid="6">
                                            <p:txEl>
                                              <p:pRg st="10" end="10"/>
                                            </p:txEl>
                                          </p:spTgt>
                                        </p:tgtEl>
                                        <p:attrNameLst>
                                          <p:attrName>style.visibility</p:attrName>
                                        </p:attrNameLst>
                                      </p:cBhvr>
                                      <p:to>
                                        <p:strVal val="visible"/>
                                      </p:to>
                                    </p:set>
                                    <p:animEffect transition="in" filter="fade">
                                      <p:cBhvr>
                                        <p:cTn id="108" dur="1000"/>
                                        <p:tgtEl>
                                          <p:spTgt spid="6">
                                            <p:txEl>
                                              <p:pRg st="10" end="10"/>
                                            </p:txEl>
                                          </p:spTgt>
                                        </p:tgtEl>
                                      </p:cBhvr>
                                    </p:animEffect>
                                    <p:anim calcmode="lin" valueType="num">
                                      <p:cBhvr>
                                        <p:cTn id="10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11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42" presetClass="entr" presetSubtype="0" fill="hold" nodeType="clickEffect">
                                  <p:stCondLst>
                                    <p:cond delay="0"/>
                                  </p:stCondLst>
                                  <p:childTnLst>
                                    <p:set>
                                      <p:cBhvr>
                                        <p:cTn id="114" dur="1" fill="hold">
                                          <p:stCondLst>
                                            <p:cond delay="0"/>
                                          </p:stCondLst>
                                        </p:cTn>
                                        <p:tgtEl>
                                          <p:spTgt spid="6">
                                            <p:txEl>
                                              <p:pRg st="11" end="11"/>
                                            </p:txEl>
                                          </p:spTgt>
                                        </p:tgtEl>
                                        <p:attrNameLst>
                                          <p:attrName>style.visibility</p:attrName>
                                        </p:attrNameLst>
                                      </p:cBhvr>
                                      <p:to>
                                        <p:strVal val="visible"/>
                                      </p:to>
                                    </p:set>
                                    <p:animEffect transition="in" filter="fade">
                                      <p:cBhvr>
                                        <p:cTn id="115" dur="1000"/>
                                        <p:tgtEl>
                                          <p:spTgt spid="6">
                                            <p:txEl>
                                              <p:pRg st="11" end="11"/>
                                            </p:txEl>
                                          </p:spTgt>
                                        </p:tgtEl>
                                      </p:cBhvr>
                                    </p:animEffect>
                                    <p:anim calcmode="lin" valueType="num">
                                      <p:cBhvr>
                                        <p:cTn id="116"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117"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42" presetClass="entr" presetSubtype="0" fill="hold" nodeType="clickEffect">
                                  <p:stCondLst>
                                    <p:cond delay="0"/>
                                  </p:stCondLst>
                                  <p:childTnLst>
                                    <p:set>
                                      <p:cBhvr>
                                        <p:cTn id="121" dur="1" fill="hold">
                                          <p:stCondLst>
                                            <p:cond delay="0"/>
                                          </p:stCondLst>
                                        </p:cTn>
                                        <p:tgtEl>
                                          <p:spTgt spid="6">
                                            <p:txEl>
                                              <p:pRg st="12" end="12"/>
                                            </p:txEl>
                                          </p:spTgt>
                                        </p:tgtEl>
                                        <p:attrNameLst>
                                          <p:attrName>style.visibility</p:attrName>
                                        </p:attrNameLst>
                                      </p:cBhvr>
                                      <p:to>
                                        <p:strVal val="visible"/>
                                      </p:to>
                                    </p:set>
                                    <p:animEffect transition="in" filter="fade">
                                      <p:cBhvr>
                                        <p:cTn id="122" dur="1000"/>
                                        <p:tgtEl>
                                          <p:spTgt spid="6">
                                            <p:txEl>
                                              <p:pRg st="12" end="12"/>
                                            </p:txEl>
                                          </p:spTgt>
                                        </p:tgtEl>
                                      </p:cBhvr>
                                    </p:animEffect>
                                    <p:anim calcmode="lin" valueType="num">
                                      <p:cBhvr>
                                        <p:cTn id="123"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124"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
                                            <p:txEl>
                                              <p:pRg st="13" end="13"/>
                                            </p:txEl>
                                          </p:spTgt>
                                        </p:tgtEl>
                                        <p:attrNameLst>
                                          <p:attrName>style.visibility</p:attrName>
                                        </p:attrNameLst>
                                      </p:cBhvr>
                                      <p:to>
                                        <p:strVal val="visible"/>
                                      </p:to>
                                    </p:set>
                                    <p:animEffect transition="in" filter="fade">
                                      <p:cBhvr>
                                        <p:cTn id="129" dur="1000"/>
                                        <p:tgtEl>
                                          <p:spTgt spid="6">
                                            <p:txEl>
                                              <p:pRg st="13" end="13"/>
                                            </p:txEl>
                                          </p:spTgt>
                                        </p:tgtEl>
                                      </p:cBhvr>
                                    </p:animEffect>
                                    <p:anim calcmode="lin" valueType="num">
                                      <p:cBhvr>
                                        <p:cTn id="130" dur="1000" fill="hold"/>
                                        <p:tgtEl>
                                          <p:spTgt spid="6">
                                            <p:txEl>
                                              <p:pRg st="13" end="13"/>
                                            </p:txEl>
                                          </p:spTgt>
                                        </p:tgtEl>
                                        <p:attrNameLst>
                                          <p:attrName>ppt_x</p:attrName>
                                        </p:attrNameLst>
                                      </p:cBhvr>
                                      <p:tavLst>
                                        <p:tav tm="0">
                                          <p:val>
                                            <p:strVal val="#ppt_x"/>
                                          </p:val>
                                        </p:tav>
                                        <p:tav tm="100000">
                                          <p:val>
                                            <p:strVal val="#ppt_x"/>
                                          </p:val>
                                        </p:tav>
                                      </p:tavLst>
                                    </p:anim>
                                    <p:anim calcmode="lin" valueType="num">
                                      <p:cBhvr>
                                        <p:cTn id="131" dur="1000" fill="hold"/>
                                        <p:tgtEl>
                                          <p:spTgt spid="6">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animBg="1"/>
      <p:bldP spid="3"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10820"/>
            <a:ext cx="9112077" cy="6301725"/>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5. جمع‌بندی محور اول/ منطق راهبردی</a:t>
            </a:r>
          </a:p>
          <a:p>
            <a:pPr marL="342900" indent="-342900" algn="justLow" rtl="1">
              <a:lnSpc>
                <a:spcPct val="150000"/>
              </a:lnSpc>
              <a:buFont typeface="Arial" panose="020B0604020202020204" pitchFamily="34" charset="0"/>
              <a:buChar char="•"/>
            </a:pPr>
            <a:r>
              <a:rPr lang="fa-IR" sz="1850" b="1" dirty="0">
                <a:solidFill>
                  <a:prstClr val="black"/>
                </a:solidFill>
                <a:cs typeface="B Nazanin" panose="00000400000000000000" pitchFamily="2" charset="-78"/>
              </a:rPr>
              <a:t>جهاد امروز، چندمیدانی و پیوسته است. این محور به ما می‌آموزد که:</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هیچ </a:t>
            </a:r>
            <a:r>
              <a:rPr lang="fa-IR" sz="1850" b="1" dirty="0">
                <a:solidFill>
                  <a:prstClr val="black"/>
                </a:solidFill>
                <a:cs typeface="B Nazanin" panose="00000400000000000000" pitchFamily="2" charset="-78"/>
              </a:rPr>
              <a:t>عرصه‌ای از زندگی مؤمن (درون، بیان، اقتصاد، علم، دفاع) خنثی یا بی‌ارتباط با سرنوشت نبرد حق و باطل نیست.</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نبرد </a:t>
            </a:r>
            <a:r>
              <a:rPr lang="fa-IR" sz="1850" b="1" dirty="0">
                <a:solidFill>
                  <a:prstClr val="black"/>
                </a:solidFill>
                <a:cs typeface="B Nazanin" panose="00000400000000000000" pitchFamily="2" charset="-78"/>
              </a:rPr>
              <a:t>با استکبار، یک نبرد «تک‌ساحتی» و مقطعی نیست؛ بلکه یک نبرد تمدنی پیوسته و چندلایه است که </a:t>
            </a:r>
            <a:r>
              <a:rPr lang="fa-IR" sz="1850" b="1" dirty="0" smtClean="0">
                <a:solidFill>
                  <a:prstClr val="black"/>
                </a:solidFill>
                <a:cs typeface="B Nazanin" panose="00000400000000000000" pitchFamily="2" charset="-78"/>
              </a:rPr>
              <a:t>هم‌زمان </a:t>
            </a:r>
            <a:r>
              <a:rPr lang="fa-IR" sz="1850" b="1" dirty="0">
                <a:solidFill>
                  <a:prstClr val="black"/>
                </a:solidFill>
                <a:cs typeface="B Nazanin" panose="00000400000000000000" pitchFamily="2" charset="-78"/>
              </a:rPr>
              <a:t>در همه میدان‌های حیات جریان دارد.</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هر </a:t>
            </a:r>
            <a:r>
              <a:rPr lang="fa-IR" sz="1850" b="1" dirty="0">
                <a:solidFill>
                  <a:prstClr val="black"/>
                </a:solidFill>
                <a:cs typeface="B Nazanin" panose="00000400000000000000" pitchFamily="2" charset="-78"/>
              </a:rPr>
              <a:t>فرد، نهاد و حوزه‌ تخصصی، سهمی مشخص و مؤثر در این نبرد سرنوشت‌ساز دارد. نقش‌آفرینی منفعلانه یا انزواطلبی در هر بخش، به معنای تقویت مستقیم یا غیرمستقیم جبهه دشمن است.</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بدون </a:t>
            </a:r>
            <a:r>
              <a:rPr lang="fa-IR" sz="1850" b="1" dirty="0">
                <a:solidFill>
                  <a:prstClr val="black"/>
                </a:solidFill>
                <a:cs typeface="B Nazanin" panose="00000400000000000000" pitchFamily="2" charset="-78"/>
              </a:rPr>
              <a:t>عینیت‌یافتن ایمان در قالب «جهاد همه‌جانبه»،</a:t>
            </a:r>
          </a:p>
          <a:p>
            <a:pPr marL="800100" lvl="1" indent="-342900" algn="justLow" rtl="1">
              <a:lnSpc>
                <a:spcPct val="150000"/>
              </a:lnSpc>
              <a:buFont typeface="Courier New" panose="02070409020205090404" pitchFamily="49" charset="0"/>
              <a:buChar char="o"/>
            </a:pPr>
            <a:r>
              <a:rPr lang="fa-IR" sz="1850" b="1" dirty="0" smtClean="0">
                <a:solidFill>
                  <a:prstClr val="black"/>
                </a:solidFill>
                <a:cs typeface="B Nazanin" panose="00000400000000000000" pitchFamily="2" charset="-78"/>
              </a:rPr>
              <a:t>ایمان </a:t>
            </a:r>
            <a:r>
              <a:rPr lang="fa-IR" sz="1850" b="1" dirty="0">
                <a:solidFill>
                  <a:prstClr val="black"/>
                </a:solidFill>
                <a:cs typeface="B Nazanin" panose="00000400000000000000" pitchFamily="2" charset="-78"/>
              </a:rPr>
              <a:t>به کنش مؤثر و پایدار تبدیل نمی‌شود و در حد احساسی زودگذر باقی می‌ماند.</a:t>
            </a:r>
          </a:p>
          <a:p>
            <a:pPr marL="800100" lvl="1" indent="-342900" algn="justLow" rtl="1">
              <a:lnSpc>
                <a:spcPct val="150000"/>
              </a:lnSpc>
              <a:buFont typeface="Courier New" panose="02070409020205090404" pitchFamily="49" charset="0"/>
              <a:buChar char="o"/>
            </a:pPr>
            <a:r>
              <a:rPr lang="fa-IR" sz="1850" b="1" dirty="0" smtClean="0">
                <a:solidFill>
                  <a:prstClr val="black"/>
                </a:solidFill>
                <a:cs typeface="B Nazanin" panose="00000400000000000000" pitchFamily="2" charset="-78"/>
              </a:rPr>
              <a:t>مقاومت </a:t>
            </a:r>
            <a:r>
              <a:rPr lang="fa-IR" sz="1850" b="1" dirty="0">
                <a:solidFill>
                  <a:prstClr val="black"/>
                </a:solidFill>
                <a:cs typeface="B Nazanin" panose="00000400000000000000" pitchFamily="2" charset="-78"/>
              </a:rPr>
              <a:t>جامعه فرسوده و شکننده می‌گردد، زیرا فشار دشمن تنها بر یک یا دو جبهه متمرکز نمی‌شود، بلکه تمام ارکان زندگی را هدف می‌گیرد.</a:t>
            </a:r>
          </a:p>
          <a:p>
            <a:pPr marL="800100" lvl="1" indent="-342900" algn="justLow" rtl="1">
              <a:lnSpc>
                <a:spcPct val="150000"/>
              </a:lnSpc>
              <a:buFont typeface="Courier New" panose="02070409020205090404" pitchFamily="49" charset="0"/>
              <a:buChar char="o"/>
            </a:pPr>
            <a:r>
              <a:rPr lang="fa-IR" sz="1850" b="1" dirty="0" smtClean="0">
                <a:solidFill>
                  <a:prstClr val="black"/>
                </a:solidFill>
                <a:cs typeface="B Nazanin" panose="00000400000000000000" pitchFamily="2" charset="-78"/>
              </a:rPr>
              <a:t>وحدت </a:t>
            </a:r>
            <a:r>
              <a:rPr lang="fa-IR" sz="1850" b="1" dirty="0">
                <a:solidFill>
                  <a:prstClr val="black"/>
                </a:solidFill>
                <a:cs typeface="B Nazanin" panose="00000400000000000000" pitchFamily="2" charset="-78"/>
              </a:rPr>
              <a:t>و انسجام بی‌اثر می‌شود، چرا که وحدت بدون عمل مشترک در میدان‌های تعیین‌کننده، به شعاری توخالی تبدیل می‌گردد</a:t>
            </a:r>
            <a:r>
              <a:rPr lang="fa-IR" sz="1850" b="1" dirty="0" smtClean="0">
                <a:solidFill>
                  <a:prstClr val="black"/>
                </a:solidFill>
                <a:cs typeface="B Nazanin" panose="00000400000000000000" pitchFamily="2" charset="-78"/>
              </a:rPr>
              <a:t>.</a:t>
            </a:r>
            <a:endParaRPr lang="fa-IR" sz="185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703193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wipe(down)">
                                      <p:cBhvr>
                                        <p:cTn id="50" dur="580">
                                          <p:stCondLst>
                                            <p:cond delay="0"/>
                                          </p:stCondLst>
                                        </p:cTn>
                                        <p:tgtEl>
                                          <p:spTgt spid="6">
                                            <p:txEl>
                                              <p:pRg st="6" end="6"/>
                                            </p:txEl>
                                          </p:spTgt>
                                        </p:tgtEl>
                                      </p:cBhvr>
                                    </p:animEffect>
                                    <p:anim calcmode="lin" valueType="num">
                                      <p:cBhvr>
                                        <p:cTn id="51"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6">
                                            <p:txEl>
                                              <p:pRg st="6" end="6"/>
                                            </p:txEl>
                                          </p:spTgt>
                                        </p:tgtEl>
                                      </p:cBhvr>
                                      <p:to x="100000" y="60000"/>
                                    </p:animScale>
                                    <p:animScale>
                                      <p:cBhvr>
                                        <p:cTn id="57" dur="166" decel="50000">
                                          <p:stCondLst>
                                            <p:cond delay="676"/>
                                          </p:stCondLst>
                                        </p:cTn>
                                        <p:tgtEl>
                                          <p:spTgt spid="6">
                                            <p:txEl>
                                              <p:pRg st="6" end="6"/>
                                            </p:txEl>
                                          </p:spTgt>
                                        </p:tgtEl>
                                      </p:cBhvr>
                                      <p:to x="100000" y="100000"/>
                                    </p:animScale>
                                    <p:animScale>
                                      <p:cBhvr>
                                        <p:cTn id="58" dur="26">
                                          <p:stCondLst>
                                            <p:cond delay="1312"/>
                                          </p:stCondLst>
                                        </p:cTn>
                                        <p:tgtEl>
                                          <p:spTgt spid="6">
                                            <p:txEl>
                                              <p:pRg st="6" end="6"/>
                                            </p:txEl>
                                          </p:spTgt>
                                        </p:tgtEl>
                                      </p:cBhvr>
                                      <p:to x="100000" y="80000"/>
                                    </p:animScale>
                                    <p:animScale>
                                      <p:cBhvr>
                                        <p:cTn id="59" dur="166" decel="50000">
                                          <p:stCondLst>
                                            <p:cond delay="1338"/>
                                          </p:stCondLst>
                                        </p:cTn>
                                        <p:tgtEl>
                                          <p:spTgt spid="6">
                                            <p:txEl>
                                              <p:pRg st="6" end="6"/>
                                            </p:txEl>
                                          </p:spTgt>
                                        </p:tgtEl>
                                      </p:cBhvr>
                                      <p:to x="100000" y="100000"/>
                                    </p:animScale>
                                    <p:animScale>
                                      <p:cBhvr>
                                        <p:cTn id="60" dur="26">
                                          <p:stCondLst>
                                            <p:cond delay="1642"/>
                                          </p:stCondLst>
                                        </p:cTn>
                                        <p:tgtEl>
                                          <p:spTgt spid="6">
                                            <p:txEl>
                                              <p:pRg st="6" end="6"/>
                                            </p:txEl>
                                          </p:spTgt>
                                        </p:tgtEl>
                                      </p:cBhvr>
                                      <p:to x="100000" y="90000"/>
                                    </p:animScale>
                                    <p:animScale>
                                      <p:cBhvr>
                                        <p:cTn id="61" dur="166" decel="50000">
                                          <p:stCondLst>
                                            <p:cond delay="1668"/>
                                          </p:stCondLst>
                                        </p:cTn>
                                        <p:tgtEl>
                                          <p:spTgt spid="6">
                                            <p:txEl>
                                              <p:pRg st="6" end="6"/>
                                            </p:txEl>
                                          </p:spTgt>
                                        </p:tgtEl>
                                      </p:cBhvr>
                                      <p:to x="100000" y="100000"/>
                                    </p:animScale>
                                    <p:animScale>
                                      <p:cBhvr>
                                        <p:cTn id="62" dur="26">
                                          <p:stCondLst>
                                            <p:cond delay="1808"/>
                                          </p:stCondLst>
                                        </p:cTn>
                                        <p:tgtEl>
                                          <p:spTgt spid="6">
                                            <p:txEl>
                                              <p:pRg st="6" end="6"/>
                                            </p:txEl>
                                          </p:spTgt>
                                        </p:tgtEl>
                                      </p:cBhvr>
                                      <p:to x="100000" y="95000"/>
                                    </p:animScale>
                                    <p:animScale>
                                      <p:cBhvr>
                                        <p:cTn id="63" dur="166" decel="50000">
                                          <p:stCondLst>
                                            <p:cond delay="1834"/>
                                          </p:stCondLst>
                                        </p:cTn>
                                        <p:tgtEl>
                                          <p:spTgt spid="6">
                                            <p:txEl>
                                              <p:pRg st="6" end="6"/>
                                            </p:txEl>
                                          </p:spTgt>
                                        </p:tgtEl>
                                      </p:cBhvr>
                                      <p:to x="100000" y="100000"/>
                                    </p:animScale>
                                  </p:childTnLst>
                                </p:cTn>
                              </p:par>
                              <p:par>
                                <p:cTn id="64" presetID="26" presetClass="entr" presetSubtype="0" fill="hold" nodeType="withEffect">
                                  <p:stCondLst>
                                    <p:cond delay="0"/>
                                  </p:stCondLst>
                                  <p:childTnLst>
                                    <p:set>
                                      <p:cBhvr>
                                        <p:cTn id="65" dur="1" fill="hold">
                                          <p:stCondLst>
                                            <p:cond delay="0"/>
                                          </p:stCondLst>
                                        </p:cTn>
                                        <p:tgtEl>
                                          <p:spTgt spid="6">
                                            <p:txEl>
                                              <p:pRg st="7" end="7"/>
                                            </p:txEl>
                                          </p:spTgt>
                                        </p:tgtEl>
                                        <p:attrNameLst>
                                          <p:attrName>style.visibility</p:attrName>
                                        </p:attrNameLst>
                                      </p:cBhvr>
                                      <p:to>
                                        <p:strVal val="visible"/>
                                      </p:to>
                                    </p:set>
                                    <p:animEffect transition="in" filter="wipe(down)">
                                      <p:cBhvr>
                                        <p:cTn id="66" dur="580">
                                          <p:stCondLst>
                                            <p:cond delay="0"/>
                                          </p:stCondLst>
                                        </p:cTn>
                                        <p:tgtEl>
                                          <p:spTgt spid="6">
                                            <p:txEl>
                                              <p:pRg st="7" end="7"/>
                                            </p:txEl>
                                          </p:spTgt>
                                        </p:tgtEl>
                                      </p:cBhvr>
                                    </p:animEffect>
                                    <p:anim calcmode="lin" valueType="num">
                                      <p:cBhvr>
                                        <p:cTn id="67"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72" dur="26">
                                          <p:stCondLst>
                                            <p:cond delay="650"/>
                                          </p:stCondLst>
                                        </p:cTn>
                                        <p:tgtEl>
                                          <p:spTgt spid="6">
                                            <p:txEl>
                                              <p:pRg st="7" end="7"/>
                                            </p:txEl>
                                          </p:spTgt>
                                        </p:tgtEl>
                                      </p:cBhvr>
                                      <p:to x="100000" y="60000"/>
                                    </p:animScale>
                                    <p:animScale>
                                      <p:cBhvr>
                                        <p:cTn id="73" dur="166" decel="50000">
                                          <p:stCondLst>
                                            <p:cond delay="676"/>
                                          </p:stCondLst>
                                        </p:cTn>
                                        <p:tgtEl>
                                          <p:spTgt spid="6">
                                            <p:txEl>
                                              <p:pRg st="7" end="7"/>
                                            </p:txEl>
                                          </p:spTgt>
                                        </p:tgtEl>
                                      </p:cBhvr>
                                      <p:to x="100000" y="100000"/>
                                    </p:animScale>
                                    <p:animScale>
                                      <p:cBhvr>
                                        <p:cTn id="74" dur="26">
                                          <p:stCondLst>
                                            <p:cond delay="1312"/>
                                          </p:stCondLst>
                                        </p:cTn>
                                        <p:tgtEl>
                                          <p:spTgt spid="6">
                                            <p:txEl>
                                              <p:pRg st="7" end="7"/>
                                            </p:txEl>
                                          </p:spTgt>
                                        </p:tgtEl>
                                      </p:cBhvr>
                                      <p:to x="100000" y="80000"/>
                                    </p:animScale>
                                    <p:animScale>
                                      <p:cBhvr>
                                        <p:cTn id="75" dur="166" decel="50000">
                                          <p:stCondLst>
                                            <p:cond delay="1338"/>
                                          </p:stCondLst>
                                        </p:cTn>
                                        <p:tgtEl>
                                          <p:spTgt spid="6">
                                            <p:txEl>
                                              <p:pRg st="7" end="7"/>
                                            </p:txEl>
                                          </p:spTgt>
                                        </p:tgtEl>
                                      </p:cBhvr>
                                      <p:to x="100000" y="100000"/>
                                    </p:animScale>
                                    <p:animScale>
                                      <p:cBhvr>
                                        <p:cTn id="76" dur="26">
                                          <p:stCondLst>
                                            <p:cond delay="1642"/>
                                          </p:stCondLst>
                                        </p:cTn>
                                        <p:tgtEl>
                                          <p:spTgt spid="6">
                                            <p:txEl>
                                              <p:pRg st="7" end="7"/>
                                            </p:txEl>
                                          </p:spTgt>
                                        </p:tgtEl>
                                      </p:cBhvr>
                                      <p:to x="100000" y="90000"/>
                                    </p:animScale>
                                    <p:animScale>
                                      <p:cBhvr>
                                        <p:cTn id="77" dur="166" decel="50000">
                                          <p:stCondLst>
                                            <p:cond delay="1668"/>
                                          </p:stCondLst>
                                        </p:cTn>
                                        <p:tgtEl>
                                          <p:spTgt spid="6">
                                            <p:txEl>
                                              <p:pRg st="7" end="7"/>
                                            </p:txEl>
                                          </p:spTgt>
                                        </p:tgtEl>
                                      </p:cBhvr>
                                      <p:to x="100000" y="100000"/>
                                    </p:animScale>
                                    <p:animScale>
                                      <p:cBhvr>
                                        <p:cTn id="78" dur="26">
                                          <p:stCondLst>
                                            <p:cond delay="1808"/>
                                          </p:stCondLst>
                                        </p:cTn>
                                        <p:tgtEl>
                                          <p:spTgt spid="6">
                                            <p:txEl>
                                              <p:pRg st="7" end="7"/>
                                            </p:txEl>
                                          </p:spTgt>
                                        </p:tgtEl>
                                      </p:cBhvr>
                                      <p:to x="100000" y="95000"/>
                                    </p:animScale>
                                    <p:animScale>
                                      <p:cBhvr>
                                        <p:cTn id="79" dur="166" decel="50000">
                                          <p:stCondLst>
                                            <p:cond delay="1834"/>
                                          </p:stCondLst>
                                        </p:cTn>
                                        <p:tgtEl>
                                          <p:spTgt spid="6">
                                            <p:txEl>
                                              <p:pRg st="7" end="7"/>
                                            </p:txEl>
                                          </p:spTgt>
                                        </p:tgtEl>
                                      </p:cBhvr>
                                      <p:to x="100000" y="100000"/>
                                    </p:animScale>
                                  </p:childTnLst>
                                </p:cTn>
                              </p:par>
                              <p:par>
                                <p:cTn id="80" presetID="26" presetClass="entr" presetSubtype="0" fill="hold" nodeType="withEffect">
                                  <p:stCondLst>
                                    <p:cond delay="0"/>
                                  </p:stCondLst>
                                  <p:childTnLst>
                                    <p:set>
                                      <p:cBhvr>
                                        <p:cTn id="81" dur="1" fill="hold">
                                          <p:stCondLst>
                                            <p:cond delay="0"/>
                                          </p:stCondLst>
                                        </p:cTn>
                                        <p:tgtEl>
                                          <p:spTgt spid="6">
                                            <p:txEl>
                                              <p:pRg st="8" end="8"/>
                                            </p:txEl>
                                          </p:spTgt>
                                        </p:tgtEl>
                                        <p:attrNameLst>
                                          <p:attrName>style.visibility</p:attrName>
                                        </p:attrNameLst>
                                      </p:cBhvr>
                                      <p:to>
                                        <p:strVal val="visible"/>
                                      </p:to>
                                    </p:set>
                                    <p:animEffect transition="in" filter="wipe(down)">
                                      <p:cBhvr>
                                        <p:cTn id="82" dur="580">
                                          <p:stCondLst>
                                            <p:cond delay="0"/>
                                          </p:stCondLst>
                                        </p:cTn>
                                        <p:tgtEl>
                                          <p:spTgt spid="6">
                                            <p:txEl>
                                              <p:pRg st="8" end="8"/>
                                            </p:txEl>
                                          </p:spTgt>
                                        </p:tgtEl>
                                      </p:cBhvr>
                                    </p:animEffect>
                                    <p:anim calcmode="lin" valueType="num">
                                      <p:cBhvr>
                                        <p:cTn id="83"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88" dur="26">
                                          <p:stCondLst>
                                            <p:cond delay="650"/>
                                          </p:stCondLst>
                                        </p:cTn>
                                        <p:tgtEl>
                                          <p:spTgt spid="6">
                                            <p:txEl>
                                              <p:pRg st="8" end="8"/>
                                            </p:txEl>
                                          </p:spTgt>
                                        </p:tgtEl>
                                      </p:cBhvr>
                                      <p:to x="100000" y="60000"/>
                                    </p:animScale>
                                    <p:animScale>
                                      <p:cBhvr>
                                        <p:cTn id="89" dur="166" decel="50000">
                                          <p:stCondLst>
                                            <p:cond delay="676"/>
                                          </p:stCondLst>
                                        </p:cTn>
                                        <p:tgtEl>
                                          <p:spTgt spid="6">
                                            <p:txEl>
                                              <p:pRg st="8" end="8"/>
                                            </p:txEl>
                                          </p:spTgt>
                                        </p:tgtEl>
                                      </p:cBhvr>
                                      <p:to x="100000" y="100000"/>
                                    </p:animScale>
                                    <p:animScale>
                                      <p:cBhvr>
                                        <p:cTn id="90" dur="26">
                                          <p:stCondLst>
                                            <p:cond delay="1312"/>
                                          </p:stCondLst>
                                        </p:cTn>
                                        <p:tgtEl>
                                          <p:spTgt spid="6">
                                            <p:txEl>
                                              <p:pRg st="8" end="8"/>
                                            </p:txEl>
                                          </p:spTgt>
                                        </p:tgtEl>
                                      </p:cBhvr>
                                      <p:to x="100000" y="80000"/>
                                    </p:animScale>
                                    <p:animScale>
                                      <p:cBhvr>
                                        <p:cTn id="91" dur="166" decel="50000">
                                          <p:stCondLst>
                                            <p:cond delay="1338"/>
                                          </p:stCondLst>
                                        </p:cTn>
                                        <p:tgtEl>
                                          <p:spTgt spid="6">
                                            <p:txEl>
                                              <p:pRg st="8" end="8"/>
                                            </p:txEl>
                                          </p:spTgt>
                                        </p:tgtEl>
                                      </p:cBhvr>
                                      <p:to x="100000" y="100000"/>
                                    </p:animScale>
                                    <p:animScale>
                                      <p:cBhvr>
                                        <p:cTn id="92" dur="26">
                                          <p:stCondLst>
                                            <p:cond delay="1642"/>
                                          </p:stCondLst>
                                        </p:cTn>
                                        <p:tgtEl>
                                          <p:spTgt spid="6">
                                            <p:txEl>
                                              <p:pRg st="8" end="8"/>
                                            </p:txEl>
                                          </p:spTgt>
                                        </p:tgtEl>
                                      </p:cBhvr>
                                      <p:to x="100000" y="90000"/>
                                    </p:animScale>
                                    <p:animScale>
                                      <p:cBhvr>
                                        <p:cTn id="93" dur="166" decel="50000">
                                          <p:stCondLst>
                                            <p:cond delay="1668"/>
                                          </p:stCondLst>
                                        </p:cTn>
                                        <p:tgtEl>
                                          <p:spTgt spid="6">
                                            <p:txEl>
                                              <p:pRg st="8" end="8"/>
                                            </p:txEl>
                                          </p:spTgt>
                                        </p:tgtEl>
                                      </p:cBhvr>
                                      <p:to x="100000" y="100000"/>
                                    </p:animScale>
                                    <p:animScale>
                                      <p:cBhvr>
                                        <p:cTn id="94" dur="26">
                                          <p:stCondLst>
                                            <p:cond delay="1808"/>
                                          </p:stCondLst>
                                        </p:cTn>
                                        <p:tgtEl>
                                          <p:spTgt spid="6">
                                            <p:txEl>
                                              <p:pRg st="8" end="8"/>
                                            </p:txEl>
                                          </p:spTgt>
                                        </p:tgtEl>
                                      </p:cBhvr>
                                      <p:to x="100000" y="95000"/>
                                    </p:animScale>
                                    <p:animScale>
                                      <p:cBhvr>
                                        <p:cTn id="95" dur="166" decel="50000">
                                          <p:stCondLst>
                                            <p:cond delay="1834"/>
                                          </p:stCondLst>
                                        </p:cTn>
                                        <p:tgtEl>
                                          <p:spTgt spid="6">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710819"/>
            <a:ext cx="9232594" cy="60708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800" b="1" dirty="0" smtClean="0">
                <a:solidFill>
                  <a:srgbClr val="0070C0"/>
                </a:solidFill>
                <a:cs typeface="B Nazanin" panose="00000400000000000000" pitchFamily="2" charset="-78"/>
              </a:rPr>
              <a:t>منطق </a:t>
            </a:r>
            <a:r>
              <a:rPr lang="fa-IR" sz="2800" b="1" dirty="0">
                <a:solidFill>
                  <a:srgbClr val="0070C0"/>
                </a:solidFill>
                <a:cs typeface="B Nazanin" panose="00000400000000000000" pitchFamily="2" charset="-78"/>
              </a:rPr>
              <a:t>راهبردی حاکم بر نبرد </a:t>
            </a:r>
            <a:r>
              <a:rPr lang="fa-IR" sz="2800" b="1" dirty="0" smtClean="0">
                <a:solidFill>
                  <a:srgbClr val="0070C0"/>
                </a:solidFill>
                <a:cs typeface="B Nazanin" panose="00000400000000000000" pitchFamily="2" charset="-78"/>
              </a:rPr>
              <a:t>چندمیدانی</a:t>
            </a:r>
            <a:endParaRPr lang="fa-IR" sz="2800" b="1" dirty="0">
              <a:solidFill>
                <a:srgbClr val="0070C0"/>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پیروزی </a:t>
            </a:r>
            <a:r>
              <a:rPr lang="fa-IR" sz="2200" b="1" dirty="0">
                <a:solidFill>
                  <a:prstClr val="black"/>
                </a:solidFill>
                <a:cs typeface="B Nazanin" panose="00000400000000000000" pitchFamily="2" charset="-78"/>
              </a:rPr>
              <a:t>در هر میدان، تقویت‌کننده و پشتیبان میدان‌های دیگر است.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ضعف </a:t>
            </a:r>
            <a:r>
              <a:rPr lang="fa-IR" sz="2200" b="1" dirty="0">
                <a:solidFill>
                  <a:prstClr val="black"/>
                </a:solidFill>
                <a:cs typeface="B Nazanin" panose="00000400000000000000" pitchFamily="2" charset="-78"/>
              </a:rPr>
              <a:t>در یک میدان، به نقطه آسیب‌پذیری و شکست در سایر میدان‌ها تبدیل می‌شود. </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وظیفه اصلی نظام و جامعه مؤمن، ایجاد «تعادل پویا» و «هماهنگی استراتژیک» میان این میدان‌هاست.</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جبهه </a:t>
            </a:r>
            <a:r>
              <a:rPr lang="fa-IR" sz="2200" b="1" dirty="0">
                <a:solidFill>
                  <a:prstClr val="black"/>
                </a:solidFill>
                <a:cs typeface="B Nazanin" panose="00000400000000000000" pitchFamily="2" charset="-78"/>
              </a:rPr>
              <a:t>حق با درک این منطق یکپارچه، ریشه در عمق زندگی مردم دارد و هر تهاجم دشمن را به فرصتی برای خوداتکایی، بیداری و کشف ظرفیت‌های نهفته داخلی تبدیل می‌کند</a:t>
            </a:r>
            <a:r>
              <a:rPr lang="fa-IR" sz="2200" b="1" dirty="0" smtClean="0">
                <a:solidFill>
                  <a:prstClr val="black"/>
                </a:solidFill>
                <a:cs typeface="B Nazanin" panose="00000400000000000000" pitchFamily="2" charset="-78"/>
              </a:rPr>
              <a:t>.</a:t>
            </a:r>
          </a:p>
          <a:p>
            <a:pPr algn="justLow" rtl="1">
              <a:lnSpc>
                <a:spcPct val="150000"/>
              </a:lnSpc>
            </a:pPr>
            <a:endParaRPr lang="fa-IR" sz="10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200" b="1" dirty="0">
                <a:solidFill>
                  <a:srgbClr val="C00000"/>
                </a:solidFill>
                <a:cs typeface="B Nazanin" panose="00000400000000000000" pitchFamily="2" charset="-78"/>
              </a:rPr>
              <a:t>جمع‌بندی: </a:t>
            </a:r>
            <a:r>
              <a:rPr lang="fa-IR" sz="2200" b="1" dirty="0">
                <a:solidFill>
                  <a:prstClr val="black"/>
                </a:solidFill>
                <a:cs typeface="B Nazanin" panose="00000400000000000000" pitchFamily="2" charset="-78"/>
              </a:rPr>
              <a:t>استقامت و پیروزی در نبرد تمدنی کنونی، در گرو نگرش «جهادیِ همه‌جانبه»، «عمل منسجم» و «مدیریت هوشمندانه» بر منابع و انرژی‌های ملی است. این همان مسیری است که ایمان را به قدرت مادی و معنوی تبدیل کرده، تهدیدهای دشمن را به فرصت‌های تاریخی بدل می‌سازد و وعده الهی نصرت را محقق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41796836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Effect transition="in" filter="fade">
                                      <p:cBhvr>
                                        <p:cTn id="43" dur="1000"/>
                                        <p:tgtEl>
                                          <p:spTgt spid="6">
                                            <p:txEl>
                                              <p:pRg st="6" end="6"/>
                                            </p:txEl>
                                          </p:spTgt>
                                        </p:tgtEl>
                                      </p:cBhvr>
                                    </p:animEffect>
                                    <p:anim calcmode="lin" valueType="num">
                                      <p:cBhvr>
                                        <p:cTn id="4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08416" y="1249039"/>
            <a:ext cx="9112077" cy="4847481"/>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200000"/>
              </a:lnSpc>
            </a:pPr>
            <a:r>
              <a:rPr lang="fa-IR" sz="2300" b="1" dirty="0">
                <a:solidFill>
                  <a:prstClr val="black"/>
                </a:solidFill>
                <a:cs typeface="B Nazanin" panose="00000400000000000000" pitchFamily="2" charset="-78"/>
              </a:rPr>
              <a:t>جهاد همه‌جانبه، موتور محرک و روح حیاتبخش کل مدل هشت‌محوره است؛ این جهاد، شرط بنیادین تحقق وعد «نصرت الهی»، شکل‌گیری «مقاومت پایدار» در برابر فشارها، و دستیابی به «اقتدار علمی»، «امنیت ملی شکست‌ناپذیر» و «هویت فرهنگی مستقل و بالنده» است. تحقق این آرمان، در گرو نقش محوری و هماهنگ پاسداران (ایمن‌کننده)، بسیجیان (مردمی‌کننده)، فرماندهان (مدیریت‌کننده) و روحانیون (معنا‌بخش و جهت‌دهنده) در هدایت، تداوم و تعمیق این جهاد سراسری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598960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754410"/>
            <a:ext cx="9377154" cy="6324808"/>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 </a:t>
            </a:r>
            <a:r>
              <a:rPr lang="fa-IR" dirty="0">
                <a:solidFill>
                  <a:srgbClr val="C00000"/>
                </a:solidFill>
                <a:cs typeface="B Titr" panose="00000700000000000000" pitchFamily="2" charset="-78"/>
              </a:rPr>
              <a:t>چگونگی تحقق </a:t>
            </a:r>
            <a:r>
              <a:rPr lang="fa-IR" dirty="0" smtClean="0">
                <a:solidFill>
                  <a:srgbClr val="C00000"/>
                </a:solidFill>
                <a:cs typeface="B Titr" panose="00000700000000000000" pitchFamily="2" charset="-78"/>
              </a:rPr>
              <a:t>جهاد همه جانبه در میدان‌های نوین</a:t>
            </a:r>
          </a:p>
          <a:p>
            <a:pPr marL="285750" indent="-285750" algn="justLow" rtl="1">
              <a:lnSpc>
                <a:spcPct val="150000"/>
              </a:lnSpc>
              <a:buFont typeface="Wingdings" panose="05000000000000000000" pitchFamily="2" charset="2"/>
              <a:buChar char="q"/>
            </a:pPr>
            <a:r>
              <a:rPr lang="fa-IR" sz="2100" b="1" dirty="0" smtClean="0">
                <a:solidFill>
                  <a:srgbClr val="0070C0"/>
                </a:solidFill>
                <a:cs typeface="B Nazanin" panose="00000400000000000000" pitchFamily="2" charset="-78"/>
              </a:rPr>
              <a:t>تربیت </a:t>
            </a:r>
            <a:r>
              <a:rPr lang="fa-IR" sz="2100" b="1" dirty="0">
                <a:solidFill>
                  <a:srgbClr val="0070C0"/>
                </a:solidFill>
                <a:cs typeface="B Nazanin" panose="00000400000000000000" pitchFamily="2" charset="-78"/>
              </a:rPr>
              <a:t>فردی جهادی(بنیان مقاومت درونی</a:t>
            </a:r>
            <a:r>
              <a:rPr lang="fa-IR" sz="2100" b="1" dirty="0" smtClean="0">
                <a:solidFill>
                  <a:srgbClr val="0070C0"/>
                </a:solidFill>
                <a:cs typeface="B Nazanin" panose="00000400000000000000" pitchFamily="2" charset="-78"/>
              </a:rPr>
              <a:t>):</a:t>
            </a:r>
          </a:p>
          <a:p>
            <a:pPr algn="justLow" rtl="1">
              <a:lnSpc>
                <a:spcPct val="150000"/>
              </a:lnSpc>
            </a:pPr>
            <a:r>
              <a:rPr lang="fa-IR" sz="2100" b="1" dirty="0">
                <a:solidFill>
                  <a:prstClr val="black"/>
                </a:solidFill>
                <a:cs typeface="B Nazanin" panose="00000400000000000000" pitchFamily="2" charset="-78"/>
              </a:rPr>
              <a:t>الف. محور: تزکیه نفس، تقوا، عمق‌بخشی به ایمان و پرورش روحیه ایثار، قناعت و استقامت.</a:t>
            </a:r>
          </a:p>
          <a:p>
            <a:pPr algn="justLow" rtl="1">
              <a:lnSpc>
                <a:spcPct val="150000"/>
              </a:lnSpc>
            </a:pPr>
            <a:r>
              <a:rPr lang="fa-IR" sz="2100" b="1" dirty="0">
                <a:solidFill>
                  <a:prstClr val="black"/>
                </a:solidFill>
                <a:cs typeface="B Nazanin" panose="00000400000000000000" pitchFamily="2" charset="-78"/>
              </a:rPr>
              <a:t>ب</a:t>
            </a:r>
            <a:r>
              <a:rPr lang="fa-IR" sz="2100" b="1" dirty="0" smtClean="0">
                <a:solidFill>
                  <a:prstClr val="black"/>
                </a:solidFill>
                <a:cs typeface="B Nazanin" panose="00000400000000000000" pitchFamily="2" charset="-78"/>
              </a:rPr>
              <a:t>. چگونگی </a:t>
            </a:r>
            <a:r>
              <a:rPr lang="fa-IR" sz="2100" b="1" dirty="0">
                <a:solidFill>
                  <a:prstClr val="black"/>
                </a:solidFill>
                <a:cs typeface="B Nazanin" panose="00000400000000000000" pitchFamily="2" charset="-78"/>
              </a:rPr>
              <a:t>تحقق: نهادینه‌کردن برنامه‌های تربیتی عمیق و مستمر در خانواده، مدارس، دانشگاه‌ها و حوزه‌های علمیه؛ ترویج سبک زندگی اسلامی-جهادی و الگوسازی از شخصیت‌های مجاهد.</a:t>
            </a:r>
          </a:p>
          <a:p>
            <a:pPr algn="justLow" rtl="1">
              <a:lnSpc>
                <a:spcPct val="150000"/>
              </a:lnSpc>
            </a:pPr>
            <a:r>
              <a:rPr lang="fa-IR" sz="2100" b="1" dirty="0" smtClean="0">
                <a:solidFill>
                  <a:prstClr val="black"/>
                </a:solidFill>
                <a:cs typeface="B Nazanin" panose="00000400000000000000" pitchFamily="2" charset="-78"/>
              </a:rPr>
              <a:t>پ. هدف</a:t>
            </a:r>
            <a:r>
              <a:rPr lang="fa-IR" sz="2100" b="1" dirty="0">
                <a:solidFill>
                  <a:prstClr val="black"/>
                </a:solidFill>
                <a:cs typeface="B Nazanin" panose="00000400000000000000" pitchFamily="2" charset="-78"/>
              </a:rPr>
              <a:t>: ایجاد «سربازان فکری و عملی» باانگیزه، پاک‌نیت و مقاوم در برابر فتنه‌های مادی و روانی</a:t>
            </a:r>
            <a:r>
              <a:rPr lang="fa-IR" sz="2100" b="1" dirty="0" smtClean="0">
                <a:solidFill>
                  <a:prstClr val="black"/>
                </a:solidFill>
                <a:cs typeface="B Nazanin" panose="00000400000000000000" pitchFamily="2" charset="-78"/>
              </a:rPr>
              <a:t>.</a:t>
            </a:r>
          </a:p>
          <a:p>
            <a:pPr algn="justLow" rtl="1">
              <a:lnSpc>
                <a:spcPct val="150000"/>
              </a:lnSpc>
            </a:pPr>
            <a:endParaRPr lang="fa-IR" sz="16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sz="2100" b="1" dirty="0">
                <a:solidFill>
                  <a:srgbClr val="0070C0"/>
                </a:solidFill>
                <a:cs typeface="B Nazanin" panose="00000400000000000000" pitchFamily="2" charset="-78"/>
              </a:rPr>
              <a:t>توسعه فرهنگی و تبیینی( سلاح پیروزی در جنگ شناختی</a:t>
            </a:r>
            <a:r>
              <a:rPr lang="fa-IR" sz="2100" b="1" dirty="0" smtClean="0">
                <a:solidFill>
                  <a:srgbClr val="0070C0"/>
                </a:solidFill>
                <a:cs typeface="B Nazanin" panose="00000400000000000000" pitchFamily="2" charset="-78"/>
              </a:rPr>
              <a:t>)</a:t>
            </a:r>
          </a:p>
          <a:p>
            <a:pPr algn="justLow" rtl="1">
              <a:lnSpc>
                <a:spcPct val="150000"/>
              </a:lnSpc>
            </a:pPr>
            <a:r>
              <a:rPr lang="fa-IR" sz="2100" b="1" dirty="0" smtClean="0">
                <a:solidFill>
                  <a:prstClr val="black"/>
                </a:solidFill>
                <a:cs typeface="B Nazanin" panose="00000400000000000000" pitchFamily="2" charset="-78"/>
              </a:rPr>
              <a:t>الف.محور: مقابله سازمان‌یافته با جنگ روانی، شبهه‌افکنی و تحریف دشمن از طریق جهاد تبیین.</a:t>
            </a:r>
          </a:p>
          <a:p>
            <a:pPr algn="justLow" rtl="1">
              <a:lnSpc>
                <a:spcPct val="150000"/>
              </a:lnSpc>
            </a:pPr>
            <a:r>
              <a:rPr lang="fa-IR" sz="2100" b="1" dirty="0" smtClean="0">
                <a:solidFill>
                  <a:prstClr val="black"/>
                </a:solidFill>
                <a:cs typeface="B Nazanin" panose="00000400000000000000" pitchFamily="2" charset="-78"/>
              </a:rPr>
              <a:t>ب</a:t>
            </a:r>
            <a:r>
              <a:rPr lang="fa-IR" sz="2100" b="1" dirty="0">
                <a:solidFill>
                  <a:prstClr val="black"/>
                </a:solidFill>
                <a:cs typeface="B Nazanin" panose="00000400000000000000" pitchFamily="2" charset="-78"/>
              </a:rPr>
              <a:t>. چگونگی تحقق: تولید انبوه محتوای حرفه‌ای، جذاب و اقناع‌کننده در رسانه‌های نوین و سنتی؛ تربیت نیروهای رسانه‌ای و گفتمان‌ساز متعهد و خلاق؛ پاسخ‌گویی سریع و هوشمند به تبلیغات دشمن</a:t>
            </a:r>
            <a:r>
              <a:rPr lang="fa-IR" sz="2100" b="1" dirty="0" smtClean="0">
                <a:solidFill>
                  <a:prstClr val="black"/>
                </a:solidFill>
                <a:cs typeface="B Nazanin" panose="00000400000000000000" pitchFamily="2" charset="-78"/>
              </a:rPr>
              <a:t>.</a:t>
            </a:r>
          </a:p>
          <a:p>
            <a:pPr algn="justLow" rtl="1">
              <a:lnSpc>
                <a:spcPct val="150000"/>
              </a:lnSpc>
            </a:pPr>
            <a:r>
              <a:rPr lang="fa-IR" sz="2100" b="1" dirty="0" smtClean="0">
                <a:solidFill>
                  <a:prstClr val="black"/>
                </a:solidFill>
                <a:cs typeface="B Nazanin" panose="00000400000000000000" pitchFamily="2" charset="-78"/>
              </a:rPr>
              <a:t>پ.هدف: تصاحب فضای روایی، حفظ وحدت کلمه، روشنگری افکار عمومی و خنثی‌سازی توطئه‌های نرم دشمن.</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29391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childTnLst>
                          </p:cTn>
                        </p:par>
                      </p:childTnLst>
                    </p:cTn>
                  </p:par>
                  <p:par>
                    <p:cTn id="68" fill="hold">
                      <p:stCondLst>
                        <p:cond delay="indefinite"/>
                      </p:stCondLst>
                      <p:childTnLst>
                        <p:par>
                          <p:cTn id="69" fill="hold">
                            <p:stCondLst>
                              <p:cond delay="0"/>
                            </p:stCondLst>
                            <p:childTnLst>
                              <p:par>
                                <p:cTn id="70" presetID="31" presetClass="entr" presetSubtype="0" fill="hold" nodeType="click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 calcmode="lin" valueType="num">
                                      <p:cBhvr>
                                        <p:cTn id="72"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73"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74"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75" dur="1000"/>
                                        <p:tgtEl>
                                          <p:spTgt spid="6">
                                            <p:txEl>
                                              <p:pRg st="6" end="6"/>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nodeType="clickEffect">
                                  <p:stCondLst>
                                    <p:cond delay="0"/>
                                  </p:stCondLst>
                                  <p:childTnLst>
                                    <p:set>
                                      <p:cBhvr>
                                        <p:cTn id="79" dur="1" fill="hold">
                                          <p:stCondLst>
                                            <p:cond delay="0"/>
                                          </p:stCondLst>
                                        </p:cTn>
                                        <p:tgtEl>
                                          <p:spTgt spid="6">
                                            <p:txEl>
                                              <p:pRg st="7" end="7"/>
                                            </p:txEl>
                                          </p:spTgt>
                                        </p:tgtEl>
                                        <p:attrNameLst>
                                          <p:attrName>style.visibility</p:attrName>
                                        </p:attrNameLst>
                                      </p:cBhvr>
                                      <p:to>
                                        <p:strVal val="visible"/>
                                      </p:to>
                                    </p:set>
                                    <p:animEffect transition="in" filter="wipe(down)">
                                      <p:cBhvr>
                                        <p:cTn id="80" dur="580">
                                          <p:stCondLst>
                                            <p:cond delay="0"/>
                                          </p:stCondLst>
                                        </p:cTn>
                                        <p:tgtEl>
                                          <p:spTgt spid="6">
                                            <p:txEl>
                                              <p:pRg st="7" end="7"/>
                                            </p:txEl>
                                          </p:spTgt>
                                        </p:tgtEl>
                                      </p:cBhvr>
                                    </p:animEffect>
                                    <p:anim calcmode="lin" valueType="num">
                                      <p:cBhvr>
                                        <p:cTn id="81"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86" dur="26">
                                          <p:stCondLst>
                                            <p:cond delay="650"/>
                                          </p:stCondLst>
                                        </p:cTn>
                                        <p:tgtEl>
                                          <p:spTgt spid="6">
                                            <p:txEl>
                                              <p:pRg st="7" end="7"/>
                                            </p:txEl>
                                          </p:spTgt>
                                        </p:tgtEl>
                                      </p:cBhvr>
                                      <p:to x="100000" y="60000"/>
                                    </p:animScale>
                                    <p:animScale>
                                      <p:cBhvr>
                                        <p:cTn id="87" dur="166" decel="50000">
                                          <p:stCondLst>
                                            <p:cond delay="676"/>
                                          </p:stCondLst>
                                        </p:cTn>
                                        <p:tgtEl>
                                          <p:spTgt spid="6">
                                            <p:txEl>
                                              <p:pRg st="7" end="7"/>
                                            </p:txEl>
                                          </p:spTgt>
                                        </p:tgtEl>
                                      </p:cBhvr>
                                      <p:to x="100000" y="100000"/>
                                    </p:animScale>
                                    <p:animScale>
                                      <p:cBhvr>
                                        <p:cTn id="88" dur="26">
                                          <p:stCondLst>
                                            <p:cond delay="1312"/>
                                          </p:stCondLst>
                                        </p:cTn>
                                        <p:tgtEl>
                                          <p:spTgt spid="6">
                                            <p:txEl>
                                              <p:pRg st="7" end="7"/>
                                            </p:txEl>
                                          </p:spTgt>
                                        </p:tgtEl>
                                      </p:cBhvr>
                                      <p:to x="100000" y="80000"/>
                                    </p:animScale>
                                    <p:animScale>
                                      <p:cBhvr>
                                        <p:cTn id="89" dur="166" decel="50000">
                                          <p:stCondLst>
                                            <p:cond delay="1338"/>
                                          </p:stCondLst>
                                        </p:cTn>
                                        <p:tgtEl>
                                          <p:spTgt spid="6">
                                            <p:txEl>
                                              <p:pRg st="7" end="7"/>
                                            </p:txEl>
                                          </p:spTgt>
                                        </p:tgtEl>
                                      </p:cBhvr>
                                      <p:to x="100000" y="100000"/>
                                    </p:animScale>
                                    <p:animScale>
                                      <p:cBhvr>
                                        <p:cTn id="90" dur="26">
                                          <p:stCondLst>
                                            <p:cond delay="1642"/>
                                          </p:stCondLst>
                                        </p:cTn>
                                        <p:tgtEl>
                                          <p:spTgt spid="6">
                                            <p:txEl>
                                              <p:pRg st="7" end="7"/>
                                            </p:txEl>
                                          </p:spTgt>
                                        </p:tgtEl>
                                      </p:cBhvr>
                                      <p:to x="100000" y="90000"/>
                                    </p:animScale>
                                    <p:animScale>
                                      <p:cBhvr>
                                        <p:cTn id="91" dur="166" decel="50000">
                                          <p:stCondLst>
                                            <p:cond delay="1668"/>
                                          </p:stCondLst>
                                        </p:cTn>
                                        <p:tgtEl>
                                          <p:spTgt spid="6">
                                            <p:txEl>
                                              <p:pRg st="7" end="7"/>
                                            </p:txEl>
                                          </p:spTgt>
                                        </p:tgtEl>
                                      </p:cBhvr>
                                      <p:to x="100000" y="100000"/>
                                    </p:animScale>
                                    <p:animScale>
                                      <p:cBhvr>
                                        <p:cTn id="92" dur="26">
                                          <p:stCondLst>
                                            <p:cond delay="1808"/>
                                          </p:stCondLst>
                                        </p:cTn>
                                        <p:tgtEl>
                                          <p:spTgt spid="6">
                                            <p:txEl>
                                              <p:pRg st="7" end="7"/>
                                            </p:txEl>
                                          </p:spTgt>
                                        </p:tgtEl>
                                      </p:cBhvr>
                                      <p:to x="100000" y="95000"/>
                                    </p:animScale>
                                    <p:animScale>
                                      <p:cBhvr>
                                        <p:cTn id="93" dur="166" decel="50000">
                                          <p:stCondLst>
                                            <p:cond delay="1834"/>
                                          </p:stCondLst>
                                        </p:cTn>
                                        <p:tgtEl>
                                          <p:spTgt spid="6">
                                            <p:txEl>
                                              <p:pRg st="7" end="7"/>
                                            </p:txEl>
                                          </p:spTgt>
                                        </p:tgtEl>
                                      </p:cBhvr>
                                      <p:to x="100000" y="100000"/>
                                    </p:animScale>
                                  </p:childTnLst>
                                </p:cTn>
                              </p:par>
                              <p:par>
                                <p:cTn id="94" presetID="26" presetClass="entr" presetSubtype="0" fill="hold" nodeType="withEffect">
                                  <p:stCondLst>
                                    <p:cond delay="0"/>
                                  </p:stCondLst>
                                  <p:childTnLst>
                                    <p:set>
                                      <p:cBhvr>
                                        <p:cTn id="95" dur="1" fill="hold">
                                          <p:stCondLst>
                                            <p:cond delay="0"/>
                                          </p:stCondLst>
                                        </p:cTn>
                                        <p:tgtEl>
                                          <p:spTgt spid="6">
                                            <p:txEl>
                                              <p:pRg st="8" end="8"/>
                                            </p:txEl>
                                          </p:spTgt>
                                        </p:tgtEl>
                                        <p:attrNameLst>
                                          <p:attrName>style.visibility</p:attrName>
                                        </p:attrNameLst>
                                      </p:cBhvr>
                                      <p:to>
                                        <p:strVal val="visible"/>
                                      </p:to>
                                    </p:set>
                                    <p:animEffect transition="in" filter="wipe(down)">
                                      <p:cBhvr>
                                        <p:cTn id="96" dur="580">
                                          <p:stCondLst>
                                            <p:cond delay="0"/>
                                          </p:stCondLst>
                                        </p:cTn>
                                        <p:tgtEl>
                                          <p:spTgt spid="6">
                                            <p:txEl>
                                              <p:pRg st="8" end="8"/>
                                            </p:txEl>
                                          </p:spTgt>
                                        </p:tgtEl>
                                      </p:cBhvr>
                                    </p:animEffect>
                                    <p:anim calcmode="lin" valueType="num">
                                      <p:cBhvr>
                                        <p:cTn id="97"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02" dur="26">
                                          <p:stCondLst>
                                            <p:cond delay="650"/>
                                          </p:stCondLst>
                                        </p:cTn>
                                        <p:tgtEl>
                                          <p:spTgt spid="6">
                                            <p:txEl>
                                              <p:pRg st="8" end="8"/>
                                            </p:txEl>
                                          </p:spTgt>
                                        </p:tgtEl>
                                      </p:cBhvr>
                                      <p:to x="100000" y="60000"/>
                                    </p:animScale>
                                    <p:animScale>
                                      <p:cBhvr>
                                        <p:cTn id="103" dur="166" decel="50000">
                                          <p:stCondLst>
                                            <p:cond delay="676"/>
                                          </p:stCondLst>
                                        </p:cTn>
                                        <p:tgtEl>
                                          <p:spTgt spid="6">
                                            <p:txEl>
                                              <p:pRg st="8" end="8"/>
                                            </p:txEl>
                                          </p:spTgt>
                                        </p:tgtEl>
                                      </p:cBhvr>
                                      <p:to x="100000" y="100000"/>
                                    </p:animScale>
                                    <p:animScale>
                                      <p:cBhvr>
                                        <p:cTn id="104" dur="26">
                                          <p:stCondLst>
                                            <p:cond delay="1312"/>
                                          </p:stCondLst>
                                        </p:cTn>
                                        <p:tgtEl>
                                          <p:spTgt spid="6">
                                            <p:txEl>
                                              <p:pRg st="8" end="8"/>
                                            </p:txEl>
                                          </p:spTgt>
                                        </p:tgtEl>
                                      </p:cBhvr>
                                      <p:to x="100000" y="80000"/>
                                    </p:animScale>
                                    <p:animScale>
                                      <p:cBhvr>
                                        <p:cTn id="105" dur="166" decel="50000">
                                          <p:stCondLst>
                                            <p:cond delay="1338"/>
                                          </p:stCondLst>
                                        </p:cTn>
                                        <p:tgtEl>
                                          <p:spTgt spid="6">
                                            <p:txEl>
                                              <p:pRg st="8" end="8"/>
                                            </p:txEl>
                                          </p:spTgt>
                                        </p:tgtEl>
                                      </p:cBhvr>
                                      <p:to x="100000" y="100000"/>
                                    </p:animScale>
                                    <p:animScale>
                                      <p:cBhvr>
                                        <p:cTn id="106" dur="26">
                                          <p:stCondLst>
                                            <p:cond delay="1642"/>
                                          </p:stCondLst>
                                        </p:cTn>
                                        <p:tgtEl>
                                          <p:spTgt spid="6">
                                            <p:txEl>
                                              <p:pRg st="8" end="8"/>
                                            </p:txEl>
                                          </p:spTgt>
                                        </p:tgtEl>
                                      </p:cBhvr>
                                      <p:to x="100000" y="90000"/>
                                    </p:animScale>
                                    <p:animScale>
                                      <p:cBhvr>
                                        <p:cTn id="107" dur="166" decel="50000">
                                          <p:stCondLst>
                                            <p:cond delay="1668"/>
                                          </p:stCondLst>
                                        </p:cTn>
                                        <p:tgtEl>
                                          <p:spTgt spid="6">
                                            <p:txEl>
                                              <p:pRg st="8" end="8"/>
                                            </p:txEl>
                                          </p:spTgt>
                                        </p:tgtEl>
                                      </p:cBhvr>
                                      <p:to x="100000" y="100000"/>
                                    </p:animScale>
                                    <p:animScale>
                                      <p:cBhvr>
                                        <p:cTn id="108" dur="26">
                                          <p:stCondLst>
                                            <p:cond delay="1808"/>
                                          </p:stCondLst>
                                        </p:cTn>
                                        <p:tgtEl>
                                          <p:spTgt spid="6">
                                            <p:txEl>
                                              <p:pRg st="8" end="8"/>
                                            </p:txEl>
                                          </p:spTgt>
                                        </p:tgtEl>
                                      </p:cBhvr>
                                      <p:to x="100000" y="95000"/>
                                    </p:animScale>
                                    <p:animScale>
                                      <p:cBhvr>
                                        <p:cTn id="109" dur="166" decel="50000">
                                          <p:stCondLst>
                                            <p:cond delay="1834"/>
                                          </p:stCondLst>
                                        </p:cTn>
                                        <p:tgtEl>
                                          <p:spTgt spid="6">
                                            <p:txEl>
                                              <p:pRg st="8" end="8"/>
                                            </p:txEl>
                                          </p:spTgt>
                                        </p:tgtEl>
                                      </p:cBhvr>
                                      <p:to x="100000" y="100000"/>
                                    </p:animScale>
                                  </p:childTnLst>
                                </p:cTn>
                              </p:par>
                              <p:par>
                                <p:cTn id="110" presetID="26" presetClass="entr" presetSubtype="0" fill="hold" nodeType="withEffect">
                                  <p:stCondLst>
                                    <p:cond delay="0"/>
                                  </p:stCondLst>
                                  <p:childTnLst>
                                    <p:set>
                                      <p:cBhvr>
                                        <p:cTn id="111" dur="1" fill="hold">
                                          <p:stCondLst>
                                            <p:cond delay="0"/>
                                          </p:stCondLst>
                                        </p:cTn>
                                        <p:tgtEl>
                                          <p:spTgt spid="6">
                                            <p:txEl>
                                              <p:pRg st="9" end="9"/>
                                            </p:txEl>
                                          </p:spTgt>
                                        </p:tgtEl>
                                        <p:attrNameLst>
                                          <p:attrName>style.visibility</p:attrName>
                                        </p:attrNameLst>
                                      </p:cBhvr>
                                      <p:to>
                                        <p:strVal val="visible"/>
                                      </p:to>
                                    </p:set>
                                    <p:animEffect transition="in" filter="wipe(down)">
                                      <p:cBhvr>
                                        <p:cTn id="112" dur="580">
                                          <p:stCondLst>
                                            <p:cond delay="0"/>
                                          </p:stCondLst>
                                        </p:cTn>
                                        <p:tgtEl>
                                          <p:spTgt spid="6">
                                            <p:txEl>
                                              <p:pRg st="9" end="9"/>
                                            </p:txEl>
                                          </p:spTgt>
                                        </p:tgtEl>
                                      </p:cBhvr>
                                    </p:animEffect>
                                    <p:anim calcmode="lin" valueType="num">
                                      <p:cBhvr>
                                        <p:cTn id="113" dur="1822" tmFilter="0,0; 0.14,0.36; 0.43,0.73; 0.71,0.91; 1.0,1.0">
                                          <p:stCondLst>
                                            <p:cond delay="0"/>
                                          </p:stCondLst>
                                        </p:cTn>
                                        <p:tgtEl>
                                          <p:spTgt spid="6">
                                            <p:txEl>
                                              <p:pRg st="9" end="9"/>
                                            </p:txEl>
                                          </p:spTgt>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6">
                                            <p:txEl>
                                              <p:pRg st="9" end="9"/>
                                            </p:txEl>
                                          </p:spTgt>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6">
                                            <p:txEl>
                                              <p:pRg st="9" end="9"/>
                                            </p:txEl>
                                          </p:spTgt>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6">
                                            <p:txEl>
                                              <p:pRg st="9" end="9"/>
                                            </p:txEl>
                                          </p:spTgt>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6">
                                            <p:txEl>
                                              <p:pRg st="9" end="9"/>
                                            </p:txEl>
                                          </p:spTgt>
                                        </p:tgtEl>
                                        <p:attrNameLst>
                                          <p:attrName>ppt_y</p:attrName>
                                        </p:attrNameLst>
                                      </p:cBhvr>
                                      <p:tavLst>
                                        <p:tav tm="0" fmla="#ppt_y-sin(pi*$)/81">
                                          <p:val>
                                            <p:fltVal val="0"/>
                                          </p:val>
                                        </p:tav>
                                        <p:tav tm="100000">
                                          <p:val>
                                            <p:fltVal val="1"/>
                                          </p:val>
                                        </p:tav>
                                      </p:tavLst>
                                    </p:anim>
                                    <p:animScale>
                                      <p:cBhvr>
                                        <p:cTn id="118" dur="26">
                                          <p:stCondLst>
                                            <p:cond delay="650"/>
                                          </p:stCondLst>
                                        </p:cTn>
                                        <p:tgtEl>
                                          <p:spTgt spid="6">
                                            <p:txEl>
                                              <p:pRg st="9" end="9"/>
                                            </p:txEl>
                                          </p:spTgt>
                                        </p:tgtEl>
                                      </p:cBhvr>
                                      <p:to x="100000" y="60000"/>
                                    </p:animScale>
                                    <p:animScale>
                                      <p:cBhvr>
                                        <p:cTn id="119" dur="166" decel="50000">
                                          <p:stCondLst>
                                            <p:cond delay="676"/>
                                          </p:stCondLst>
                                        </p:cTn>
                                        <p:tgtEl>
                                          <p:spTgt spid="6">
                                            <p:txEl>
                                              <p:pRg st="9" end="9"/>
                                            </p:txEl>
                                          </p:spTgt>
                                        </p:tgtEl>
                                      </p:cBhvr>
                                      <p:to x="100000" y="100000"/>
                                    </p:animScale>
                                    <p:animScale>
                                      <p:cBhvr>
                                        <p:cTn id="120" dur="26">
                                          <p:stCondLst>
                                            <p:cond delay="1312"/>
                                          </p:stCondLst>
                                        </p:cTn>
                                        <p:tgtEl>
                                          <p:spTgt spid="6">
                                            <p:txEl>
                                              <p:pRg st="9" end="9"/>
                                            </p:txEl>
                                          </p:spTgt>
                                        </p:tgtEl>
                                      </p:cBhvr>
                                      <p:to x="100000" y="80000"/>
                                    </p:animScale>
                                    <p:animScale>
                                      <p:cBhvr>
                                        <p:cTn id="121" dur="166" decel="50000">
                                          <p:stCondLst>
                                            <p:cond delay="1338"/>
                                          </p:stCondLst>
                                        </p:cTn>
                                        <p:tgtEl>
                                          <p:spTgt spid="6">
                                            <p:txEl>
                                              <p:pRg st="9" end="9"/>
                                            </p:txEl>
                                          </p:spTgt>
                                        </p:tgtEl>
                                      </p:cBhvr>
                                      <p:to x="100000" y="100000"/>
                                    </p:animScale>
                                    <p:animScale>
                                      <p:cBhvr>
                                        <p:cTn id="122" dur="26">
                                          <p:stCondLst>
                                            <p:cond delay="1642"/>
                                          </p:stCondLst>
                                        </p:cTn>
                                        <p:tgtEl>
                                          <p:spTgt spid="6">
                                            <p:txEl>
                                              <p:pRg st="9" end="9"/>
                                            </p:txEl>
                                          </p:spTgt>
                                        </p:tgtEl>
                                      </p:cBhvr>
                                      <p:to x="100000" y="90000"/>
                                    </p:animScale>
                                    <p:animScale>
                                      <p:cBhvr>
                                        <p:cTn id="123" dur="166" decel="50000">
                                          <p:stCondLst>
                                            <p:cond delay="1668"/>
                                          </p:stCondLst>
                                        </p:cTn>
                                        <p:tgtEl>
                                          <p:spTgt spid="6">
                                            <p:txEl>
                                              <p:pRg st="9" end="9"/>
                                            </p:txEl>
                                          </p:spTgt>
                                        </p:tgtEl>
                                      </p:cBhvr>
                                      <p:to x="100000" y="100000"/>
                                    </p:animScale>
                                    <p:animScale>
                                      <p:cBhvr>
                                        <p:cTn id="124" dur="26">
                                          <p:stCondLst>
                                            <p:cond delay="1808"/>
                                          </p:stCondLst>
                                        </p:cTn>
                                        <p:tgtEl>
                                          <p:spTgt spid="6">
                                            <p:txEl>
                                              <p:pRg st="9" end="9"/>
                                            </p:txEl>
                                          </p:spTgt>
                                        </p:tgtEl>
                                      </p:cBhvr>
                                      <p:to x="100000" y="95000"/>
                                    </p:animScale>
                                    <p:animScale>
                                      <p:cBhvr>
                                        <p:cTn id="125" dur="166" decel="50000">
                                          <p:stCondLst>
                                            <p:cond delay="1834"/>
                                          </p:stCondLst>
                                        </p:cTn>
                                        <p:tgtEl>
                                          <p:spTgt spid="6">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55000"/>
            <a:ext cx="9377154"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تقویت اقتصادی جهادی(میدان نبرد فرسایشی</a:t>
            </a:r>
            <a:r>
              <a:rPr lang="fa-IR" sz="2000" b="1" dirty="0" smtClean="0">
                <a:solidFill>
                  <a:srgbClr val="0070C0"/>
                </a:solidFill>
                <a:cs typeface="B Nazanin" panose="00000400000000000000" pitchFamily="2" charset="-78"/>
              </a:rPr>
              <a:t>)</a:t>
            </a:r>
          </a:p>
          <a:p>
            <a:pPr algn="justLow" rtl="1">
              <a:lnSpc>
                <a:spcPct val="150000"/>
              </a:lnSpc>
            </a:pPr>
            <a:r>
              <a:rPr lang="fa-IR" sz="2000" b="1" dirty="0">
                <a:solidFill>
                  <a:prstClr val="black"/>
                </a:solidFill>
                <a:cs typeface="B Nazanin" panose="00000400000000000000" pitchFamily="2" charset="-78"/>
              </a:rPr>
              <a:t>الف.محور: مدیریت هوشمند منابع ملی، ترویج فرهنگ ایثار مالی، حمایت از تولید داخلی و ایجاد اقتصاد مقاومتی.</a:t>
            </a:r>
          </a:p>
          <a:p>
            <a:pPr algn="justLow" rtl="1">
              <a:lnSpc>
                <a:spcPct val="150000"/>
              </a:lnSpc>
            </a:pPr>
            <a:r>
              <a:rPr lang="fa-IR" sz="2000" b="1" dirty="0">
                <a:solidFill>
                  <a:prstClr val="black"/>
                </a:solidFill>
                <a:cs typeface="B Nazanin" panose="00000400000000000000" pitchFamily="2" charset="-78"/>
              </a:rPr>
              <a:t>ب. چگونگی تحقق: حمایت قاطع از تولید دانش‌بنیان و کارآفرینی، مبارزه با فساد و اسراف، ترویج مصرف کالای ملی، توسعه بازارهای مالی اسلامی و شفاف‌سازی اقتصادی.</a:t>
            </a:r>
          </a:p>
          <a:p>
            <a:pPr algn="justLow" rtl="1">
              <a:lnSpc>
                <a:spcPct val="150000"/>
              </a:lnSpc>
            </a:pPr>
            <a:r>
              <a:rPr lang="fa-IR" sz="2000" b="1" dirty="0">
                <a:solidFill>
                  <a:prstClr val="black"/>
                </a:solidFill>
                <a:cs typeface="B Nazanin" panose="00000400000000000000" pitchFamily="2" charset="-78"/>
              </a:rPr>
              <a:t>پ.هدف: شکستن حلقه تحریم، ایجاد امنیت معیشتی، کاهش وابستگی و تبدیل تهدید اقتصادی به فرصتی برای خوداتکایی</a:t>
            </a:r>
          </a:p>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رشد علمی و فناورانه جهادی: ساختن آینده غیرقابل </a:t>
            </a:r>
            <a:r>
              <a:rPr lang="fa-IR" sz="2000" b="1" dirty="0" smtClean="0">
                <a:solidFill>
                  <a:srgbClr val="0070C0"/>
                </a:solidFill>
                <a:cs typeface="B Nazanin" panose="00000400000000000000" pitchFamily="2" charset="-78"/>
              </a:rPr>
              <a:t>تسخیر</a:t>
            </a:r>
          </a:p>
          <a:p>
            <a:pPr algn="justLow" rtl="1">
              <a:lnSpc>
                <a:spcPct val="150000"/>
              </a:lnSpc>
            </a:pPr>
            <a:r>
              <a:rPr lang="fa-IR" sz="2000" b="1" dirty="0">
                <a:solidFill>
                  <a:prstClr val="black"/>
                </a:solidFill>
                <a:cs typeface="B Nazanin" panose="00000400000000000000" pitchFamily="2" charset="-78"/>
              </a:rPr>
              <a:t>الف. محور: توانمندسازی نخبگان، جهش در علوم پایه و فناوری‌های راهبردی، و ایجاد بازدارندگی نوین.</a:t>
            </a:r>
          </a:p>
          <a:p>
            <a:pPr algn="justLow" rtl="1">
              <a:lnSpc>
                <a:spcPct val="150000"/>
              </a:lnSpc>
            </a:pPr>
            <a:r>
              <a:rPr lang="fa-IR" sz="2000" b="1" dirty="0">
                <a:solidFill>
                  <a:prstClr val="black"/>
                </a:solidFill>
                <a:cs typeface="B Nazanin" panose="00000400000000000000" pitchFamily="2" charset="-78"/>
              </a:rPr>
              <a:t>ب. چگونگی تحقق: سرمایه‌گذاری بلندمدت و حمایت ویژه از پژوهش‌های مرزی، ایجاد پیوند استراتژیک بین دانشگاه، صنعت و دفاع، جلوگیری از فرار مغزها و جذب نخبگان جهانی.</a:t>
            </a:r>
          </a:p>
          <a:p>
            <a:pPr algn="justLow" rtl="1">
              <a:lnSpc>
                <a:spcPct val="150000"/>
              </a:lnSpc>
            </a:pPr>
            <a:r>
              <a:rPr lang="fa-IR" sz="2000" b="1" dirty="0">
                <a:solidFill>
                  <a:prstClr val="black"/>
                </a:solidFill>
                <a:cs typeface="B Nazanin" panose="00000400000000000000" pitchFamily="2" charset="-78"/>
              </a:rPr>
              <a:t>پ.هدف: دستیابی به مرجعیت علمی در حوزه‌های کلیدی، ایجاد قدرت بازدارندگی نرم و سخت، و تضمین استقلال و امنیت پایدار ملی</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5996280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80">
                                          <p:stCondLst>
                                            <p:cond delay="0"/>
                                          </p:stCondLst>
                                        </p:cTn>
                                        <p:tgtEl>
                                          <p:spTgt spid="6">
                                            <p:txEl>
                                              <p:pRg st="1" end="1"/>
                                            </p:txEl>
                                          </p:spTgt>
                                        </p:tgtEl>
                                      </p:cBhvr>
                                    </p:animEffect>
                                    <p:anim calcmode="lin" valueType="num">
                                      <p:cBhvr>
                                        <p:cTn id="1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xEl>
                                              <p:pRg st="1" end="1"/>
                                            </p:txEl>
                                          </p:spTgt>
                                        </p:tgtEl>
                                      </p:cBhvr>
                                      <p:to x="100000" y="60000"/>
                                    </p:animScale>
                                    <p:animScale>
                                      <p:cBhvr>
                                        <p:cTn id="22" dur="166" decel="50000">
                                          <p:stCondLst>
                                            <p:cond delay="676"/>
                                          </p:stCondLst>
                                        </p:cTn>
                                        <p:tgtEl>
                                          <p:spTgt spid="6">
                                            <p:txEl>
                                              <p:pRg st="1" end="1"/>
                                            </p:txEl>
                                          </p:spTgt>
                                        </p:tgtEl>
                                      </p:cBhvr>
                                      <p:to x="100000" y="100000"/>
                                    </p:animScale>
                                    <p:animScale>
                                      <p:cBhvr>
                                        <p:cTn id="23" dur="26">
                                          <p:stCondLst>
                                            <p:cond delay="1312"/>
                                          </p:stCondLst>
                                        </p:cTn>
                                        <p:tgtEl>
                                          <p:spTgt spid="6">
                                            <p:txEl>
                                              <p:pRg st="1" end="1"/>
                                            </p:txEl>
                                          </p:spTgt>
                                        </p:tgtEl>
                                      </p:cBhvr>
                                      <p:to x="100000" y="80000"/>
                                    </p:animScale>
                                    <p:animScale>
                                      <p:cBhvr>
                                        <p:cTn id="24" dur="166" decel="50000">
                                          <p:stCondLst>
                                            <p:cond delay="1338"/>
                                          </p:stCondLst>
                                        </p:cTn>
                                        <p:tgtEl>
                                          <p:spTgt spid="6">
                                            <p:txEl>
                                              <p:pRg st="1" end="1"/>
                                            </p:txEl>
                                          </p:spTgt>
                                        </p:tgtEl>
                                      </p:cBhvr>
                                      <p:to x="100000" y="100000"/>
                                    </p:animScale>
                                    <p:animScale>
                                      <p:cBhvr>
                                        <p:cTn id="25" dur="26">
                                          <p:stCondLst>
                                            <p:cond delay="1642"/>
                                          </p:stCondLst>
                                        </p:cTn>
                                        <p:tgtEl>
                                          <p:spTgt spid="6">
                                            <p:txEl>
                                              <p:pRg st="1" end="1"/>
                                            </p:txEl>
                                          </p:spTgt>
                                        </p:tgtEl>
                                      </p:cBhvr>
                                      <p:to x="100000" y="90000"/>
                                    </p:animScale>
                                    <p:animScale>
                                      <p:cBhvr>
                                        <p:cTn id="26" dur="166" decel="50000">
                                          <p:stCondLst>
                                            <p:cond delay="1668"/>
                                          </p:stCondLst>
                                        </p:cTn>
                                        <p:tgtEl>
                                          <p:spTgt spid="6">
                                            <p:txEl>
                                              <p:pRg st="1" end="1"/>
                                            </p:txEl>
                                          </p:spTgt>
                                        </p:tgtEl>
                                      </p:cBhvr>
                                      <p:to x="100000" y="100000"/>
                                    </p:animScale>
                                    <p:animScale>
                                      <p:cBhvr>
                                        <p:cTn id="27" dur="26">
                                          <p:stCondLst>
                                            <p:cond delay="1808"/>
                                          </p:stCondLst>
                                        </p:cTn>
                                        <p:tgtEl>
                                          <p:spTgt spid="6">
                                            <p:txEl>
                                              <p:pRg st="1" end="1"/>
                                            </p:txEl>
                                          </p:spTgt>
                                        </p:tgtEl>
                                      </p:cBhvr>
                                      <p:to x="100000" y="95000"/>
                                    </p:animScale>
                                    <p:animScale>
                                      <p:cBhvr>
                                        <p:cTn id="28" dur="166" decel="50000">
                                          <p:stCondLst>
                                            <p:cond delay="1834"/>
                                          </p:stCondLst>
                                        </p:cTn>
                                        <p:tgtEl>
                                          <p:spTgt spid="6">
                                            <p:txEl>
                                              <p:pRg st="1" end="1"/>
                                            </p:txEl>
                                          </p:spTgt>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wipe(down)">
                                      <p:cBhvr>
                                        <p:cTn id="31" dur="580">
                                          <p:stCondLst>
                                            <p:cond delay="0"/>
                                          </p:stCondLst>
                                        </p:cTn>
                                        <p:tgtEl>
                                          <p:spTgt spid="6">
                                            <p:txEl>
                                              <p:pRg st="2" end="2"/>
                                            </p:txEl>
                                          </p:spTgt>
                                        </p:tgtEl>
                                      </p:cBhvr>
                                    </p:animEffect>
                                    <p:anim calcmode="lin" valueType="num">
                                      <p:cBhvr>
                                        <p:cTn id="32"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xEl>
                                              <p:pRg st="2" end="2"/>
                                            </p:txEl>
                                          </p:spTgt>
                                        </p:tgtEl>
                                      </p:cBhvr>
                                      <p:to x="100000" y="60000"/>
                                    </p:animScale>
                                    <p:animScale>
                                      <p:cBhvr>
                                        <p:cTn id="38" dur="166" decel="50000">
                                          <p:stCondLst>
                                            <p:cond delay="676"/>
                                          </p:stCondLst>
                                        </p:cTn>
                                        <p:tgtEl>
                                          <p:spTgt spid="6">
                                            <p:txEl>
                                              <p:pRg st="2" end="2"/>
                                            </p:txEl>
                                          </p:spTgt>
                                        </p:tgtEl>
                                      </p:cBhvr>
                                      <p:to x="100000" y="100000"/>
                                    </p:animScale>
                                    <p:animScale>
                                      <p:cBhvr>
                                        <p:cTn id="39" dur="26">
                                          <p:stCondLst>
                                            <p:cond delay="1312"/>
                                          </p:stCondLst>
                                        </p:cTn>
                                        <p:tgtEl>
                                          <p:spTgt spid="6">
                                            <p:txEl>
                                              <p:pRg st="2" end="2"/>
                                            </p:txEl>
                                          </p:spTgt>
                                        </p:tgtEl>
                                      </p:cBhvr>
                                      <p:to x="100000" y="80000"/>
                                    </p:animScale>
                                    <p:animScale>
                                      <p:cBhvr>
                                        <p:cTn id="40" dur="166" decel="50000">
                                          <p:stCondLst>
                                            <p:cond delay="1338"/>
                                          </p:stCondLst>
                                        </p:cTn>
                                        <p:tgtEl>
                                          <p:spTgt spid="6">
                                            <p:txEl>
                                              <p:pRg st="2" end="2"/>
                                            </p:txEl>
                                          </p:spTgt>
                                        </p:tgtEl>
                                      </p:cBhvr>
                                      <p:to x="100000" y="100000"/>
                                    </p:animScale>
                                    <p:animScale>
                                      <p:cBhvr>
                                        <p:cTn id="41" dur="26">
                                          <p:stCondLst>
                                            <p:cond delay="1642"/>
                                          </p:stCondLst>
                                        </p:cTn>
                                        <p:tgtEl>
                                          <p:spTgt spid="6">
                                            <p:txEl>
                                              <p:pRg st="2" end="2"/>
                                            </p:txEl>
                                          </p:spTgt>
                                        </p:tgtEl>
                                      </p:cBhvr>
                                      <p:to x="100000" y="90000"/>
                                    </p:animScale>
                                    <p:animScale>
                                      <p:cBhvr>
                                        <p:cTn id="42" dur="166" decel="50000">
                                          <p:stCondLst>
                                            <p:cond delay="1668"/>
                                          </p:stCondLst>
                                        </p:cTn>
                                        <p:tgtEl>
                                          <p:spTgt spid="6">
                                            <p:txEl>
                                              <p:pRg st="2" end="2"/>
                                            </p:txEl>
                                          </p:spTgt>
                                        </p:tgtEl>
                                      </p:cBhvr>
                                      <p:to x="100000" y="100000"/>
                                    </p:animScale>
                                    <p:animScale>
                                      <p:cBhvr>
                                        <p:cTn id="43" dur="26">
                                          <p:stCondLst>
                                            <p:cond delay="1808"/>
                                          </p:stCondLst>
                                        </p:cTn>
                                        <p:tgtEl>
                                          <p:spTgt spid="6">
                                            <p:txEl>
                                              <p:pRg st="2" end="2"/>
                                            </p:txEl>
                                          </p:spTgt>
                                        </p:tgtEl>
                                      </p:cBhvr>
                                      <p:to x="100000" y="95000"/>
                                    </p:animScale>
                                    <p:animScale>
                                      <p:cBhvr>
                                        <p:cTn id="44" dur="166" decel="50000">
                                          <p:stCondLst>
                                            <p:cond delay="1834"/>
                                          </p:stCondLst>
                                        </p:cTn>
                                        <p:tgtEl>
                                          <p:spTgt spid="6">
                                            <p:txEl>
                                              <p:pRg st="2" end="2"/>
                                            </p:txEl>
                                          </p:spTgt>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animEffect transition="in" filter="wipe(down)">
                                      <p:cBhvr>
                                        <p:cTn id="47" dur="580">
                                          <p:stCondLst>
                                            <p:cond delay="0"/>
                                          </p:stCondLst>
                                        </p:cTn>
                                        <p:tgtEl>
                                          <p:spTgt spid="6">
                                            <p:txEl>
                                              <p:pRg st="3" end="3"/>
                                            </p:txEl>
                                          </p:spTgt>
                                        </p:tgtEl>
                                      </p:cBhvr>
                                    </p:animEffect>
                                    <p:anim calcmode="lin" valueType="num">
                                      <p:cBhvr>
                                        <p:cTn id="48"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53" dur="26">
                                          <p:stCondLst>
                                            <p:cond delay="650"/>
                                          </p:stCondLst>
                                        </p:cTn>
                                        <p:tgtEl>
                                          <p:spTgt spid="6">
                                            <p:txEl>
                                              <p:pRg st="3" end="3"/>
                                            </p:txEl>
                                          </p:spTgt>
                                        </p:tgtEl>
                                      </p:cBhvr>
                                      <p:to x="100000" y="60000"/>
                                    </p:animScale>
                                    <p:animScale>
                                      <p:cBhvr>
                                        <p:cTn id="54" dur="166" decel="50000">
                                          <p:stCondLst>
                                            <p:cond delay="676"/>
                                          </p:stCondLst>
                                        </p:cTn>
                                        <p:tgtEl>
                                          <p:spTgt spid="6">
                                            <p:txEl>
                                              <p:pRg st="3" end="3"/>
                                            </p:txEl>
                                          </p:spTgt>
                                        </p:tgtEl>
                                      </p:cBhvr>
                                      <p:to x="100000" y="100000"/>
                                    </p:animScale>
                                    <p:animScale>
                                      <p:cBhvr>
                                        <p:cTn id="55" dur="26">
                                          <p:stCondLst>
                                            <p:cond delay="1312"/>
                                          </p:stCondLst>
                                        </p:cTn>
                                        <p:tgtEl>
                                          <p:spTgt spid="6">
                                            <p:txEl>
                                              <p:pRg st="3" end="3"/>
                                            </p:txEl>
                                          </p:spTgt>
                                        </p:tgtEl>
                                      </p:cBhvr>
                                      <p:to x="100000" y="80000"/>
                                    </p:animScale>
                                    <p:animScale>
                                      <p:cBhvr>
                                        <p:cTn id="56" dur="166" decel="50000">
                                          <p:stCondLst>
                                            <p:cond delay="1338"/>
                                          </p:stCondLst>
                                        </p:cTn>
                                        <p:tgtEl>
                                          <p:spTgt spid="6">
                                            <p:txEl>
                                              <p:pRg st="3" end="3"/>
                                            </p:txEl>
                                          </p:spTgt>
                                        </p:tgtEl>
                                      </p:cBhvr>
                                      <p:to x="100000" y="100000"/>
                                    </p:animScale>
                                    <p:animScale>
                                      <p:cBhvr>
                                        <p:cTn id="57" dur="26">
                                          <p:stCondLst>
                                            <p:cond delay="1642"/>
                                          </p:stCondLst>
                                        </p:cTn>
                                        <p:tgtEl>
                                          <p:spTgt spid="6">
                                            <p:txEl>
                                              <p:pRg st="3" end="3"/>
                                            </p:txEl>
                                          </p:spTgt>
                                        </p:tgtEl>
                                      </p:cBhvr>
                                      <p:to x="100000" y="90000"/>
                                    </p:animScale>
                                    <p:animScale>
                                      <p:cBhvr>
                                        <p:cTn id="58" dur="166" decel="50000">
                                          <p:stCondLst>
                                            <p:cond delay="1668"/>
                                          </p:stCondLst>
                                        </p:cTn>
                                        <p:tgtEl>
                                          <p:spTgt spid="6">
                                            <p:txEl>
                                              <p:pRg st="3" end="3"/>
                                            </p:txEl>
                                          </p:spTgt>
                                        </p:tgtEl>
                                      </p:cBhvr>
                                      <p:to x="100000" y="100000"/>
                                    </p:animScale>
                                    <p:animScale>
                                      <p:cBhvr>
                                        <p:cTn id="59" dur="26">
                                          <p:stCondLst>
                                            <p:cond delay="1808"/>
                                          </p:stCondLst>
                                        </p:cTn>
                                        <p:tgtEl>
                                          <p:spTgt spid="6">
                                            <p:txEl>
                                              <p:pRg st="3" end="3"/>
                                            </p:txEl>
                                          </p:spTgt>
                                        </p:tgtEl>
                                      </p:cBhvr>
                                      <p:to x="100000" y="95000"/>
                                    </p:animScale>
                                    <p:animScale>
                                      <p:cBhvr>
                                        <p:cTn id="60" dur="166" decel="50000">
                                          <p:stCondLst>
                                            <p:cond delay="1834"/>
                                          </p:stCondLst>
                                        </p:cTn>
                                        <p:tgtEl>
                                          <p:spTgt spid="6">
                                            <p:txEl>
                                              <p:pRg st="3" end="3"/>
                                            </p:txEl>
                                          </p:spTgt>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31" presetClass="entr" presetSubtype="0" fill="hold" nodeType="clickEffect">
                                  <p:stCondLst>
                                    <p:cond delay="0"/>
                                  </p:stCondLst>
                                  <p:childTnLst>
                                    <p:set>
                                      <p:cBhvr>
                                        <p:cTn id="64" dur="1" fill="hold">
                                          <p:stCondLst>
                                            <p:cond delay="0"/>
                                          </p:stCondLst>
                                        </p:cTn>
                                        <p:tgtEl>
                                          <p:spTgt spid="6">
                                            <p:txEl>
                                              <p:pRg st="4" end="4"/>
                                            </p:txEl>
                                          </p:spTgt>
                                        </p:tgtEl>
                                        <p:attrNameLst>
                                          <p:attrName>style.visibility</p:attrName>
                                        </p:attrNameLst>
                                      </p:cBhvr>
                                      <p:to>
                                        <p:strVal val="visible"/>
                                      </p:to>
                                    </p:set>
                                    <p:anim calcmode="lin" valueType="num">
                                      <p:cBhvr>
                                        <p:cTn id="65"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66"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67"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68" dur="1000"/>
                                        <p:tgtEl>
                                          <p:spTgt spid="6">
                                            <p:txEl>
                                              <p:pRg st="4" end="4"/>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26" presetClass="entr" presetSubtype="0" fill="hold" nodeType="clickEffect">
                                  <p:stCondLst>
                                    <p:cond delay="0"/>
                                  </p:stCondLst>
                                  <p:childTnLst>
                                    <p:set>
                                      <p:cBhvr>
                                        <p:cTn id="72" dur="1" fill="hold">
                                          <p:stCondLst>
                                            <p:cond delay="0"/>
                                          </p:stCondLst>
                                        </p:cTn>
                                        <p:tgtEl>
                                          <p:spTgt spid="6">
                                            <p:txEl>
                                              <p:pRg st="5" end="5"/>
                                            </p:txEl>
                                          </p:spTgt>
                                        </p:tgtEl>
                                        <p:attrNameLst>
                                          <p:attrName>style.visibility</p:attrName>
                                        </p:attrNameLst>
                                      </p:cBhvr>
                                      <p:to>
                                        <p:strVal val="visible"/>
                                      </p:to>
                                    </p:set>
                                    <p:animEffect transition="in" filter="wipe(down)">
                                      <p:cBhvr>
                                        <p:cTn id="73" dur="580">
                                          <p:stCondLst>
                                            <p:cond delay="0"/>
                                          </p:stCondLst>
                                        </p:cTn>
                                        <p:tgtEl>
                                          <p:spTgt spid="6">
                                            <p:txEl>
                                              <p:pRg st="5" end="5"/>
                                            </p:txEl>
                                          </p:spTgt>
                                        </p:tgtEl>
                                      </p:cBhvr>
                                    </p:animEffect>
                                    <p:anim calcmode="lin" valueType="num">
                                      <p:cBhvr>
                                        <p:cTn id="74"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6">
                                            <p:txEl>
                                              <p:pRg st="5" end="5"/>
                                            </p:txEl>
                                          </p:spTgt>
                                        </p:tgtEl>
                                      </p:cBhvr>
                                      <p:to x="100000" y="60000"/>
                                    </p:animScale>
                                    <p:animScale>
                                      <p:cBhvr>
                                        <p:cTn id="80" dur="166" decel="50000">
                                          <p:stCondLst>
                                            <p:cond delay="676"/>
                                          </p:stCondLst>
                                        </p:cTn>
                                        <p:tgtEl>
                                          <p:spTgt spid="6">
                                            <p:txEl>
                                              <p:pRg st="5" end="5"/>
                                            </p:txEl>
                                          </p:spTgt>
                                        </p:tgtEl>
                                      </p:cBhvr>
                                      <p:to x="100000" y="100000"/>
                                    </p:animScale>
                                    <p:animScale>
                                      <p:cBhvr>
                                        <p:cTn id="81" dur="26">
                                          <p:stCondLst>
                                            <p:cond delay="1312"/>
                                          </p:stCondLst>
                                        </p:cTn>
                                        <p:tgtEl>
                                          <p:spTgt spid="6">
                                            <p:txEl>
                                              <p:pRg st="5" end="5"/>
                                            </p:txEl>
                                          </p:spTgt>
                                        </p:tgtEl>
                                      </p:cBhvr>
                                      <p:to x="100000" y="80000"/>
                                    </p:animScale>
                                    <p:animScale>
                                      <p:cBhvr>
                                        <p:cTn id="82" dur="166" decel="50000">
                                          <p:stCondLst>
                                            <p:cond delay="1338"/>
                                          </p:stCondLst>
                                        </p:cTn>
                                        <p:tgtEl>
                                          <p:spTgt spid="6">
                                            <p:txEl>
                                              <p:pRg st="5" end="5"/>
                                            </p:txEl>
                                          </p:spTgt>
                                        </p:tgtEl>
                                      </p:cBhvr>
                                      <p:to x="100000" y="100000"/>
                                    </p:animScale>
                                    <p:animScale>
                                      <p:cBhvr>
                                        <p:cTn id="83" dur="26">
                                          <p:stCondLst>
                                            <p:cond delay="1642"/>
                                          </p:stCondLst>
                                        </p:cTn>
                                        <p:tgtEl>
                                          <p:spTgt spid="6">
                                            <p:txEl>
                                              <p:pRg st="5" end="5"/>
                                            </p:txEl>
                                          </p:spTgt>
                                        </p:tgtEl>
                                      </p:cBhvr>
                                      <p:to x="100000" y="90000"/>
                                    </p:animScale>
                                    <p:animScale>
                                      <p:cBhvr>
                                        <p:cTn id="84" dur="166" decel="50000">
                                          <p:stCondLst>
                                            <p:cond delay="1668"/>
                                          </p:stCondLst>
                                        </p:cTn>
                                        <p:tgtEl>
                                          <p:spTgt spid="6">
                                            <p:txEl>
                                              <p:pRg st="5" end="5"/>
                                            </p:txEl>
                                          </p:spTgt>
                                        </p:tgtEl>
                                      </p:cBhvr>
                                      <p:to x="100000" y="100000"/>
                                    </p:animScale>
                                    <p:animScale>
                                      <p:cBhvr>
                                        <p:cTn id="85" dur="26">
                                          <p:stCondLst>
                                            <p:cond delay="1808"/>
                                          </p:stCondLst>
                                        </p:cTn>
                                        <p:tgtEl>
                                          <p:spTgt spid="6">
                                            <p:txEl>
                                              <p:pRg st="5" end="5"/>
                                            </p:txEl>
                                          </p:spTgt>
                                        </p:tgtEl>
                                      </p:cBhvr>
                                      <p:to x="100000" y="95000"/>
                                    </p:animScale>
                                    <p:animScale>
                                      <p:cBhvr>
                                        <p:cTn id="86" dur="166" decel="50000">
                                          <p:stCondLst>
                                            <p:cond delay="1834"/>
                                          </p:stCondLst>
                                        </p:cTn>
                                        <p:tgtEl>
                                          <p:spTgt spid="6">
                                            <p:txEl>
                                              <p:pRg st="5" end="5"/>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6">
                                            <p:txEl>
                                              <p:pRg st="6" end="6"/>
                                            </p:txEl>
                                          </p:spTgt>
                                        </p:tgtEl>
                                        <p:attrNameLst>
                                          <p:attrName>style.visibility</p:attrName>
                                        </p:attrNameLst>
                                      </p:cBhvr>
                                      <p:to>
                                        <p:strVal val="visible"/>
                                      </p:to>
                                    </p:set>
                                    <p:animEffect transition="in" filter="wipe(down)">
                                      <p:cBhvr>
                                        <p:cTn id="89" dur="580">
                                          <p:stCondLst>
                                            <p:cond delay="0"/>
                                          </p:stCondLst>
                                        </p:cTn>
                                        <p:tgtEl>
                                          <p:spTgt spid="6">
                                            <p:txEl>
                                              <p:pRg st="6" end="6"/>
                                            </p:txEl>
                                          </p:spTgt>
                                        </p:tgtEl>
                                      </p:cBhvr>
                                    </p:animEffect>
                                    <p:anim calcmode="lin" valueType="num">
                                      <p:cBhvr>
                                        <p:cTn id="90"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6">
                                            <p:txEl>
                                              <p:pRg st="6" end="6"/>
                                            </p:txEl>
                                          </p:spTgt>
                                        </p:tgtEl>
                                      </p:cBhvr>
                                      <p:to x="100000" y="60000"/>
                                    </p:animScale>
                                    <p:animScale>
                                      <p:cBhvr>
                                        <p:cTn id="96" dur="166" decel="50000">
                                          <p:stCondLst>
                                            <p:cond delay="676"/>
                                          </p:stCondLst>
                                        </p:cTn>
                                        <p:tgtEl>
                                          <p:spTgt spid="6">
                                            <p:txEl>
                                              <p:pRg st="6" end="6"/>
                                            </p:txEl>
                                          </p:spTgt>
                                        </p:tgtEl>
                                      </p:cBhvr>
                                      <p:to x="100000" y="100000"/>
                                    </p:animScale>
                                    <p:animScale>
                                      <p:cBhvr>
                                        <p:cTn id="97" dur="26">
                                          <p:stCondLst>
                                            <p:cond delay="1312"/>
                                          </p:stCondLst>
                                        </p:cTn>
                                        <p:tgtEl>
                                          <p:spTgt spid="6">
                                            <p:txEl>
                                              <p:pRg st="6" end="6"/>
                                            </p:txEl>
                                          </p:spTgt>
                                        </p:tgtEl>
                                      </p:cBhvr>
                                      <p:to x="100000" y="80000"/>
                                    </p:animScale>
                                    <p:animScale>
                                      <p:cBhvr>
                                        <p:cTn id="98" dur="166" decel="50000">
                                          <p:stCondLst>
                                            <p:cond delay="1338"/>
                                          </p:stCondLst>
                                        </p:cTn>
                                        <p:tgtEl>
                                          <p:spTgt spid="6">
                                            <p:txEl>
                                              <p:pRg st="6" end="6"/>
                                            </p:txEl>
                                          </p:spTgt>
                                        </p:tgtEl>
                                      </p:cBhvr>
                                      <p:to x="100000" y="100000"/>
                                    </p:animScale>
                                    <p:animScale>
                                      <p:cBhvr>
                                        <p:cTn id="99" dur="26">
                                          <p:stCondLst>
                                            <p:cond delay="1642"/>
                                          </p:stCondLst>
                                        </p:cTn>
                                        <p:tgtEl>
                                          <p:spTgt spid="6">
                                            <p:txEl>
                                              <p:pRg st="6" end="6"/>
                                            </p:txEl>
                                          </p:spTgt>
                                        </p:tgtEl>
                                      </p:cBhvr>
                                      <p:to x="100000" y="90000"/>
                                    </p:animScale>
                                    <p:animScale>
                                      <p:cBhvr>
                                        <p:cTn id="100" dur="166" decel="50000">
                                          <p:stCondLst>
                                            <p:cond delay="1668"/>
                                          </p:stCondLst>
                                        </p:cTn>
                                        <p:tgtEl>
                                          <p:spTgt spid="6">
                                            <p:txEl>
                                              <p:pRg st="6" end="6"/>
                                            </p:txEl>
                                          </p:spTgt>
                                        </p:tgtEl>
                                      </p:cBhvr>
                                      <p:to x="100000" y="100000"/>
                                    </p:animScale>
                                    <p:animScale>
                                      <p:cBhvr>
                                        <p:cTn id="101" dur="26">
                                          <p:stCondLst>
                                            <p:cond delay="1808"/>
                                          </p:stCondLst>
                                        </p:cTn>
                                        <p:tgtEl>
                                          <p:spTgt spid="6">
                                            <p:txEl>
                                              <p:pRg st="6" end="6"/>
                                            </p:txEl>
                                          </p:spTgt>
                                        </p:tgtEl>
                                      </p:cBhvr>
                                      <p:to x="100000" y="95000"/>
                                    </p:animScale>
                                    <p:animScale>
                                      <p:cBhvr>
                                        <p:cTn id="102" dur="166" decel="50000">
                                          <p:stCondLst>
                                            <p:cond delay="1834"/>
                                          </p:stCondLst>
                                        </p:cTn>
                                        <p:tgtEl>
                                          <p:spTgt spid="6">
                                            <p:txEl>
                                              <p:pRg st="6" end="6"/>
                                            </p:txEl>
                                          </p:spTgt>
                                        </p:tgtEl>
                                      </p:cBhvr>
                                      <p:to x="100000" y="100000"/>
                                    </p:animScale>
                                  </p:childTnLst>
                                </p:cTn>
                              </p:par>
                              <p:par>
                                <p:cTn id="103" presetID="26" presetClass="entr" presetSubtype="0" fill="hold" nodeType="withEffect">
                                  <p:stCondLst>
                                    <p:cond delay="0"/>
                                  </p:stCondLst>
                                  <p:childTnLst>
                                    <p:set>
                                      <p:cBhvr>
                                        <p:cTn id="104" dur="1" fill="hold">
                                          <p:stCondLst>
                                            <p:cond delay="0"/>
                                          </p:stCondLst>
                                        </p:cTn>
                                        <p:tgtEl>
                                          <p:spTgt spid="6">
                                            <p:txEl>
                                              <p:pRg st="7" end="7"/>
                                            </p:txEl>
                                          </p:spTgt>
                                        </p:tgtEl>
                                        <p:attrNameLst>
                                          <p:attrName>style.visibility</p:attrName>
                                        </p:attrNameLst>
                                      </p:cBhvr>
                                      <p:to>
                                        <p:strVal val="visible"/>
                                      </p:to>
                                    </p:set>
                                    <p:animEffect transition="in" filter="wipe(down)">
                                      <p:cBhvr>
                                        <p:cTn id="105" dur="580">
                                          <p:stCondLst>
                                            <p:cond delay="0"/>
                                          </p:stCondLst>
                                        </p:cTn>
                                        <p:tgtEl>
                                          <p:spTgt spid="6">
                                            <p:txEl>
                                              <p:pRg st="7" end="7"/>
                                            </p:txEl>
                                          </p:spTgt>
                                        </p:tgtEl>
                                      </p:cBhvr>
                                    </p:animEffect>
                                    <p:anim calcmode="lin" valueType="num">
                                      <p:cBhvr>
                                        <p:cTn id="106"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6">
                                            <p:txEl>
                                              <p:pRg st="7" end="7"/>
                                            </p:txEl>
                                          </p:spTgt>
                                        </p:tgtEl>
                                      </p:cBhvr>
                                      <p:to x="100000" y="60000"/>
                                    </p:animScale>
                                    <p:animScale>
                                      <p:cBhvr>
                                        <p:cTn id="112" dur="166" decel="50000">
                                          <p:stCondLst>
                                            <p:cond delay="676"/>
                                          </p:stCondLst>
                                        </p:cTn>
                                        <p:tgtEl>
                                          <p:spTgt spid="6">
                                            <p:txEl>
                                              <p:pRg st="7" end="7"/>
                                            </p:txEl>
                                          </p:spTgt>
                                        </p:tgtEl>
                                      </p:cBhvr>
                                      <p:to x="100000" y="100000"/>
                                    </p:animScale>
                                    <p:animScale>
                                      <p:cBhvr>
                                        <p:cTn id="113" dur="26">
                                          <p:stCondLst>
                                            <p:cond delay="1312"/>
                                          </p:stCondLst>
                                        </p:cTn>
                                        <p:tgtEl>
                                          <p:spTgt spid="6">
                                            <p:txEl>
                                              <p:pRg st="7" end="7"/>
                                            </p:txEl>
                                          </p:spTgt>
                                        </p:tgtEl>
                                      </p:cBhvr>
                                      <p:to x="100000" y="80000"/>
                                    </p:animScale>
                                    <p:animScale>
                                      <p:cBhvr>
                                        <p:cTn id="114" dur="166" decel="50000">
                                          <p:stCondLst>
                                            <p:cond delay="1338"/>
                                          </p:stCondLst>
                                        </p:cTn>
                                        <p:tgtEl>
                                          <p:spTgt spid="6">
                                            <p:txEl>
                                              <p:pRg st="7" end="7"/>
                                            </p:txEl>
                                          </p:spTgt>
                                        </p:tgtEl>
                                      </p:cBhvr>
                                      <p:to x="100000" y="100000"/>
                                    </p:animScale>
                                    <p:animScale>
                                      <p:cBhvr>
                                        <p:cTn id="115" dur="26">
                                          <p:stCondLst>
                                            <p:cond delay="1642"/>
                                          </p:stCondLst>
                                        </p:cTn>
                                        <p:tgtEl>
                                          <p:spTgt spid="6">
                                            <p:txEl>
                                              <p:pRg st="7" end="7"/>
                                            </p:txEl>
                                          </p:spTgt>
                                        </p:tgtEl>
                                      </p:cBhvr>
                                      <p:to x="100000" y="90000"/>
                                    </p:animScale>
                                    <p:animScale>
                                      <p:cBhvr>
                                        <p:cTn id="116" dur="166" decel="50000">
                                          <p:stCondLst>
                                            <p:cond delay="1668"/>
                                          </p:stCondLst>
                                        </p:cTn>
                                        <p:tgtEl>
                                          <p:spTgt spid="6">
                                            <p:txEl>
                                              <p:pRg st="7" end="7"/>
                                            </p:txEl>
                                          </p:spTgt>
                                        </p:tgtEl>
                                      </p:cBhvr>
                                      <p:to x="100000" y="100000"/>
                                    </p:animScale>
                                    <p:animScale>
                                      <p:cBhvr>
                                        <p:cTn id="117" dur="26">
                                          <p:stCondLst>
                                            <p:cond delay="1808"/>
                                          </p:stCondLst>
                                        </p:cTn>
                                        <p:tgtEl>
                                          <p:spTgt spid="6">
                                            <p:txEl>
                                              <p:pRg st="7" end="7"/>
                                            </p:txEl>
                                          </p:spTgt>
                                        </p:tgtEl>
                                      </p:cBhvr>
                                      <p:to x="100000" y="95000"/>
                                    </p:animScale>
                                    <p:animScale>
                                      <p:cBhvr>
                                        <p:cTn id="118" dur="166" decel="50000">
                                          <p:stCondLst>
                                            <p:cond delay="1834"/>
                                          </p:stCondLst>
                                        </p:cTn>
                                        <p:tgtEl>
                                          <p:spTgt spid="6">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1311987"/>
            <a:ext cx="9377154" cy="4478149"/>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آمادگی دفاعی و امنیتی جهادی: حفظ حریم در همه </a:t>
            </a:r>
            <a:r>
              <a:rPr lang="fa-IR" sz="2400" b="1" dirty="0" smtClean="0">
                <a:solidFill>
                  <a:srgbClr val="0070C0"/>
                </a:solidFill>
                <a:cs typeface="B Nazanin" panose="00000400000000000000" pitchFamily="2" charset="-78"/>
              </a:rPr>
              <a:t>عرصه‌ها</a:t>
            </a:r>
          </a:p>
          <a:p>
            <a:pPr algn="justLow" rtl="1">
              <a:lnSpc>
                <a:spcPct val="150000"/>
              </a:lnSpc>
            </a:pPr>
            <a:r>
              <a:rPr lang="fa-IR" sz="2400" b="1" dirty="0">
                <a:solidFill>
                  <a:prstClr val="black"/>
                </a:solidFill>
                <a:cs typeface="B Nazanin" panose="00000400000000000000" pitchFamily="2" charset="-78"/>
              </a:rPr>
              <a:t>الف. محور: ایجاد بازدارندگی فعال همه‌جانبه (نظامی، سایبری، امنیتی) و سازماندهی مردمی برای دفاع.</a:t>
            </a:r>
          </a:p>
          <a:p>
            <a:pPr algn="justLow" rtl="1">
              <a:lnSpc>
                <a:spcPct val="150000"/>
              </a:lnSpc>
            </a:pPr>
            <a:r>
              <a:rPr lang="fa-IR" sz="2400" b="1" dirty="0">
                <a:solidFill>
                  <a:prstClr val="black"/>
                </a:solidFill>
                <a:cs typeface="B Nazanin" panose="00000400000000000000" pitchFamily="2" charset="-78"/>
              </a:rPr>
              <a:t>ب. چگونگی تحقق: توسعه پیوسته توان دفاعی متقارن و نامتقارن، تقویت بسیج مردمی به عنوان یک نهاد راهبردی، ارتقای هوشیاری و ایمنی‌سازی اجتماعی در برابر نفوذ و جنگ ترکیبی.</a:t>
            </a:r>
          </a:p>
          <a:p>
            <a:pPr algn="justLow" rtl="1">
              <a:lnSpc>
                <a:spcPct val="150000"/>
              </a:lnSpc>
            </a:pPr>
            <a:r>
              <a:rPr lang="fa-IR" sz="2400" b="1" dirty="0">
                <a:solidFill>
                  <a:prstClr val="black"/>
                </a:solidFill>
                <a:cs typeface="B Nazanin" panose="00000400000000000000" pitchFamily="2" charset="-78"/>
              </a:rPr>
              <a:t>پ. هدف: تامین امنیت کامل جغرافیایی و حاکمیتی، افزایش هزینه تجاوز برای دشمن تا حد صفر، و ایجاد جامعه‌ای تاب‌آور و نفوذناپذیر.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4077481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down)">
                                      <p:cBhvr>
                                        <p:cTn id="15" dur="580">
                                          <p:stCondLst>
                                            <p:cond delay="0"/>
                                          </p:stCondLst>
                                        </p:cTn>
                                        <p:tgtEl>
                                          <p:spTgt spid="6">
                                            <p:txEl>
                                              <p:pRg st="1" end="1"/>
                                            </p:txEl>
                                          </p:spTgt>
                                        </p:tgtEl>
                                      </p:cBhvr>
                                    </p:animEffect>
                                    <p:anim calcmode="lin" valueType="num">
                                      <p:cBhvr>
                                        <p:cTn id="16"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xEl>
                                              <p:pRg st="1" end="1"/>
                                            </p:txEl>
                                          </p:spTgt>
                                        </p:tgtEl>
                                      </p:cBhvr>
                                      <p:to x="100000" y="60000"/>
                                    </p:animScale>
                                    <p:animScale>
                                      <p:cBhvr>
                                        <p:cTn id="22" dur="166" decel="50000">
                                          <p:stCondLst>
                                            <p:cond delay="676"/>
                                          </p:stCondLst>
                                        </p:cTn>
                                        <p:tgtEl>
                                          <p:spTgt spid="6">
                                            <p:txEl>
                                              <p:pRg st="1" end="1"/>
                                            </p:txEl>
                                          </p:spTgt>
                                        </p:tgtEl>
                                      </p:cBhvr>
                                      <p:to x="100000" y="100000"/>
                                    </p:animScale>
                                    <p:animScale>
                                      <p:cBhvr>
                                        <p:cTn id="23" dur="26">
                                          <p:stCondLst>
                                            <p:cond delay="1312"/>
                                          </p:stCondLst>
                                        </p:cTn>
                                        <p:tgtEl>
                                          <p:spTgt spid="6">
                                            <p:txEl>
                                              <p:pRg st="1" end="1"/>
                                            </p:txEl>
                                          </p:spTgt>
                                        </p:tgtEl>
                                      </p:cBhvr>
                                      <p:to x="100000" y="80000"/>
                                    </p:animScale>
                                    <p:animScale>
                                      <p:cBhvr>
                                        <p:cTn id="24" dur="166" decel="50000">
                                          <p:stCondLst>
                                            <p:cond delay="1338"/>
                                          </p:stCondLst>
                                        </p:cTn>
                                        <p:tgtEl>
                                          <p:spTgt spid="6">
                                            <p:txEl>
                                              <p:pRg st="1" end="1"/>
                                            </p:txEl>
                                          </p:spTgt>
                                        </p:tgtEl>
                                      </p:cBhvr>
                                      <p:to x="100000" y="100000"/>
                                    </p:animScale>
                                    <p:animScale>
                                      <p:cBhvr>
                                        <p:cTn id="25" dur="26">
                                          <p:stCondLst>
                                            <p:cond delay="1642"/>
                                          </p:stCondLst>
                                        </p:cTn>
                                        <p:tgtEl>
                                          <p:spTgt spid="6">
                                            <p:txEl>
                                              <p:pRg st="1" end="1"/>
                                            </p:txEl>
                                          </p:spTgt>
                                        </p:tgtEl>
                                      </p:cBhvr>
                                      <p:to x="100000" y="90000"/>
                                    </p:animScale>
                                    <p:animScale>
                                      <p:cBhvr>
                                        <p:cTn id="26" dur="166" decel="50000">
                                          <p:stCondLst>
                                            <p:cond delay="1668"/>
                                          </p:stCondLst>
                                        </p:cTn>
                                        <p:tgtEl>
                                          <p:spTgt spid="6">
                                            <p:txEl>
                                              <p:pRg st="1" end="1"/>
                                            </p:txEl>
                                          </p:spTgt>
                                        </p:tgtEl>
                                      </p:cBhvr>
                                      <p:to x="100000" y="100000"/>
                                    </p:animScale>
                                    <p:animScale>
                                      <p:cBhvr>
                                        <p:cTn id="27" dur="26">
                                          <p:stCondLst>
                                            <p:cond delay="1808"/>
                                          </p:stCondLst>
                                        </p:cTn>
                                        <p:tgtEl>
                                          <p:spTgt spid="6">
                                            <p:txEl>
                                              <p:pRg st="1" end="1"/>
                                            </p:txEl>
                                          </p:spTgt>
                                        </p:tgtEl>
                                      </p:cBhvr>
                                      <p:to x="100000" y="95000"/>
                                    </p:animScale>
                                    <p:animScale>
                                      <p:cBhvr>
                                        <p:cTn id="28" dur="166" decel="50000">
                                          <p:stCondLst>
                                            <p:cond delay="1834"/>
                                          </p:stCondLst>
                                        </p:cTn>
                                        <p:tgtEl>
                                          <p:spTgt spid="6">
                                            <p:txEl>
                                              <p:pRg st="1" end="1"/>
                                            </p:txEl>
                                          </p:spTgt>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wipe(down)">
                                      <p:cBhvr>
                                        <p:cTn id="31" dur="580">
                                          <p:stCondLst>
                                            <p:cond delay="0"/>
                                          </p:stCondLst>
                                        </p:cTn>
                                        <p:tgtEl>
                                          <p:spTgt spid="6">
                                            <p:txEl>
                                              <p:pRg st="2" end="2"/>
                                            </p:txEl>
                                          </p:spTgt>
                                        </p:tgtEl>
                                      </p:cBhvr>
                                    </p:animEffect>
                                    <p:anim calcmode="lin" valueType="num">
                                      <p:cBhvr>
                                        <p:cTn id="32"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6">
                                            <p:txEl>
                                              <p:pRg st="2" end="2"/>
                                            </p:txEl>
                                          </p:spTgt>
                                        </p:tgtEl>
                                      </p:cBhvr>
                                      <p:to x="100000" y="60000"/>
                                    </p:animScale>
                                    <p:animScale>
                                      <p:cBhvr>
                                        <p:cTn id="38" dur="166" decel="50000">
                                          <p:stCondLst>
                                            <p:cond delay="676"/>
                                          </p:stCondLst>
                                        </p:cTn>
                                        <p:tgtEl>
                                          <p:spTgt spid="6">
                                            <p:txEl>
                                              <p:pRg st="2" end="2"/>
                                            </p:txEl>
                                          </p:spTgt>
                                        </p:tgtEl>
                                      </p:cBhvr>
                                      <p:to x="100000" y="100000"/>
                                    </p:animScale>
                                    <p:animScale>
                                      <p:cBhvr>
                                        <p:cTn id="39" dur="26">
                                          <p:stCondLst>
                                            <p:cond delay="1312"/>
                                          </p:stCondLst>
                                        </p:cTn>
                                        <p:tgtEl>
                                          <p:spTgt spid="6">
                                            <p:txEl>
                                              <p:pRg st="2" end="2"/>
                                            </p:txEl>
                                          </p:spTgt>
                                        </p:tgtEl>
                                      </p:cBhvr>
                                      <p:to x="100000" y="80000"/>
                                    </p:animScale>
                                    <p:animScale>
                                      <p:cBhvr>
                                        <p:cTn id="40" dur="166" decel="50000">
                                          <p:stCondLst>
                                            <p:cond delay="1338"/>
                                          </p:stCondLst>
                                        </p:cTn>
                                        <p:tgtEl>
                                          <p:spTgt spid="6">
                                            <p:txEl>
                                              <p:pRg st="2" end="2"/>
                                            </p:txEl>
                                          </p:spTgt>
                                        </p:tgtEl>
                                      </p:cBhvr>
                                      <p:to x="100000" y="100000"/>
                                    </p:animScale>
                                    <p:animScale>
                                      <p:cBhvr>
                                        <p:cTn id="41" dur="26">
                                          <p:stCondLst>
                                            <p:cond delay="1642"/>
                                          </p:stCondLst>
                                        </p:cTn>
                                        <p:tgtEl>
                                          <p:spTgt spid="6">
                                            <p:txEl>
                                              <p:pRg st="2" end="2"/>
                                            </p:txEl>
                                          </p:spTgt>
                                        </p:tgtEl>
                                      </p:cBhvr>
                                      <p:to x="100000" y="90000"/>
                                    </p:animScale>
                                    <p:animScale>
                                      <p:cBhvr>
                                        <p:cTn id="42" dur="166" decel="50000">
                                          <p:stCondLst>
                                            <p:cond delay="1668"/>
                                          </p:stCondLst>
                                        </p:cTn>
                                        <p:tgtEl>
                                          <p:spTgt spid="6">
                                            <p:txEl>
                                              <p:pRg st="2" end="2"/>
                                            </p:txEl>
                                          </p:spTgt>
                                        </p:tgtEl>
                                      </p:cBhvr>
                                      <p:to x="100000" y="100000"/>
                                    </p:animScale>
                                    <p:animScale>
                                      <p:cBhvr>
                                        <p:cTn id="43" dur="26">
                                          <p:stCondLst>
                                            <p:cond delay="1808"/>
                                          </p:stCondLst>
                                        </p:cTn>
                                        <p:tgtEl>
                                          <p:spTgt spid="6">
                                            <p:txEl>
                                              <p:pRg st="2" end="2"/>
                                            </p:txEl>
                                          </p:spTgt>
                                        </p:tgtEl>
                                      </p:cBhvr>
                                      <p:to x="100000" y="95000"/>
                                    </p:animScale>
                                    <p:animScale>
                                      <p:cBhvr>
                                        <p:cTn id="44" dur="166" decel="50000">
                                          <p:stCondLst>
                                            <p:cond delay="1834"/>
                                          </p:stCondLst>
                                        </p:cTn>
                                        <p:tgtEl>
                                          <p:spTgt spid="6">
                                            <p:txEl>
                                              <p:pRg st="2" end="2"/>
                                            </p:txEl>
                                          </p:spTgt>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6">
                                            <p:txEl>
                                              <p:pRg st="3" end="3"/>
                                            </p:txEl>
                                          </p:spTgt>
                                        </p:tgtEl>
                                        <p:attrNameLst>
                                          <p:attrName>style.visibility</p:attrName>
                                        </p:attrNameLst>
                                      </p:cBhvr>
                                      <p:to>
                                        <p:strVal val="visible"/>
                                      </p:to>
                                    </p:set>
                                    <p:animEffect transition="in" filter="wipe(down)">
                                      <p:cBhvr>
                                        <p:cTn id="47" dur="580">
                                          <p:stCondLst>
                                            <p:cond delay="0"/>
                                          </p:stCondLst>
                                        </p:cTn>
                                        <p:tgtEl>
                                          <p:spTgt spid="6">
                                            <p:txEl>
                                              <p:pRg st="3" end="3"/>
                                            </p:txEl>
                                          </p:spTgt>
                                        </p:tgtEl>
                                      </p:cBhvr>
                                    </p:animEffect>
                                    <p:anim calcmode="lin" valueType="num">
                                      <p:cBhvr>
                                        <p:cTn id="48"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53" dur="26">
                                          <p:stCondLst>
                                            <p:cond delay="650"/>
                                          </p:stCondLst>
                                        </p:cTn>
                                        <p:tgtEl>
                                          <p:spTgt spid="6">
                                            <p:txEl>
                                              <p:pRg st="3" end="3"/>
                                            </p:txEl>
                                          </p:spTgt>
                                        </p:tgtEl>
                                      </p:cBhvr>
                                      <p:to x="100000" y="60000"/>
                                    </p:animScale>
                                    <p:animScale>
                                      <p:cBhvr>
                                        <p:cTn id="54" dur="166" decel="50000">
                                          <p:stCondLst>
                                            <p:cond delay="676"/>
                                          </p:stCondLst>
                                        </p:cTn>
                                        <p:tgtEl>
                                          <p:spTgt spid="6">
                                            <p:txEl>
                                              <p:pRg st="3" end="3"/>
                                            </p:txEl>
                                          </p:spTgt>
                                        </p:tgtEl>
                                      </p:cBhvr>
                                      <p:to x="100000" y="100000"/>
                                    </p:animScale>
                                    <p:animScale>
                                      <p:cBhvr>
                                        <p:cTn id="55" dur="26">
                                          <p:stCondLst>
                                            <p:cond delay="1312"/>
                                          </p:stCondLst>
                                        </p:cTn>
                                        <p:tgtEl>
                                          <p:spTgt spid="6">
                                            <p:txEl>
                                              <p:pRg st="3" end="3"/>
                                            </p:txEl>
                                          </p:spTgt>
                                        </p:tgtEl>
                                      </p:cBhvr>
                                      <p:to x="100000" y="80000"/>
                                    </p:animScale>
                                    <p:animScale>
                                      <p:cBhvr>
                                        <p:cTn id="56" dur="166" decel="50000">
                                          <p:stCondLst>
                                            <p:cond delay="1338"/>
                                          </p:stCondLst>
                                        </p:cTn>
                                        <p:tgtEl>
                                          <p:spTgt spid="6">
                                            <p:txEl>
                                              <p:pRg st="3" end="3"/>
                                            </p:txEl>
                                          </p:spTgt>
                                        </p:tgtEl>
                                      </p:cBhvr>
                                      <p:to x="100000" y="100000"/>
                                    </p:animScale>
                                    <p:animScale>
                                      <p:cBhvr>
                                        <p:cTn id="57" dur="26">
                                          <p:stCondLst>
                                            <p:cond delay="1642"/>
                                          </p:stCondLst>
                                        </p:cTn>
                                        <p:tgtEl>
                                          <p:spTgt spid="6">
                                            <p:txEl>
                                              <p:pRg st="3" end="3"/>
                                            </p:txEl>
                                          </p:spTgt>
                                        </p:tgtEl>
                                      </p:cBhvr>
                                      <p:to x="100000" y="90000"/>
                                    </p:animScale>
                                    <p:animScale>
                                      <p:cBhvr>
                                        <p:cTn id="58" dur="166" decel="50000">
                                          <p:stCondLst>
                                            <p:cond delay="1668"/>
                                          </p:stCondLst>
                                        </p:cTn>
                                        <p:tgtEl>
                                          <p:spTgt spid="6">
                                            <p:txEl>
                                              <p:pRg st="3" end="3"/>
                                            </p:txEl>
                                          </p:spTgt>
                                        </p:tgtEl>
                                      </p:cBhvr>
                                      <p:to x="100000" y="100000"/>
                                    </p:animScale>
                                    <p:animScale>
                                      <p:cBhvr>
                                        <p:cTn id="59" dur="26">
                                          <p:stCondLst>
                                            <p:cond delay="1808"/>
                                          </p:stCondLst>
                                        </p:cTn>
                                        <p:tgtEl>
                                          <p:spTgt spid="6">
                                            <p:txEl>
                                              <p:pRg st="3" end="3"/>
                                            </p:txEl>
                                          </p:spTgt>
                                        </p:tgtEl>
                                      </p:cBhvr>
                                      <p:to x="100000" y="95000"/>
                                    </p:animScale>
                                    <p:animScale>
                                      <p:cBhvr>
                                        <p:cTn id="60" dur="166" decel="50000">
                                          <p:stCondLst>
                                            <p:cond delay="1834"/>
                                          </p:stCondLst>
                                        </p:cTn>
                                        <p:tgtEl>
                                          <p:spTgt spid="6">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8. 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a:solidFill>
                  <a:prstClr val="black"/>
                </a:solidFill>
                <a:cs typeface="B Nazanin" panose="00000400000000000000" pitchFamily="2" charset="-78"/>
              </a:rPr>
              <a:t> عناصر و مولفه‌های جهاد همه جانبه، نه مجزا که اعضای یک پیکره زنده و به هم پیوسته هستند. موفقیت در هر محور، موفقیت سایر محورها را تسهیل می‌کند و ضعف در یکی، بقیه را تهدید می‌نماید. تحقق جهاد همه‌جانبه، نیازمند هماهنگی استراتژیک، مدیریت یکپارچه و تقسیم کار هوشمندانه میان تمام نهادهای حاکمیتی و مردمی است. تنها با چنین نگرش شبکه‌ای و عمل منسجم است که می‌توان در میدان‌های نوین نبرد تمدنی پیروز شد.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9122964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42166" y="1028417"/>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a:t>
            </a:r>
            <a:r>
              <a:rPr lang="fa-IR" sz="2200" dirty="0" smtClean="0">
                <a:solidFill>
                  <a:srgbClr val="C00000"/>
                </a:solidFill>
                <a:cs typeface="B Titr" panose="00000700000000000000" pitchFamily="2" charset="-78"/>
              </a:rPr>
              <a:t> در تحقق جهاد همه جانبه</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3191784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Effect transition="in" filter="fade">
                                      <p:cBhvr>
                                        <p:cTn id="88" dur="1000"/>
                                        <p:tgtEl>
                                          <p:spTgt spid="6">
                                            <p:txEl>
                                              <p:pRg st="6" end="6"/>
                                            </p:txEl>
                                          </p:spTgt>
                                        </p:tgtEl>
                                      </p:cBhvr>
                                    </p:animEffect>
                                    <p:anim calcmode="lin" valueType="num">
                                      <p:cBhvr>
                                        <p:cTn id="8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nodeType="clickEffect">
                                  <p:stCondLst>
                                    <p:cond delay="0"/>
                                  </p:stCondLst>
                                  <p:childTnLst>
                                    <p:set>
                                      <p:cBhvr>
                                        <p:cTn id="94" dur="1" fill="hold">
                                          <p:stCondLst>
                                            <p:cond delay="0"/>
                                          </p:stCondLst>
                                        </p:cTn>
                                        <p:tgtEl>
                                          <p:spTgt spid="6">
                                            <p:txEl>
                                              <p:pRg st="7" end="7"/>
                                            </p:txEl>
                                          </p:spTgt>
                                        </p:tgtEl>
                                        <p:attrNameLst>
                                          <p:attrName>style.visibility</p:attrName>
                                        </p:attrNameLst>
                                      </p:cBhvr>
                                      <p:to>
                                        <p:strVal val="visible"/>
                                      </p:to>
                                    </p:set>
                                    <p:animEffect transition="in" filter="wipe(down)">
                                      <p:cBhvr>
                                        <p:cTn id="95" dur="580">
                                          <p:stCondLst>
                                            <p:cond delay="0"/>
                                          </p:stCondLst>
                                        </p:cTn>
                                        <p:tgtEl>
                                          <p:spTgt spid="6">
                                            <p:txEl>
                                              <p:pRg st="7" end="7"/>
                                            </p:txEl>
                                          </p:spTgt>
                                        </p:tgtEl>
                                      </p:cBhvr>
                                    </p:animEffect>
                                    <p:anim calcmode="lin" valueType="num">
                                      <p:cBhvr>
                                        <p:cTn id="96"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1" dur="26">
                                          <p:stCondLst>
                                            <p:cond delay="650"/>
                                          </p:stCondLst>
                                        </p:cTn>
                                        <p:tgtEl>
                                          <p:spTgt spid="6">
                                            <p:txEl>
                                              <p:pRg st="7" end="7"/>
                                            </p:txEl>
                                          </p:spTgt>
                                        </p:tgtEl>
                                      </p:cBhvr>
                                      <p:to x="100000" y="60000"/>
                                    </p:animScale>
                                    <p:animScale>
                                      <p:cBhvr>
                                        <p:cTn id="102" dur="166" decel="50000">
                                          <p:stCondLst>
                                            <p:cond delay="676"/>
                                          </p:stCondLst>
                                        </p:cTn>
                                        <p:tgtEl>
                                          <p:spTgt spid="6">
                                            <p:txEl>
                                              <p:pRg st="7" end="7"/>
                                            </p:txEl>
                                          </p:spTgt>
                                        </p:tgtEl>
                                      </p:cBhvr>
                                      <p:to x="100000" y="100000"/>
                                    </p:animScale>
                                    <p:animScale>
                                      <p:cBhvr>
                                        <p:cTn id="103" dur="26">
                                          <p:stCondLst>
                                            <p:cond delay="1312"/>
                                          </p:stCondLst>
                                        </p:cTn>
                                        <p:tgtEl>
                                          <p:spTgt spid="6">
                                            <p:txEl>
                                              <p:pRg st="7" end="7"/>
                                            </p:txEl>
                                          </p:spTgt>
                                        </p:tgtEl>
                                      </p:cBhvr>
                                      <p:to x="100000" y="80000"/>
                                    </p:animScale>
                                    <p:animScale>
                                      <p:cBhvr>
                                        <p:cTn id="104" dur="166" decel="50000">
                                          <p:stCondLst>
                                            <p:cond delay="1338"/>
                                          </p:stCondLst>
                                        </p:cTn>
                                        <p:tgtEl>
                                          <p:spTgt spid="6">
                                            <p:txEl>
                                              <p:pRg st="7" end="7"/>
                                            </p:txEl>
                                          </p:spTgt>
                                        </p:tgtEl>
                                      </p:cBhvr>
                                      <p:to x="100000" y="100000"/>
                                    </p:animScale>
                                    <p:animScale>
                                      <p:cBhvr>
                                        <p:cTn id="105" dur="26">
                                          <p:stCondLst>
                                            <p:cond delay="1642"/>
                                          </p:stCondLst>
                                        </p:cTn>
                                        <p:tgtEl>
                                          <p:spTgt spid="6">
                                            <p:txEl>
                                              <p:pRg st="7" end="7"/>
                                            </p:txEl>
                                          </p:spTgt>
                                        </p:tgtEl>
                                      </p:cBhvr>
                                      <p:to x="100000" y="90000"/>
                                    </p:animScale>
                                    <p:animScale>
                                      <p:cBhvr>
                                        <p:cTn id="106" dur="166" decel="50000">
                                          <p:stCondLst>
                                            <p:cond delay="1668"/>
                                          </p:stCondLst>
                                        </p:cTn>
                                        <p:tgtEl>
                                          <p:spTgt spid="6">
                                            <p:txEl>
                                              <p:pRg st="7" end="7"/>
                                            </p:txEl>
                                          </p:spTgt>
                                        </p:tgtEl>
                                      </p:cBhvr>
                                      <p:to x="100000" y="100000"/>
                                    </p:animScale>
                                    <p:animScale>
                                      <p:cBhvr>
                                        <p:cTn id="107" dur="26">
                                          <p:stCondLst>
                                            <p:cond delay="1808"/>
                                          </p:stCondLst>
                                        </p:cTn>
                                        <p:tgtEl>
                                          <p:spTgt spid="6">
                                            <p:txEl>
                                              <p:pRg st="7" end="7"/>
                                            </p:txEl>
                                          </p:spTgt>
                                        </p:tgtEl>
                                      </p:cBhvr>
                                      <p:to x="100000" y="95000"/>
                                    </p:animScale>
                                    <p:animScale>
                                      <p:cBhvr>
                                        <p:cTn id="108" dur="166" decel="50000">
                                          <p:stCondLst>
                                            <p:cond delay="1834"/>
                                          </p:stCondLst>
                                        </p:cTn>
                                        <p:tgtEl>
                                          <p:spTgt spid="6">
                                            <p:txEl>
                                              <p:pRg st="7" end="7"/>
                                            </p:txEl>
                                          </p:spTgt>
                                        </p:tgtEl>
                                      </p:cBhvr>
                                      <p:to x="100000" y="100000"/>
                                    </p:animScale>
                                  </p:childTnLst>
                                </p:cTn>
                              </p:par>
                              <p:par>
                                <p:cTn id="109" presetID="26" presetClass="entr" presetSubtype="0" fill="hold" nodeType="withEffect">
                                  <p:stCondLst>
                                    <p:cond delay="0"/>
                                  </p:stCondLst>
                                  <p:childTnLst>
                                    <p:set>
                                      <p:cBhvr>
                                        <p:cTn id="110" dur="1" fill="hold">
                                          <p:stCondLst>
                                            <p:cond delay="0"/>
                                          </p:stCondLst>
                                        </p:cTn>
                                        <p:tgtEl>
                                          <p:spTgt spid="6">
                                            <p:txEl>
                                              <p:pRg st="8" end="8"/>
                                            </p:txEl>
                                          </p:spTgt>
                                        </p:tgtEl>
                                        <p:attrNameLst>
                                          <p:attrName>style.visibility</p:attrName>
                                        </p:attrNameLst>
                                      </p:cBhvr>
                                      <p:to>
                                        <p:strVal val="visible"/>
                                      </p:to>
                                    </p:set>
                                    <p:animEffect transition="in" filter="wipe(down)">
                                      <p:cBhvr>
                                        <p:cTn id="111" dur="580">
                                          <p:stCondLst>
                                            <p:cond delay="0"/>
                                          </p:stCondLst>
                                        </p:cTn>
                                        <p:tgtEl>
                                          <p:spTgt spid="6">
                                            <p:txEl>
                                              <p:pRg st="8" end="8"/>
                                            </p:txEl>
                                          </p:spTgt>
                                        </p:tgtEl>
                                      </p:cBhvr>
                                    </p:animEffect>
                                    <p:anim calcmode="lin" valueType="num">
                                      <p:cBhvr>
                                        <p:cTn id="112"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17" dur="26">
                                          <p:stCondLst>
                                            <p:cond delay="650"/>
                                          </p:stCondLst>
                                        </p:cTn>
                                        <p:tgtEl>
                                          <p:spTgt spid="6">
                                            <p:txEl>
                                              <p:pRg st="8" end="8"/>
                                            </p:txEl>
                                          </p:spTgt>
                                        </p:tgtEl>
                                      </p:cBhvr>
                                      <p:to x="100000" y="60000"/>
                                    </p:animScale>
                                    <p:animScale>
                                      <p:cBhvr>
                                        <p:cTn id="118" dur="166" decel="50000">
                                          <p:stCondLst>
                                            <p:cond delay="676"/>
                                          </p:stCondLst>
                                        </p:cTn>
                                        <p:tgtEl>
                                          <p:spTgt spid="6">
                                            <p:txEl>
                                              <p:pRg st="8" end="8"/>
                                            </p:txEl>
                                          </p:spTgt>
                                        </p:tgtEl>
                                      </p:cBhvr>
                                      <p:to x="100000" y="100000"/>
                                    </p:animScale>
                                    <p:animScale>
                                      <p:cBhvr>
                                        <p:cTn id="119" dur="26">
                                          <p:stCondLst>
                                            <p:cond delay="1312"/>
                                          </p:stCondLst>
                                        </p:cTn>
                                        <p:tgtEl>
                                          <p:spTgt spid="6">
                                            <p:txEl>
                                              <p:pRg st="8" end="8"/>
                                            </p:txEl>
                                          </p:spTgt>
                                        </p:tgtEl>
                                      </p:cBhvr>
                                      <p:to x="100000" y="80000"/>
                                    </p:animScale>
                                    <p:animScale>
                                      <p:cBhvr>
                                        <p:cTn id="120" dur="166" decel="50000">
                                          <p:stCondLst>
                                            <p:cond delay="1338"/>
                                          </p:stCondLst>
                                        </p:cTn>
                                        <p:tgtEl>
                                          <p:spTgt spid="6">
                                            <p:txEl>
                                              <p:pRg st="8" end="8"/>
                                            </p:txEl>
                                          </p:spTgt>
                                        </p:tgtEl>
                                      </p:cBhvr>
                                      <p:to x="100000" y="100000"/>
                                    </p:animScale>
                                    <p:animScale>
                                      <p:cBhvr>
                                        <p:cTn id="121" dur="26">
                                          <p:stCondLst>
                                            <p:cond delay="1642"/>
                                          </p:stCondLst>
                                        </p:cTn>
                                        <p:tgtEl>
                                          <p:spTgt spid="6">
                                            <p:txEl>
                                              <p:pRg st="8" end="8"/>
                                            </p:txEl>
                                          </p:spTgt>
                                        </p:tgtEl>
                                      </p:cBhvr>
                                      <p:to x="100000" y="90000"/>
                                    </p:animScale>
                                    <p:animScale>
                                      <p:cBhvr>
                                        <p:cTn id="122" dur="166" decel="50000">
                                          <p:stCondLst>
                                            <p:cond delay="1668"/>
                                          </p:stCondLst>
                                        </p:cTn>
                                        <p:tgtEl>
                                          <p:spTgt spid="6">
                                            <p:txEl>
                                              <p:pRg st="8" end="8"/>
                                            </p:txEl>
                                          </p:spTgt>
                                        </p:tgtEl>
                                      </p:cBhvr>
                                      <p:to x="100000" y="100000"/>
                                    </p:animScale>
                                    <p:animScale>
                                      <p:cBhvr>
                                        <p:cTn id="123" dur="26">
                                          <p:stCondLst>
                                            <p:cond delay="1808"/>
                                          </p:stCondLst>
                                        </p:cTn>
                                        <p:tgtEl>
                                          <p:spTgt spid="6">
                                            <p:txEl>
                                              <p:pRg st="8" end="8"/>
                                            </p:txEl>
                                          </p:spTgt>
                                        </p:tgtEl>
                                      </p:cBhvr>
                                      <p:to x="100000" y="95000"/>
                                    </p:animScale>
                                    <p:animScale>
                                      <p:cBhvr>
                                        <p:cTn id="124" dur="166" decel="50000">
                                          <p:stCondLst>
                                            <p:cond delay="1834"/>
                                          </p:stCondLst>
                                        </p:cTn>
                                        <p:tgtEl>
                                          <p:spTgt spid="6">
                                            <p:txEl>
                                              <p:pRg st="8" end="8"/>
                                            </p:txEl>
                                          </p:spTgt>
                                        </p:tgtEl>
                                      </p:cBhvr>
                                      <p:to x="100000" y="100000"/>
                                    </p:animScale>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
                                            <p:txEl>
                                              <p:pRg st="9" end="9"/>
                                            </p:txEl>
                                          </p:spTgt>
                                        </p:tgtEl>
                                        <p:attrNameLst>
                                          <p:attrName>style.visibility</p:attrName>
                                        </p:attrNameLst>
                                      </p:cBhvr>
                                      <p:to>
                                        <p:strVal val="visible"/>
                                      </p:to>
                                    </p:set>
                                    <p:animEffect transition="in" filter="fade">
                                      <p:cBhvr>
                                        <p:cTn id="129" dur="1000"/>
                                        <p:tgtEl>
                                          <p:spTgt spid="6">
                                            <p:txEl>
                                              <p:pRg st="9" end="9"/>
                                            </p:txEl>
                                          </p:spTgt>
                                        </p:tgtEl>
                                      </p:cBhvr>
                                    </p:animEffect>
                                    <p:anim calcmode="lin" valueType="num">
                                      <p:cBhvr>
                                        <p:cTn id="130"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31"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a:t>
            </a:r>
            <a:r>
              <a:rPr lang="fa-IR"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پاسداران، مدیران امن و مجریان عملیاتی جهاد در تمامی میدان‌ها هستند که با ترکیب ولایت‌مداری، مهارت تخصصی وروحیه جهادی، خط مقدم تحقق امنیت، مقاومت و پیشرفت را تشکیل می‌دهند..</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ایمن‌سازی زیرساخت‌های حیاتی: حفاظت فیزیکی و سایبری از مراکز کلیدی اقتصادی، علمی، انرژی و ارتباطی در برابر خرابکاری و جنگ ترکیبی دشمن.</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رهبری و اجرای جهاد اقتصادی مقاومتی: مدیریت و نظارت بر پروژه‌های استراتژیک اقتصادی و زیرساختی با رویکرد جهادی (سرعت، دقت، شفافیت، دوری از فساد.</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پشتیبانی عملیاتی از جهاد علمی: تأمین امنیت مراکز تحقیقاتی حساس، حمایت از توسعه فناوری‌های دفاعی و دوگانه، و مشارکت در پروژه‌های علمی-امنیتی ملی.</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فرماندهی و سازماندهی جهاد دفاعی نامتقارن: طراحی و اجرای عملیات دفاعی چندبعدی (نظامی، سایبری، مردمی) برای ایجاد بازدارندگی فعال و بالا بردن هزینه تجاوز برای دشمن.</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حفظ روحیه جهادی و مقابله با نفوذ: اجرای برنامه‌های فرهنگی و سیاسی برای صیانت از بدنه نیروها و جامعه در برابر جنگ روانی و شبیخون فرهنگی دشمن.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117771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248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بسیجیان</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بسیج، مردمی‌کننده و شبکه‌ساز جهاد در متن جامعه است. بسیجی، حلقه اتصال اراده ملی با برنامه‌های کلان و مجری مردمی‌سازی پروژه‌های بزرگ است..</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تبلیغ و ترویج گفتمان جهادی: تبیین مفاهیم جهاد همه‌جانبه (اقتصادی، علمی، فرهنگی) در سطح محلات، مساجد و دانشگاه‌ها با زبان مردمی و قابل درک.</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تشکیل شبکه‌های مردمی تخصصی: سازماندهی گروه‌های جهادی در حوزه‌های مختلف (جهاد علمی-دانشجویی، جهاد اقتصادی-تعاون، جهاد فرهنگی-رسانه‌ای) برای مشارکت حداکثری مردم.</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اجرای پروژه‌های جهادی میدانی: هدایت و مشارکت در اقدامات عملیاتی مردمی مانند کاروان‌های سازندگی، پشتیبانی از مناطق محروم، کمک‌های امدادی و فعالیت‌های فرهنگی داوطلبانه.</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بازوی اجرایی و نظارتی مردمی: کمک به اجرا و نظارت مردمی بر پروژه‌های ملی و گزارش‌دهی شفاف از مشکلات و پیشرفت‌ها به سطوح بالا.</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آمادگی دفاعی غیرنظامی: سازماندهی و آموزش نیروهای مردمی برای دفاع شهری، پدافند غیرعامل و مقابله با تهدیدات نرم در </a:t>
            </a:r>
            <a:r>
              <a:rPr lang="fa-IR" b="1" dirty="0" smtClean="0">
                <a:solidFill>
                  <a:prstClr val="black"/>
                </a:solidFill>
                <a:cs typeface="B Nazanin" panose="00000400000000000000" pitchFamily="2" charset="-78"/>
              </a:rPr>
              <a:t>بحران‌ها.</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179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3242994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3284" y="1293800"/>
            <a:ext cx="8982710" cy="4362733"/>
          </a:xfrm>
          <a:prstGeom prst="rect">
            <a:avLst/>
          </a:prstGeom>
          <a:noFill/>
        </p:spPr>
        <p:txBody>
          <a:bodyPr wrap="square" rtlCol="1">
            <a:spAutoFit/>
          </a:bodyPr>
          <a:lstStyle/>
          <a:p>
            <a:pPr algn="justLow" rtl="1">
              <a:lnSpc>
                <a:spcPct val="150000"/>
              </a:lnSpc>
            </a:pPr>
            <a:r>
              <a:rPr lang="fa-IR" sz="2400" dirty="0" smtClean="0">
                <a:solidFill>
                  <a:srgbClr val="0070C0"/>
                </a:solidFill>
                <a:cs typeface="B Titr" panose="00000700000000000000" pitchFamily="2" charset="-78"/>
              </a:rPr>
              <a:t>۱</a:t>
            </a:r>
            <a:r>
              <a:rPr lang="fa-IR" sz="2400" dirty="0">
                <a:solidFill>
                  <a:srgbClr val="0070C0"/>
                </a:solidFill>
                <a:cs typeface="B Titr" panose="00000700000000000000" pitchFamily="2" charset="-78"/>
              </a:rPr>
              <a:t>. ایمان نصرت‌ساز و یقین‌آفرین؛ سد فروپاشی درونی</a:t>
            </a:r>
          </a:p>
          <a:p>
            <a:pPr algn="justLow" rtl="1">
              <a:lnSpc>
                <a:spcPct val="150000"/>
              </a:lnSpc>
            </a:pPr>
            <a:r>
              <a:rPr lang="fa-IR" sz="2300" b="1" dirty="0" smtClean="0">
                <a:solidFill>
                  <a:prstClr val="black"/>
                </a:solidFill>
                <a:cs typeface="B Nazanin" panose="00000400000000000000" pitchFamily="2" charset="-78"/>
              </a:rPr>
              <a:t>قرآن</a:t>
            </a:r>
            <a:r>
              <a:rPr lang="fa-IR" sz="2300" b="1" dirty="0">
                <a:solidFill>
                  <a:prstClr val="black"/>
                </a:solidFill>
                <a:cs typeface="B Nazanin" panose="00000400000000000000" pitchFamily="2" charset="-78"/>
              </a:rPr>
              <a:t>، نقطه آغاز پیروزی را در درون انسان و جامعه تعریف می‌کند. ایمانی که یقین می‌آفریند، اجازه نمی‌دهد:</a:t>
            </a:r>
          </a:p>
          <a:p>
            <a:pPr algn="justLow" rtl="1">
              <a:lnSpc>
                <a:spcPct val="150000"/>
              </a:lnSpc>
            </a:pPr>
            <a:r>
              <a:rPr lang="fa-IR" sz="2300" b="1" dirty="0">
                <a:solidFill>
                  <a:prstClr val="black"/>
                </a:solidFill>
                <a:cs typeface="B Nazanin" panose="00000400000000000000" pitchFamily="2" charset="-78"/>
              </a:rPr>
              <a:t>•	ترس جای تصمیم را </a:t>
            </a:r>
            <a:r>
              <a:rPr lang="fa-IR" sz="2300" b="1" dirty="0" smtClean="0">
                <a:solidFill>
                  <a:prstClr val="black"/>
                </a:solidFill>
                <a:cs typeface="B Nazanin" panose="00000400000000000000" pitchFamily="2" charset="-78"/>
              </a:rPr>
              <a:t>بگیرد؛</a:t>
            </a:r>
            <a:endParaRPr lang="fa-IR" sz="23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	تردید به نقطه نفوذ دشمن تبدیل </a:t>
            </a:r>
            <a:r>
              <a:rPr lang="fa-IR" sz="2300" b="1" dirty="0" smtClean="0">
                <a:solidFill>
                  <a:prstClr val="black"/>
                </a:solidFill>
                <a:cs typeface="B Nazanin" panose="00000400000000000000" pitchFamily="2" charset="-78"/>
              </a:rPr>
              <a:t>شود؛</a:t>
            </a:r>
            <a:endParaRPr lang="fa-IR" sz="23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	بحران‌های مقطعی، به یأس راهبردی منجر </a:t>
            </a:r>
            <a:r>
              <a:rPr lang="fa-IR" sz="2300" b="1" dirty="0" smtClean="0">
                <a:solidFill>
                  <a:prstClr val="black"/>
                </a:solidFill>
                <a:cs typeface="B Nazanin" panose="00000400000000000000" pitchFamily="2" charset="-78"/>
              </a:rPr>
              <a:t>گردد؛</a:t>
            </a:r>
            <a:endParaRPr lang="fa-IR" sz="23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چنین ایمانی، موتور حرکت جبهه حق است و نخستین گام در مدیریت هر بحران به‌شمار می‌رود</a:t>
            </a:r>
            <a:r>
              <a:rPr lang="fa-IR" sz="2300" b="1" dirty="0" smtClean="0">
                <a:solidFill>
                  <a:prstClr val="black"/>
                </a:solidFill>
                <a:cs typeface="B Nazanin" panose="00000400000000000000" pitchFamily="2" charset="-78"/>
              </a:rPr>
              <a:t>. ار </a:t>
            </a:r>
            <a:r>
              <a:rPr lang="fa-IR" sz="2300" b="1" dirty="0">
                <a:solidFill>
                  <a:prstClr val="black"/>
                </a:solidFill>
                <a:cs typeface="B Nazanin" panose="00000400000000000000" pitchFamily="2" charset="-78"/>
              </a:rPr>
              <a:t>نخواهد بود.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ج. منطق </a:t>
            </a:r>
            <a:r>
              <a:rPr lang="fa-IR" sz="2200" dirty="0">
                <a:solidFill>
                  <a:prstClr val="white">
                    <a:lumMod val="95000"/>
                  </a:prstClr>
                </a:solidFill>
                <a:cs typeface="B Titr" panose="00000700000000000000" pitchFamily="2" charset="-78"/>
              </a:rPr>
              <a:t>مهندسی معارف قرآنی در مدیریت شرایط</a:t>
            </a: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3700207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1000"/>
                                        <p:tgtEl>
                                          <p:spTgt spid="6">
                                            <p:txEl>
                                              <p:pRg st="0" end="0"/>
                                            </p:txEl>
                                          </p:spTgt>
                                        </p:tgtEl>
                                      </p:cBhvr>
                                    </p:animEffect>
                                    <p:anim calcmode="lin" valueType="num">
                                      <p:cBhvr>
                                        <p:cTn id="2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1" end="1"/>
                                            </p:txEl>
                                          </p:spTgt>
                                        </p:tgtEl>
                                        <p:attrNameLst>
                                          <p:attrName>style.visibility</p:attrName>
                                        </p:attrNameLst>
                                      </p:cBhvr>
                                      <p:to>
                                        <p:strVal val="visible"/>
                                      </p:to>
                                    </p:set>
                                    <p:animEffect transition="in" filter="fade">
                                      <p:cBhvr>
                                        <p:cTn id="27" dur="1000"/>
                                        <p:tgtEl>
                                          <p:spTgt spid="6">
                                            <p:txEl>
                                              <p:pRg st="1" end="1"/>
                                            </p:txEl>
                                          </p:spTgt>
                                        </p:tgtEl>
                                      </p:cBhvr>
                                    </p:animEffect>
                                    <p:anim calcmode="lin" valueType="num">
                                      <p:cBhvr>
                                        <p:cTn id="2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1" end="1"/>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2" end="2"/>
                                            </p:txEl>
                                          </p:spTgt>
                                        </p:tgtEl>
                                        <p:attrNameLst>
                                          <p:attrName>style.visibility</p:attrName>
                                        </p:attrNameLst>
                                      </p:cBhvr>
                                      <p:to>
                                        <p:strVal val="visible"/>
                                      </p:to>
                                    </p:set>
                                    <p:animEffect transition="in" filter="fade">
                                      <p:cBhvr>
                                        <p:cTn id="32" dur="1000"/>
                                        <p:tgtEl>
                                          <p:spTgt spid="6">
                                            <p:txEl>
                                              <p:pRg st="2" end="2"/>
                                            </p:txEl>
                                          </p:spTgt>
                                        </p:tgtEl>
                                      </p:cBhvr>
                                    </p:animEffect>
                                    <p:anim calcmode="lin" valueType="num">
                                      <p:cBhvr>
                                        <p:cTn id="3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animEffect transition="in" filter="fade">
                                      <p:cBhvr>
                                        <p:cTn id="37" dur="1000"/>
                                        <p:tgtEl>
                                          <p:spTgt spid="6">
                                            <p:txEl>
                                              <p:pRg st="3" end="3"/>
                                            </p:txEl>
                                          </p:spTgt>
                                        </p:tgtEl>
                                      </p:cBhvr>
                                    </p:animEffect>
                                    <p:anim calcmode="lin" valueType="num">
                                      <p:cBhvr>
                                        <p:cTn id="3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3" end="3"/>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xEl>
                                              <p:pRg st="4" end="4"/>
                                            </p:txEl>
                                          </p:spTgt>
                                        </p:tgtEl>
                                        <p:attrNameLst>
                                          <p:attrName>style.visibility</p:attrName>
                                        </p:attrNameLst>
                                      </p:cBhvr>
                                      <p:to>
                                        <p:strVal val="visible"/>
                                      </p:to>
                                    </p:set>
                                    <p:animEffect transition="in" filter="fade">
                                      <p:cBhvr>
                                        <p:cTn id="42" dur="1000"/>
                                        <p:tgtEl>
                                          <p:spTgt spid="6">
                                            <p:txEl>
                                              <p:pRg st="4" end="4"/>
                                            </p:txEl>
                                          </p:spTgt>
                                        </p:tgtEl>
                                      </p:cBhvr>
                                    </p:animEffect>
                                    <p:anim calcmode="lin" valueType="num">
                                      <p:cBhvr>
                                        <p:cTn id="4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4" end="4"/>
                                            </p:txEl>
                                          </p:spTgt>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Effect transition="in" filter="fade">
                                      <p:cBhvr>
                                        <p:cTn id="47" dur="1000"/>
                                        <p:tgtEl>
                                          <p:spTgt spid="6">
                                            <p:txEl>
                                              <p:pRg st="5" end="5"/>
                                            </p:txEl>
                                          </p:spTgt>
                                        </p:tgtEl>
                                      </p:cBhvr>
                                    </p:animEffect>
                                    <p:anim calcmode="lin" valueType="num">
                                      <p:cBhvr>
                                        <p:cTn id="4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44022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فرماندهان و مدیران ارشد، هماهنگ‌کننده کلان و تخصیص‌دهنده هوشمند منابع ملی برای ایجاد هم افزایی بین تمامی میدان‌های جهاد </a:t>
            </a:r>
            <a:r>
              <a:rPr lang="fa-IR" b="1" dirty="0" smtClean="0">
                <a:solidFill>
                  <a:prstClr val="black"/>
                </a:solidFill>
                <a:cs typeface="B Nazanin" panose="00000400000000000000" pitchFamily="2" charset="-78"/>
              </a:rPr>
              <a:t>هستند.</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تدوین نقشه راه یکپارچه جهادی: طراحی استراتژی کلان و برنامه عملیاتی هماهنگ برای پیشرفت موازی و هم‌افزا در میدان‌های پنج‌گانه جهاد.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تخصیص بهینه مموانع نابع و رفع موانع: اولویت‌بندی بودجه، امکانات و قوانین به نفع پروژه‌های جهادی پیشران و رفع دیوان‌سالاری و </a:t>
            </a:r>
            <a:r>
              <a:rPr lang="fa-IR" b="1" dirty="0" smtClean="0">
                <a:solidFill>
                  <a:prstClr val="black"/>
                </a:solidFill>
                <a:cs typeface="B Nazanin" panose="00000400000000000000" pitchFamily="2" charset="-78"/>
              </a:rPr>
              <a:t>بر </a:t>
            </a:r>
            <a:r>
              <a:rPr lang="fa-IR" b="1" dirty="0">
                <a:solidFill>
                  <a:prstClr val="black"/>
                </a:solidFill>
                <a:cs typeface="B Nazanin" panose="00000400000000000000" pitchFamily="2" charset="-78"/>
              </a:rPr>
              <a:t>سر راه نخبگان و فعالان میدان.</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ایجاد پیوند استراتژیک بین نهادها: برقراری ارتباط عملیاتی و همکاری مستمر بین نهادهای علمی، اقتصادی، فرهنگی و امنیتی برای حل مسائل پیچیده ملی.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مدیریت بحران و انعطاف راهبردی: تصمیم‌گیری سریع و هوشمند در شرایط تحریم، تهدید یا فرصت‌های ناگهانی، با حفظ آرامش و دوراندیشی.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نظارت و ارزیابی عملکرد جهادی: تعریف شاخص‌های پیشرفت واقعی در هر میدان و نظارت مستمر بر عملکرد دستگاه‌ها بر اساس خروجی‌های ملموس و اثرگذار.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5073969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486391"/>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19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این قشر، معنا‌بخش، جهت‌دهنده فکری و تربیت‌کننده نیروی انسانی متخصص و متعهد برای تمامی میدان‌های جهاد </a:t>
            </a:r>
            <a:r>
              <a:rPr lang="fa-IR" sz="1600" b="1" dirty="0" smtClean="0">
                <a:solidFill>
                  <a:prstClr val="black"/>
                </a:solidFill>
                <a:cs typeface="B Nazanin" panose="00000400000000000000" pitchFamily="2" charset="-78"/>
              </a:rPr>
              <a:t>هستند.</a:t>
            </a:r>
          </a:p>
          <a:p>
            <a:pPr marL="285750" indent="-285750" algn="justLow" rtl="1">
              <a:lnSpc>
                <a:spcPct val="150000"/>
              </a:lnSpc>
              <a:buFont typeface="Wingdings" panose="05000000000000000000" pitchFamily="2" charset="2"/>
              <a:buChar char="v"/>
            </a:pPr>
            <a:r>
              <a:rPr lang="fa-IR" sz="16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تبیین فلسفه و فقه جهاد همه‌جانبه: ارائه مبانی دینی، اخلاقی و فقهی عمیق برای ضرورت، مشروعیت و حدود و ثغور جهاد در عرصه‌های نوین (اقتصاد، علم، فرهنگ).</a:t>
            </a:r>
          </a:p>
          <a:p>
            <a:pPr marL="342900" indent="-34290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تربیت نیروی انسانی «مجاهد-متخصص: پرورش نخبگان و مدیرانی که هم پای‌بند به ارزش‌های اسلامی باشند و هم در علوم روز (اقتصاد، مهندسی، رسانه و...) تخصص درجه یک داشته باشند.</a:t>
            </a:r>
          </a:p>
          <a:p>
            <a:pPr marL="342900" indent="-34290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نقد و روشنگری در برابر انحرافات: نقد علمی و دینی مدل‌های وارداتی غربی در حوزه اقتصاد، مدیریت و فرهنگ و ارائه الگوهای بومی و اسلامی جایگزین.</a:t>
            </a:r>
          </a:p>
          <a:p>
            <a:pPr marL="342900" indent="-34290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تقویت بنیان‌های فرهنگی جهاد: تولید ادبیات، هنر و اندیشه‌ای که روحیه ایثار، قناعت، علمی‌اندیشی و مقاومت را در جامعه ترویج و نهادینه کند.</a:t>
            </a:r>
          </a:p>
          <a:p>
            <a:pPr marL="342900" indent="-34290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ایفای نقش دیده‌بانی اخلاقی: نظارت و هشدار درباره کج‌روی‌های احتمالی در مسیر جهاد (مانند فساد، بی‌عدالتی، تقلب علمی یا تخریب محیط‌زیست) و یادآوری مبانی اخلاقی حرکت.</a:t>
            </a:r>
          </a:p>
          <a:p>
            <a:pPr algn="justLow" rtl="1">
              <a:lnSpc>
                <a:spcPct val="150000"/>
              </a:lnSpc>
            </a:pPr>
            <a:r>
              <a:rPr lang="fa-IR" sz="1600" b="1" dirty="0">
                <a:solidFill>
                  <a:srgbClr val="C00000"/>
                </a:solidFill>
                <a:cs typeface="B Nazanin" panose="00000400000000000000" pitchFamily="2" charset="-78"/>
              </a:rPr>
              <a:t>جمع‌بندی: </a:t>
            </a:r>
            <a:r>
              <a:rPr lang="fa-IR" sz="1600" b="1" dirty="0">
                <a:solidFill>
                  <a:prstClr val="black"/>
                </a:solidFill>
                <a:cs typeface="B Nazanin" panose="00000400000000000000" pitchFamily="2" charset="-78"/>
              </a:rPr>
              <a:t>موفقیت در جهاد همه‌جانبه، در گرو همکاری این چهار رکن است: پاسداران (امنیت و اجرا)، بسیج (مردمی‌سازی و شبکه‌سازی)، فرماندهان و مدیران (هماهنگی و تخصیص منابع)، و روحانیون و اساتید (معنا‌بخشی و تربیت نیرو). فقدان یا ضعف هر یک، چرخه حیاتی این مدل را با اختلال مواجه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912951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17179"/>
            <a:ext cx="9232594" cy="5888150"/>
          </a:xfrm>
          <a:prstGeom prst="rect">
            <a:avLst/>
          </a:prstGeom>
          <a:noFill/>
        </p:spPr>
        <p:txBody>
          <a:bodyPr wrap="square" rtlCol="1">
            <a:spAutoFit/>
          </a:bodyPr>
          <a:lstStyle/>
          <a:p>
            <a:pPr algn="justLow" rtl="1">
              <a:lnSpc>
                <a:spcPct val="150000"/>
              </a:lnSpc>
            </a:pPr>
            <a:r>
              <a:rPr lang="fa-IR" sz="2300" dirty="0" smtClean="0">
                <a:solidFill>
                  <a:srgbClr val="C00000"/>
                </a:solidFill>
                <a:cs typeface="B Titr" panose="00000700000000000000" pitchFamily="2" charset="-78"/>
              </a:rPr>
              <a:t>10.جمع‌بندی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sz="2300" b="1" dirty="0">
                <a:solidFill>
                  <a:prstClr val="black"/>
                </a:solidFill>
                <a:cs typeface="B Nazanin" panose="00000400000000000000" pitchFamily="2" charset="-78"/>
              </a:rPr>
              <a:t>با تکمیل و عملیاتی‌سازی این محور، الگوی جهاد همه‌جانبه به‌صورت کامل چنین کارکردی پیدا می‌کند:</a:t>
            </a:r>
          </a:p>
          <a:p>
            <a:pPr algn="justLow" rtl="1">
              <a:lnSpc>
                <a:spcPct val="150000"/>
              </a:lnSpc>
            </a:pPr>
            <a:r>
              <a:rPr lang="fa-IR" sz="2300" b="1" dirty="0">
                <a:solidFill>
                  <a:prstClr val="black"/>
                </a:solidFill>
                <a:cs typeface="B Nazanin" panose="00000400000000000000" pitchFamily="2" charset="-78"/>
              </a:rPr>
              <a:t>•	تنظیم‌کننده جهت و اولویت‌های ملی: راهنمای عمل برای تخصیص منابع و انرژی جامعه در مسیر تقویت پایه‌های واقعی اقتدار.</a:t>
            </a:r>
          </a:p>
          <a:p>
            <a:pPr algn="justLow" rtl="1">
              <a:lnSpc>
                <a:spcPct val="150000"/>
              </a:lnSpc>
            </a:pPr>
            <a:r>
              <a:rPr lang="fa-IR" sz="2300" b="1" dirty="0">
                <a:solidFill>
                  <a:prstClr val="black"/>
                </a:solidFill>
                <a:cs typeface="B Nazanin" panose="00000400000000000000" pitchFamily="2" charset="-78"/>
              </a:rPr>
              <a:t>•	خنثی‌کننده جنگ ترکیبی دشمن: ارائه پاسخی یکپارچه و سازمان‌یافته به تهاجم همزمان دشمن در عرصه‌های اقتصادی، فرهنگی، رسانه‌ای و امنیتی.</a:t>
            </a:r>
          </a:p>
          <a:p>
            <a:pPr algn="justLow" rtl="1">
              <a:lnSpc>
                <a:spcPct val="150000"/>
              </a:lnSpc>
            </a:pPr>
            <a:r>
              <a:rPr lang="fa-IR" sz="2300" b="1" dirty="0">
                <a:solidFill>
                  <a:prstClr val="black"/>
                </a:solidFill>
                <a:cs typeface="B Nazanin" panose="00000400000000000000" pitchFamily="2" charset="-78"/>
              </a:rPr>
              <a:t>•	تولیدکننده قدرت ملموس و بازدارندگی: تبدیل ایمان و اراده جمعی به توانمندی‌های عینی در علم، اقتصاد، دفاع و فرهنگ که امنیت و نفوذناپذیری ایجاد می‌کند.</a:t>
            </a:r>
          </a:p>
          <a:p>
            <a:pPr algn="justLow" rtl="1">
              <a:lnSpc>
                <a:spcPct val="150000"/>
              </a:lnSpc>
            </a:pPr>
            <a:r>
              <a:rPr lang="fa-IR" sz="2300" b="1" dirty="0">
                <a:solidFill>
                  <a:prstClr val="black"/>
                </a:solidFill>
                <a:cs typeface="B Nazanin" panose="00000400000000000000" pitchFamily="2" charset="-78"/>
              </a:rPr>
              <a:t>•	مانع انفعال، پراکندگی و فرسایش در نبرد طولانی: با ایجاد وحدت رویه، تقسیم نقش و امید به نتیجه، از تحلیل رفتن نیروهای جامعه در مواجهه با فشارهای ممتد جلوگیری می‌کند</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182</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32092148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61717"/>
            <a:ext cx="9232594" cy="6263253"/>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10.جمع‌بندی </a:t>
            </a:r>
            <a:r>
              <a:rPr lang="fa-IR" sz="2200" dirty="0">
                <a:solidFill>
                  <a:srgbClr val="C00000"/>
                </a:solidFill>
                <a:cs typeface="B Titr" panose="00000700000000000000" pitchFamily="2" charset="-78"/>
              </a:rPr>
              <a:t>ارتقایی (تثبیت نگاه راهبردی)</a:t>
            </a:r>
          </a:p>
          <a:p>
            <a:pPr algn="justLow" rtl="1">
              <a:lnSpc>
                <a:spcPct val="200000"/>
              </a:lnSpc>
            </a:pPr>
            <a:r>
              <a:rPr lang="fa-IR" sz="2300" b="1" dirty="0" smtClean="0">
                <a:solidFill>
                  <a:srgbClr val="0070C0"/>
                </a:solidFill>
                <a:cs typeface="B Nazanin" panose="00000400000000000000" pitchFamily="2" charset="-78"/>
              </a:rPr>
              <a:t>گزاره </a:t>
            </a:r>
            <a:r>
              <a:rPr lang="fa-IR" sz="2300" b="1" dirty="0">
                <a:solidFill>
                  <a:srgbClr val="0070C0"/>
                </a:solidFill>
                <a:cs typeface="B Nazanin" panose="00000400000000000000" pitchFamily="2" charset="-78"/>
              </a:rPr>
              <a:t>راهبردی تکمیلی:</a:t>
            </a:r>
          </a:p>
          <a:p>
            <a:pPr algn="justLow" rtl="1">
              <a:lnSpc>
                <a:spcPct val="200000"/>
              </a:lnSpc>
            </a:pPr>
            <a:r>
              <a:rPr lang="fa-IR" sz="2300" b="1" dirty="0">
                <a:solidFill>
                  <a:prstClr val="black"/>
                </a:solidFill>
                <a:cs typeface="B Nazanin" panose="00000400000000000000" pitchFamily="2" charset="-78"/>
              </a:rPr>
              <a:t>جامعه‌ای که جهاد همه‌جانبه را نه به عنوان یک شعار، که به عنوان سبک زندگی تمدنی درآورد و آن را محقق سازد:</a:t>
            </a:r>
          </a:p>
          <a:p>
            <a:pPr algn="justLow" rtl="1">
              <a:lnSpc>
                <a:spcPct val="200000"/>
              </a:lnSpc>
            </a:pPr>
            <a:r>
              <a:rPr lang="fa-IR" sz="2300" b="1" dirty="0">
                <a:solidFill>
                  <a:prstClr val="black"/>
                </a:solidFill>
                <a:cs typeface="B Nazanin" panose="00000400000000000000" pitchFamily="2" charset="-78"/>
              </a:rPr>
              <a:t>•	از تهدیدها نه فقط دفاع، که فرصتی برای جهش و خوداتکایی استخراج می‌کند.</a:t>
            </a:r>
          </a:p>
          <a:p>
            <a:pPr algn="justLow" rtl="1">
              <a:lnSpc>
                <a:spcPct val="200000"/>
              </a:lnSpc>
            </a:pPr>
            <a:r>
              <a:rPr lang="fa-IR" sz="2300" b="1" dirty="0">
                <a:solidFill>
                  <a:prstClr val="black"/>
                </a:solidFill>
                <a:cs typeface="B Nazanin" panose="00000400000000000000" pitchFamily="2" charset="-78"/>
              </a:rPr>
              <a:t>•	از قدرت نه برای مصرف و غرور، که به عنوان ابزاری برای مسئولیت‌پذیری بیشتر در برابر امت و بشریت استفاده می‌نماید.</a:t>
            </a:r>
          </a:p>
          <a:p>
            <a:pPr algn="justLow" rtl="1">
              <a:lnSpc>
                <a:spcPct val="200000"/>
              </a:lnSpc>
            </a:pPr>
            <a:r>
              <a:rPr lang="fa-IR" sz="2300" b="1" dirty="0">
                <a:solidFill>
                  <a:prstClr val="black"/>
                </a:solidFill>
                <a:cs typeface="B Nazanin" panose="00000400000000000000" pitchFamily="2" charset="-78"/>
              </a:rPr>
              <a:t>•	و در مسیر پیشرفت، نه تنها به دنبال کسب فناوری، که توان «تولید علم و معنای جدید» و «طراحی الگوی پیشرفت متعالی و عادلانه» را برای جهان پیدا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183</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21764669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55748" y="571342"/>
            <a:ext cx="9232594" cy="6417141"/>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11. شبهات مطرح</a:t>
            </a:r>
            <a:endParaRPr lang="fa-IR" sz="22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100" b="1" dirty="0" smtClean="0">
                <a:solidFill>
                  <a:prstClr val="black"/>
                </a:solidFill>
                <a:cs typeface="B Nazanin" panose="00000400000000000000" pitchFamily="2" charset="-78"/>
              </a:rPr>
              <a:t>اصلی‌ترین </a:t>
            </a:r>
            <a:r>
              <a:rPr lang="fa-IR" sz="2100" b="1" dirty="0">
                <a:solidFill>
                  <a:prstClr val="black"/>
                </a:solidFill>
                <a:cs typeface="B Nazanin" panose="00000400000000000000" pitchFamily="2" charset="-78"/>
              </a:rPr>
              <a:t>و تعیین‌کننده‌ترین عرصه جهاد کدام است؟</a:t>
            </a:r>
            <a:endParaRPr lang="fa-IR" sz="2100" b="1" dirty="0" smtClean="0">
              <a:solidFill>
                <a:prstClr val="black"/>
              </a:solidFill>
              <a:cs typeface="B Nazanin" panose="00000400000000000000" pitchFamily="2" charset="-78"/>
            </a:endParaRPr>
          </a:p>
          <a:p>
            <a:pPr marL="342900" indent="-342900" algn="just" rtl="1">
              <a:lnSpc>
                <a:spcPct val="150000"/>
              </a:lnSpc>
              <a:buFont typeface="Wingdings" panose="05000000000000000000" pitchFamily="2" charset="2"/>
              <a:buChar char="q"/>
            </a:pPr>
            <a:r>
              <a:rPr lang="fa-IR" sz="2100" b="1" dirty="0" smtClean="0">
                <a:solidFill>
                  <a:prstClr val="black"/>
                </a:solidFill>
                <a:cs typeface="B Nazanin" panose="00000400000000000000" pitchFamily="2" charset="-78"/>
              </a:rPr>
              <a:t>آیا </a:t>
            </a:r>
            <a:r>
              <a:rPr lang="fa-IR" sz="2100" b="1" dirty="0">
                <a:solidFill>
                  <a:prstClr val="black"/>
                </a:solidFill>
                <a:cs typeface="B Nazanin" panose="00000400000000000000" pitchFamily="2" charset="-78"/>
              </a:rPr>
              <a:t>جهاد امروز هم‌چنان معنای جنگ نظامی دارد یا باید صرفاً به فعالیت‌های صلح‌آمیز و فرهنگی محدود 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smtClean="0">
                <a:solidFill>
                  <a:prstClr val="black"/>
                </a:solidFill>
                <a:cs typeface="B Nazanin" panose="00000400000000000000" pitchFamily="2" charset="-78"/>
              </a:rPr>
              <a:t>آیا </a:t>
            </a:r>
            <a:r>
              <a:rPr lang="fa-IR" sz="2100" b="1" dirty="0">
                <a:solidFill>
                  <a:prstClr val="black"/>
                </a:solidFill>
                <a:cs typeface="B Nazanin" panose="00000400000000000000" pitchFamily="2" charset="-78"/>
              </a:rPr>
              <a:t>جهاد چندمیدانی باعث پراکندگی و فرسایش نیروها نمی‌شود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smtClean="0">
                <a:solidFill>
                  <a:prstClr val="black"/>
                </a:solidFill>
                <a:cs typeface="B Nazanin" panose="00000400000000000000" pitchFamily="2" charset="-78"/>
              </a:rPr>
              <a:t>جهاد </a:t>
            </a:r>
            <a:r>
              <a:rPr lang="fa-IR" sz="2100" b="1" dirty="0">
                <a:solidFill>
                  <a:prstClr val="black"/>
                </a:solidFill>
                <a:cs typeface="B Nazanin" panose="00000400000000000000" pitchFamily="2" charset="-78"/>
              </a:rPr>
              <a:t>اقتصادی و علمی چگونه با جهاد نظامی ارتباط پیدا می‌کند؟ آیا این‌ها واقعی و ملموس‌اند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a:solidFill>
                  <a:prstClr val="black"/>
                </a:solidFill>
                <a:cs typeface="B Nazanin" panose="00000400000000000000" pitchFamily="2" charset="-78"/>
              </a:rPr>
              <a:t>آیا همه افراد و نهادها توان اجرای جهاد همه‌جانبه را دارند؟ آیا این فشار روی نیروها غیرواقعی نیست</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a:solidFill>
                  <a:prstClr val="black"/>
                </a:solidFill>
                <a:cs typeface="B Nazanin" panose="00000400000000000000" pitchFamily="2" charset="-78"/>
              </a:rPr>
              <a:t>آیا جهاد در حوزه‌های نوین مانند اقتصاد، علم، رسانه و فناوری، واقعاً تأثیرگذار است یا فقط نوعی شعار است</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a:solidFill>
                  <a:prstClr val="black"/>
                </a:solidFill>
                <a:cs typeface="B Nazanin" panose="00000400000000000000" pitchFamily="2" charset="-78"/>
              </a:rPr>
              <a:t>آیا تمرکز بر جهاد همه‌جانبه باعث غفلت از بعد معنوی و اخلاقی نمی‌شود</a:t>
            </a:r>
            <a:r>
              <a:rPr lang="fa-IR" sz="21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100" b="1" dirty="0">
                <a:solidFill>
                  <a:prstClr val="black"/>
                </a:solidFill>
                <a:cs typeface="B Nazanin" panose="00000400000000000000" pitchFamily="2" charset="-78"/>
              </a:rPr>
              <a:t>قرآن برای مقابله با جنگ ترکیبی و جنگ شناختی دشمنان چه راهبرد و دیدگاهی را به مومنین ارائه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3288890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140142"/>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12. نتیجه نهایی محور</a:t>
            </a:r>
          </a:p>
          <a:p>
            <a:pPr algn="justLow" rtl="1">
              <a:lnSpc>
                <a:spcPct val="150000"/>
              </a:lnSpc>
            </a:pPr>
            <a:r>
              <a:rPr lang="fa-IR" sz="2400" b="1" dirty="0">
                <a:solidFill>
                  <a:prstClr val="black"/>
                </a:solidFill>
                <a:cs typeface="B Nazanin" panose="00000400000000000000" pitchFamily="2" charset="-78"/>
              </a:rPr>
              <a:t>جهاد همه‌جانبه، موتور محرک و استراتژی کلان پاسخ به جنگ ترکیبی است و مستقیماً با چالش‌های حیاتی زیر ارتباط دارد و پاسخ آن‌ها را می‌سازد:</a:t>
            </a:r>
          </a:p>
          <a:p>
            <a:pPr algn="justLow" rtl="1">
              <a:lnSpc>
                <a:spcPct val="150000"/>
              </a:lnSpc>
            </a:pPr>
            <a:r>
              <a:rPr lang="fa-IR" sz="2400" b="1" dirty="0">
                <a:solidFill>
                  <a:prstClr val="black"/>
                </a:solidFill>
                <a:cs typeface="B Nazanin" panose="00000400000000000000" pitchFamily="2" charset="-78"/>
              </a:rPr>
              <a:t>•	جنگ اقتصادی و تحریم‌های همه‌جانبه</a:t>
            </a:r>
          </a:p>
          <a:p>
            <a:pPr algn="justLow" rtl="1">
              <a:lnSpc>
                <a:spcPct val="150000"/>
              </a:lnSpc>
            </a:pPr>
            <a:r>
              <a:rPr lang="fa-IR" sz="2400" b="1" dirty="0">
                <a:solidFill>
                  <a:prstClr val="black"/>
                </a:solidFill>
                <a:cs typeface="B Nazanin" panose="00000400000000000000" pitchFamily="2" charset="-78"/>
              </a:rPr>
              <a:t>•	جنگ علمی-فناوری و انحصار دانش</a:t>
            </a:r>
          </a:p>
          <a:p>
            <a:pPr algn="justLow" rtl="1">
              <a:lnSpc>
                <a:spcPct val="150000"/>
              </a:lnSpc>
            </a:pPr>
            <a:r>
              <a:rPr lang="fa-IR" sz="2400" b="1" dirty="0">
                <a:solidFill>
                  <a:prstClr val="black"/>
                </a:solidFill>
                <a:cs typeface="B Nazanin" panose="00000400000000000000" pitchFamily="2" charset="-78"/>
              </a:rPr>
              <a:t>•	جنگ روانی-رسانه‌ای و هجوم شناختی</a:t>
            </a:r>
          </a:p>
          <a:p>
            <a:pPr algn="justLow" rtl="1">
              <a:lnSpc>
                <a:spcPct val="150000"/>
              </a:lnSpc>
            </a:pPr>
            <a:r>
              <a:rPr lang="fa-IR" sz="2400" b="1" dirty="0">
                <a:solidFill>
                  <a:prstClr val="black"/>
                </a:solidFill>
                <a:cs typeface="B Nazanin" panose="00000400000000000000" pitchFamily="2" charset="-78"/>
              </a:rPr>
              <a:t>•	تهدیدات امنیتی نامتقارن و جنگ نرم</a:t>
            </a:r>
          </a:p>
          <a:p>
            <a:pPr algn="justLow" rtl="1">
              <a:lnSpc>
                <a:spcPct val="150000"/>
              </a:lnSpc>
            </a:pPr>
            <a:r>
              <a:rPr lang="fa-IR" sz="2400" b="1" dirty="0">
                <a:solidFill>
                  <a:prstClr val="black"/>
                </a:solidFill>
                <a:cs typeface="B Nazanin" panose="00000400000000000000" pitchFamily="2" charset="-78"/>
              </a:rPr>
              <a:t>•	چالش بی‌هویتی فرهنگی و نفوذ سبک زندگی</a:t>
            </a:r>
          </a:p>
          <a:p>
            <a:pPr algn="justLow" rtl="1">
              <a:lnSpc>
                <a:spcPct val="150000"/>
              </a:lnSpc>
            </a:pPr>
            <a:r>
              <a:rPr lang="fa-IR" sz="2400" b="1" dirty="0">
                <a:solidFill>
                  <a:prstClr val="black"/>
                </a:solidFill>
                <a:cs typeface="B Nazanin" panose="00000400000000000000" pitchFamily="2" charset="-78"/>
              </a:rPr>
              <a:t>این محور نشان می‌دهد که بقا، عزت و پیشرفت در عصر حاضر، در گرو حرکت هماهنگ، هوشمند و جهادی در همه این میدان‌ها به‌صورت همزمان است. غفلت از هر عرصه، حلقه‌ای ضعیف در زنجیره دفاع ملی ایجاد می‌کند که دشمن بر آن متمرکز خواهد شد</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چهارم: جهاد همه جانبه در میدان‌های نوین</a:t>
            </a:r>
          </a:p>
        </p:txBody>
      </p:sp>
    </p:spTree>
    <p:extLst>
      <p:ext uri="{BB962C8B-B14F-4D97-AF65-F5344CB8AC3E}">
        <p14:creationId xmlns:p14="http://schemas.microsoft.com/office/powerpoint/2010/main" val="19188243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پنجم: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بصیرت و ایمنی‌سازی شناختی</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186</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689299"/>
            <a:ext cx="8373182" cy="892552"/>
          </a:xfrm>
          <a:prstGeom prst="rect">
            <a:avLst/>
          </a:prstGeom>
          <a:noFill/>
        </p:spPr>
        <p:txBody>
          <a:bodyPr wrap="square" rtlCol="1">
            <a:spAutoFit/>
          </a:bodyPr>
          <a:lstStyle/>
          <a:p>
            <a:pPr algn="ctr" rtl="1">
              <a:lnSpc>
                <a:spcPct val="200000"/>
              </a:lnSpc>
            </a:pPr>
            <a:r>
              <a:rPr lang="fa-IR" sz="2600" b="1" dirty="0">
                <a:solidFill>
                  <a:srgbClr val="FFC000">
                    <a:lumMod val="60000"/>
                    <a:lumOff val="40000"/>
                  </a:srgbClr>
                </a:solidFill>
                <a:cs typeface="B Nazanin" panose="00000400000000000000" pitchFamily="2" charset="-78"/>
              </a:rPr>
              <a:t>قُلْ هذِهِ سَبيلي‏ أَدْعُوا إِلَى اللَّهِ عَلى‏ بَصيرَةٍ أَنَا وَ مَنِ اتَّبَعَني‏(یوسف: 108)؛</a:t>
            </a:r>
            <a:endParaRPr lang="fa-IR" sz="26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5830995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بصیرت و ایمنی‌سازی شناختی </a:t>
            </a:r>
          </a:p>
        </p:txBody>
      </p:sp>
      <p:pic>
        <p:nvPicPr>
          <p:cNvPr id="2" name="Picture 1"/>
          <p:cNvPicPr>
            <a:picLocks noChangeAspect="1"/>
          </p:cNvPicPr>
          <p:nvPr/>
        </p:nvPicPr>
        <p:blipFill>
          <a:blip r:embed="rId6"/>
          <a:stretch>
            <a:fillRect/>
          </a:stretch>
        </p:blipFill>
        <p:spPr>
          <a:xfrm>
            <a:off x="978213" y="981590"/>
            <a:ext cx="7651436" cy="4612750"/>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0374340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4032988531"/>
              </p:ext>
            </p:extLst>
          </p:nvPr>
        </p:nvGraphicFramePr>
        <p:xfrm>
          <a:off x="1" y="-8091"/>
          <a:ext cx="12192000" cy="7192553"/>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000" dirty="0" smtClean="0">
                          <a:solidFill>
                            <a:schemeClr val="bg1"/>
                          </a:solidFill>
                          <a:latin typeface="IranNastaliq" panose="02020505000000020003" pitchFamily="18" charset="0"/>
                          <a:cs typeface="IranNastaliq" panose="02020505000000020003" pitchFamily="18" charset="0"/>
                        </a:rPr>
                        <a:t>محور پنجم: </a:t>
                      </a:r>
                      <a:r>
                        <a:rPr lang="fa-IR" sz="6000" baseline="0" dirty="0" smtClean="0">
                          <a:solidFill>
                            <a:srgbClr val="FFFF00"/>
                          </a:solidFill>
                          <a:latin typeface="IranNastaliq" panose="02020505000000020003" pitchFamily="18" charset="0"/>
                          <a:cs typeface="IranNastaliq" panose="02020505000000020003" pitchFamily="18" charset="0"/>
                        </a:rPr>
                        <a:t>بصیرت و ایمنی‌سازی شناختی</a:t>
                      </a:r>
                      <a:endParaRPr lang="fa-IR" sz="6000" dirty="0" smtClean="0">
                        <a:solidFill>
                          <a:srgbClr val="FFFF00"/>
                        </a:solidFill>
                        <a:latin typeface="IranNastaliq" panose="02020505000000020003" pitchFamily="18" charset="0"/>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468352">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770" y="571400"/>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88401"/>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147526"/>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269702"/>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65328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188</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133569374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4016"/>
            <a:ext cx="9112077" cy="6353662"/>
          </a:xfrm>
          <a:prstGeom prst="rect">
            <a:avLst/>
          </a:prstGeom>
          <a:noFill/>
        </p:spPr>
        <p:txBody>
          <a:bodyPr wrap="square" rtlCol="1">
            <a:spAutoFit/>
          </a:bodyPr>
          <a:lstStyle/>
          <a:p>
            <a:pPr algn="justLow" rtl="1">
              <a:lnSpc>
                <a:spcPct val="150000"/>
              </a:lnSpc>
            </a:pPr>
            <a:r>
              <a:rPr lang="fa-IR" sz="2100" dirty="0" smtClean="0">
                <a:solidFill>
                  <a:srgbClr val="C00000"/>
                </a:solidFill>
                <a:cs typeface="B Titr" panose="00000700000000000000" pitchFamily="2" charset="-78"/>
              </a:rPr>
              <a:t>1. هدف کلان</a:t>
            </a:r>
          </a:p>
          <a:p>
            <a:pPr algn="justLow" rtl="1">
              <a:lnSpc>
                <a:spcPct val="150000"/>
              </a:lnSpc>
            </a:pPr>
            <a:r>
              <a:rPr lang="fa-IR" sz="2100" b="1" dirty="0">
                <a:solidFill>
                  <a:prstClr val="black"/>
                </a:solidFill>
                <a:cs typeface="B Nazanin" panose="00000400000000000000" pitchFamily="2" charset="-78"/>
              </a:rPr>
              <a:t>ایجاد مصونیت و تاب‌آوری فکری-عقیدتی در سطح جامعه و نخبگان در برابر جنگ شناختی، شبهه‌افکنی و پروپاگاندا دشمن، و تقویت توانایی تشخیص حق از باطل برای حفظ انسجام و جهت‌گیری صحیح جمعی در شرایط پیچیده و فتنه‌انگیز</a:t>
            </a:r>
            <a:r>
              <a:rPr lang="fa-IR" sz="2100" b="1" dirty="0" smtClean="0">
                <a:solidFill>
                  <a:prstClr val="black"/>
                </a:solidFill>
                <a:cs typeface="B Nazanin" panose="00000400000000000000" pitchFamily="2" charset="-78"/>
              </a:rPr>
              <a:t>.</a:t>
            </a:r>
          </a:p>
          <a:p>
            <a:pPr algn="justLow" rtl="1">
              <a:lnSpc>
                <a:spcPct val="150000"/>
              </a:lnSpc>
            </a:pPr>
            <a:r>
              <a:rPr lang="fa-IR" sz="2100" dirty="0" smtClean="0">
                <a:solidFill>
                  <a:srgbClr val="C00000"/>
                </a:solidFill>
                <a:cs typeface="B Titr" panose="00000700000000000000" pitchFamily="2" charset="-78"/>
              </a:rPr>
              <a:t>2</a:t>
            </a:r>
            <a:r>
              <a:rPr lang="fa-IR" sz="2100" dirty="0">
                <a:solidFill>
                  <a:srgbClr val="C00000"/>
                </a:solidFill>
                <a:cs typeface="B Titr" panose="00000700000000000000" pitchFamily="2" charset="-78"/>
              </a:rPr>
              <a:t>. کارکرد کلان </a:t>
            </a:r>
          </a:p>
          <a:p>
            <a:pPr algn="justLow" rtl="1">
              <a:lnSpc>
                <a:spcPct val="150000"/>
              </a:lnSpc>
            </a:pPr>
            <a:r>
              <a:rPr lang="fa-IR" sz="2100" b="1" dirty="0">
                <a:solidFill>
                  <a:prstClr val="black"/>
                </a:solidFill>
                <a:cs typeface="B Nazanin" panose="00000400000000000000" pitchFamily="2" charset="-78"/>
              </a:rPr>
              <a:t>حفاظت فعال از ذهن جامعه در برابر نفوذ، تحریف، شایعه و مهندسی ادراک؛ ایجاد «سیستم ایمنی فکری» که مقاومت روانی و شناختی جامعه را تضمین کند</a:t>
            </a:r>
            <a:r>
              <a:rPr lang="fa-IR" sz="2100" b="1" dirty="0" smtClean="0">
                <a:solidFill>
                  <a:prstClr val="black"/>
                </a:solidFill>
                <a:cs typeface="B Nazanin" panose="00000400000000000000" pitchFamily="2" charset="-78"/>
              </a:rPr>
              <a:t>.</a:t>
            </a:r>
          </a:p>
          <a:p>
            <a:pPr algn="justLow" rtl="1">
              <a:lnSpc>
                <a:spcPct val="150000"/>
              </a:lnSpc>
            </a:pPr>
            <a:r>
              <a:rPr lang="fa-IR" sz="2100" dirty="0">
                <a:solidFill>
                  <a:srgbClr val="C00000"/>
                </a:solidFill>
                <a:cs typeface="B Titr" panose="00000700000000000000" pitchFamily="2" charset="-78"/>
              </a:rPr>
              <a:t>3. تبیین </a:t>
            </a:r>
            <a:r>
              <a:rPr lang="fa-IR" sz="2100" dirty="0" smtClean="0">
                <a:solidFill>
                  <a:srgbClr val="C00000"/>
                </a:solidFill>
                <a:cs typeface="B Titr" panose="00000700000000000000" pitchFamily="2" charset="-78"/>
              </a:rPr>
              <a:t>محوری</a:t>
            </a:r>
          </a:p>
          <a:p>
            <a:pPr algn="justLow" rtl="1">
              <a:lnSpc>
                <a:spcPct val="150000"/>
              </a:lnSpc>
            </a:pPr>
            <a:r>
              <a:rPr lang="fa-IR" sz="2100" b="1" dirty="0">
                <a:solidFill>
                  <a:prstClr val="black"/>
                </a:solidFill>
                <a:cs typeface="B Nazanin" panose="00000400000000000000" pitchFamily="2" charset="-78"/>
              </a:rPr>
              <a:t>در منطق قرآن، بسیاری از شکست‌ها نه به علت کمبود قدرت مادی، بلکه به دلیل خطای ادراک، فریب شناختی و نفوذ ذهنی رخ داده است. دشمن پیش از حمله به سرزمین، به تصرف ذهن‌ها می‌اندیشد.</a:t>
            </a:r>
          </a:p>
          <a:p>
            <a:pPr algn="justLow" rtl="1">
              <a:lnSpc>
                <a:spcPct val="150000"/>
              </a:lnSpc>
            </a:pPr>
            <a:r>
              <a:rPr lang="fa-IR" sz="2100" b="1" dirty="0">
                <a:solidFill>
                  <a:prstClr val="black"/>
                </a:solidFill>
                <a:cs typeface="B Nazanin" panose="00000400000000000000" pitchFamily="2" charset="-78"/>
              </a:rPr>
              <a:t>بصیرت، صرفاً «دانستن» نیست؛ بلکه توان تشخیص، تحلیل، مقابله و مقاومت شناختی در شرایط ابهام و عملیات روانی </a:t>
            </a:r>
            <a:r>
              <a:rPr lang="fa-IR" sz="2100" b="1" dirty="0" smtClean="0">
                <a:solidFill>
                  <a:prstClr val="black"/>
                </a:solidFill>
                <a:cs typeface="B Nazanin" panose="00000400000000000000" pitchFamily="2" charset="-78"/>
              </a:rPr>
              <a:t>است.</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189</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946001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13899" y="1140224"/>
            <a:ext cx="8982710" cy="4893647"/>
          </a:xfrm>
          <a:prstGeom prst="rect">
            <a:avLst/>
          </a:prstGeom>
          <a:noFill/>
        </p:spPr>
        <p:txBody>
          <a:bodyPr wrap="square" rtlCol="1">
            <a:spAutoFit/>
          </a:bodyPr>
          <a:lstStyle/>
          <a:p>
            <a:pPr algn="justLow" rtl="1">
              <a:lnSpc>
                <a:spcPct val="150000"/>
              </a:lnSpc>
            </a:pPr>
            <a:r>
              <a:rPr lang="fa-IR" sz="2400" dirty="0" smtClean="0">
                <a:solidFill>
                  <a:srgbClr val="0070C0"/>
                </a:solidFill>
                <a:cs typeface="B Titr" panose="00000700000000000000" pitchFamily="2" charset="-78"/>
              </a:rPr>
              <a:t>۲</a:t>
            </a:r>
            <a:r>
              <a:rPr lang="fa-IR" sz="2400" dirty="0">
                <a:solidFill>
                  <a:srgbClr val="0070C0"/>
                </a:solidFill>
                <a:cs typeface="B Titr" panose="00000700000000000000" pitchFamily="2" charset="-78"/>
              </a:rPr>
              <a:t>. سنت‌های قطعی الهی؛ چارچوب تحلیل و روایت</a:t>
            </a:r>
          </a:p>
          <a:p>
            <a:pPr algn="justLow" rtl="1">
              <a:lnSpc>
                <a:spcPct val="150000"/>
              </a:lnSpc>
            </a:pPr>
            <a:r>
              <a:rPr lang="fa-IR" sz="2300" b="1" dirty="0">
                <a:solidFill>
                  <a:prstClr val="black"/>
                </a:solidFill>
                <a:cs typeface="B Nazanin" panose="00000400000000000000" pitchFamily="2" charset="-78"/>
              </a:rPr>
              <a:t>قرآن، حوادث را بی‌منطق و رهاشده نمی‌بیند. سنت‌های الهی مانند:</a:t>
            </a:r>
          </a:p>
          <a:p>
            <a:pPr algn="justLow" rtl="1">
              <a:lnSpc>
                <a:spcPct val="150000"/>
              </a:lnSpc>
            </a:pPr>
            <a:r>
              <a:rPr lang="fa-IR" sz="2300" b="1" dirty="0">
                <a:solidFill>
                  <a:prstClr val="black"/>
                </a:solidFill>
                <a:cs typeface="B Nazanin" panose="00000400000000000000" pitchFamily="2" charset="-78"/>
              </a:rPr>
              <a:t>•	</a:t>
            </a:r>
            <a:r>
              <a:rPr lang="fa-IR" sz="2300" b="1" dirty="0" smtClean="0">
                <a:solidFill>
                  <a:prstClr val="black"/>
                </a:solidFill>
                <a:cs typeface="B Nazanin" panose="00000400000000000000" pitchFamily="2" charset="-78"/>
              </a:rPr>
              <a:t>نصرت الهی</a:t>
            </a:r>
            <a:endParaRPr lang="fa-IR" sz="2300" b="1" i="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	امتحان و غربال</a:t>
            </a:r>
          </a:p>
          <a:p>
            <a:pPr algn="justLow" rtl="1">
              <a:lnSpc>
                <a:spcPct val="150000"/>
              </a:lnSpc>
            </a:pPr>
            <a:r>
              <a:rPr lang="fa-IR" sz="2300" b="1" dirty="0">
                <a:solidFill>
                  <a:prstClr val="black"/>
                </a:solidFill>
                <a:cs typeface="B Nazanin" panose="00000400000000000000" pitchFamily="2" charset="-78"/>
              </a:rPr>
              <a:t>•	معیت الهی</a:t>
            </a:r>
          </a:p>
          <a:p>
            <a:pPr algn="justLow" rtl="1">
              <a:lnSpc>
                <a:spcPct val="150000"/>
              </a:lnSpc>
            </a:pPr>
            <a:r>
              <a:rPr lang="fa-IR" sz="2300" b="1" dirty="0">
                <a:solidFill>
                  <a:prstClr val="black"/>
                </a:solidFill>
                <a:cs typeface="B Nazanin" panose="00000400000000000000" pitchFamily="2" charset="-78"/>
              </a:rPr>
              <a:t>•	غلبه نهایی </a:t>
            </a:r>
            <a:r>
              <a:rPr lang="fa-IR" sz="2300" b="1" dirty="0" smtClean="0">
                <a:solidFill>
                  <a:prstClr val="black"/>
                </a:solidFill>
                <a:cs typeface="B Nazanin" panose="00000400000000000000" pitchFamily="2" charset="-78"/>
              </a:rPr>
              <a:t>حق بر باطل</a:t>
            </a:r>
            <a:endParaRPr lang="fa-IR" sz="23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به جبهه حق کمک می‌کند تا شکست‌های مقطعی را شکست نپندارد و پیروزی را نتیجه یک مسیر بداند، نه یک اتفاق. این نگاه، جنگ روایت‌ها را به نفع جبهه ایمان مدیریت می‌کند</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407444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280852280"/>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190</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286294" y="1312437"/>
            <a:ext cx="4075155" cy="646331"/>
          </a:xfrm>
          <a:prstGeom prst="rect">
            <a:avLst/>
          </a:prstGeom>
        </p:spPr>
        <p:txBody>
          <a:bodyPr wrap="none">
            <a:spAutoFit/>
          </a:bodyPr>
          <a:lstStyle/>
          <a:p>
            <a:pPr algn="justLow" rtl="1">
              <a:lnSpc>
                <a:spcPct val="150000"/>
              </a:lnSpc>
            </a:pPr>
            <a:r>
              <a:rPr lang="fa-IR" sz="2400"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124733" y="330718"/>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86362521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بصیرت دینی ـ سیاسی (پیوند ایمان و تحلیل</a:t>
            </a:r>
            <a:r>
              <a:rPr lang="fa-IR" sz="2200" b="1" dirty="0" smtClean="0">
                <a:solidFill>
                  <a:srgbClr val="0070C0"/>
                </a:solidFill>
                <a:cs typeface="B Nazanin" panose="00000400000000000000" pitchFamily="2" charset="-78"/>
              </a:rPr>
              <a:t>)</a:t>
            </a:r>
          </a:p>
          <a:p>
            <a:pPr algn="justLow" rtl="1">
              <a:lnSpc>
                <a:spcPct val="150000"/>
              </a:lnSpc>
            </a:pPr>
            <a:r>
              <a:rPr lang="fa-IR" sz="2200" b="1" dirty="0">
                <a:solidFill>
                  <a:prstClr val="black"/>
                </a:solidFill>
                <a:cs typeface="B Nazanin" panose="00000400000000000000" pitchFamily="2" charset="-78"/>
              </a:rPr>
              <a:t>قرآن ایمانِ فاقد بینش و درک عمیق را آسیب‌پذیر و در معرض فریب معرفی می‌کند. بصیرت، حاصل پیوند معرفت عمیق دینی با تحلیل واقع‌بینانه میدان عملیاتی و راهبردی است</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قُلْ هذِهِ سَبيلي‏ أَدْعُوا إِلَى اللَّهِ عَلى‏ بَصيرَةٍ أَنَا وَ مَنِ اتَّبَعَني‏(یوسف: 108)؛ ‏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أَ </a:t>
            </a:r>
            <a:r>
              <a:rPr lang="fa-IR" sz="2200" b="1" dirty="0">
                <a:solidFill>
                  <a:prstClr val="black"/>
                </a:solidFill>
                <a:cs typeface="B Nazanin" panose="00000400000000000000" pitchFamily="2" charset="-78"/>
              </a:rPr>
              <a:t>فَلا يَتَدَبَّرُونَ الْقُرْآنَ أَمْ عَلى‏ قُلُوبٍ أَقْفالُها(محمد:24)؛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 </a:t>
            </a:r>
            <a:r>
              <a:rPr lang="fa-IR" sz="2200" b="1" dirty="0">
                <a:solidFill>
                  <a:prstClr val="black"/>
                </a:solidFill>
                <a:cs typeface="B Nazanin" panose="00000400000000000000" pitchFamily="2" charset="-78"/>
              </a:rPr>
              <a:t>لا تَكُونُوا كَالَّذينَ قالُوا سَمِعْنا وَ هُمْ لا يَسْمَعُونَ إِنَّ شَرَّ الدَّوَابِّ عِنْدَ اللَّهِ الصُّمُّ الْبُكْمُ الَّذينَ لا يَعْقِلُون‏(انفال: 21-22</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 لَقَدْ ذَرَأْنَاِ لجَهَّنمَ کَثِیرًا مِّنَ اْلجِنِّ وَ الإِنسِ لَهُمْ قُلُوبٌ لاَّ یَفْقَهُونَ بِهَا وَ لَهُمْ أَعْیُنٌ لَّا یُبْصِرُونَ بِهَا وَ لَهمْ آذَان لاَّ یَسْمَعُونَ بِهَا أُوْلَئِکَ کَالأْنعَامِ بَلْ همْ أَضَلُّ أُوْلَئِک همُ اْلغافِلُون(اعراف: 179)؛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746500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2716"/>
            <a:ext cx="9112077" cy="641714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مهم‌ترین ابزار درک حقایق اشیاء و امور است.</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پیش‌نیاز کنش صحیح انقلابی و اجتماعی است و مانع تصمیم‌گیری‌های هیجانی، سطحی یا تقلیدی می‌شود.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جامعه را از «تأثیرپذیری کورکورانه از جریان‌های فکری» (اعم از داخلی و خارجی) و «واکنش نشان دادن به حوادث بر اساس ظواهر فریبنده» بازمی‌دارد.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شرط لازم برای هدایت و راهبری دیگران بصیرت است و بدون آن امکان راهبری و پیشبرد اهداف میسر و ممکن نیست.</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کلید پیروزی در جنگ اراده هاست؛ چرا که هوشیار بودن در برابر نقشه‌های دشمن، نیاز به بصیرت و معرفت عمیق دارد.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به واسطه بصیرت است که انسان قدرت تشخیص و تمییز حق از باطل، حلال از حرام، طیب از خبیث، سره از ناسره، راست از دروغ را پیدا می‌کند.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و بینایی، باور یقینی، اطمینان و آرامش قلبی به همراه دارد.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بصیرت بزرگترین سرمایه و کاربردی ترین ابزاری است که انسان را از افتادن در ورطه فته و فریب و شبهه‌ها مصون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727364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1000"/>
                                        <p:tgtEl>
                                          <p:spTgt spid="6">
                                            <p:txEl>
                                              <p:pRg st="2" end="2"/>
                                            </p:txEl>
                                          </p:spTgt>
                                        </p:tgtEl>
                                      </p:cBhvr>
                                    </p:animEffect>
                                    <p:anim calcmode="lin" valueType="num">
                                      <p:cBhvr>
                                        <p:cTn id="1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3" end="3"/>
                                            </p:txEl>
                                          </p:spTgt>
                                        </p:tgtEl>
                                        <p:attrNameLst>
                                          <p:attrName>style.visibility</p:attrName>
                                        </p:attrNameLst>
                                      </p:cBhvr>
                                      <p:to>
                                        <p:strVal val="visible"/>
                                      </p:to>
                                    </p:set>
                                    <p:animEffect transition="in" filter="fade">
                                      <p:cBhvr>
                                        <p:cTn id="21" dur="1000"/>
                                        <p:tgtEl>
                                          <p:spTgt spid="6">
                                            <p:txEl>
                                              <p:pRg st="3" end="3"/>
                                            </p:txEl>
                                          </p:spTgt>
                                        </p:tgtEl>
                                      </p:cBhvr>
                                    </p:animEffect>
                                    <p:anim calcmode="lin" valueType="num">
                                      <p:cBhvr>
                                        <p:cTn id="2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4" end="4"/>
                                            </p:txEl>
                                          </p:spTgt>
                                        </p:tgtEl>
                                        <p:attrNameLst>
                                          <p:attrName>style.visibility</p:attrName>
                                        </p:attrNameLst>
                                      </p:cBhvr>
                                      <p:to>
                                        <p:strVal val="visible"/>
                                      </p:to>
                                    </p:set>
                                    <p:animEffect transition="in" filter="fade">
                                      <p:cBhvr>
                                        <p:cTn id="28" dur="1000"/>
                                        <p:tgtEl>
                                          <p:spTgt spid="6">
                                            <p:txEl>
                                              <p:pRg st="4" end="4"/>
                                            </p:txEl>
                                          </p:spTgt>
                                        </p:tgtEl>
                                      </p:cBhvr>
                                    </p:animEffect>
                                    <p:anim calcmode="lin" valueType="num">
                                      <p:cBhvr>
                                        <p:cTn id="2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animEffect transition="in" filter="fade">
                                      <p:cBhvr>
                                        <p:cTn id="35" dur="1000"/>
                                        <p:tgtEl>
                                          <p:spTgt spid="6">
                                            <p:txEl>
                                              <p:pRg st="5" end="5"/>
                                            </p:txEl>
                                          </p:spTgt>
                                        </p:tgtEl>
                                      </p:cBhvr>
                                    </p:animEffect>
                                    <p:anim calcmode="lin" valueType="num">
                                      <p:cBhvr>
                                        <p:cTn id="3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1000"/>
                                        <p:tgtEl>
                                          <p:spTgt spid="6">
                                            <p:txEl>
                                              <p:pRg st="6" end="6"/>
                                            </p:txEl>
                                          </p:spTgt>
                                        </p:tgtEl>
                                      </p:cBhvr>
                                    </p:animEffect>
                                    <p:anim calcmode="lin" valueType="num">
                                      <p:cBhvr>
                                        <p:cTn id="4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fade">
                                      <p:cBhvr>
                                        <p:cTn id="49" dur="1000"/>
                                        <p:tgtEl>
                                          <p:spTgt spid="6">
                                            <p:txEl>
                                              <p:pRg st="7" end="7"/>
                                            </p:txEl>
                                          </p:spTgt>
                                        </p:tgtEl>
                                      </p:cBhvr>
                                    </p:animEffect>
                                    <p:anim calcmode="lin" valueType="num">
                                      <p:cBhvr>
                                        <p:cTn id="5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6">
                                            <p:txEl>
                                              <p:pRg st="8" end="8"/>
                                            </p:txEl>
                                          </p:spTgt>
                                        </p:tgtEl>
                                        <p:attrNameLst>
                                          <p:attrName>style.visibility</p:attrName>
                                        </p:attrNameLst>
                                      </p:cBhvr>
                                      <p:to>
                                        <p:strVal val="visible"/>
                                      </p:to>
                                    </p:set>
                                    <p:anim calcmode="lin" valueType="num">
                                      <p:cBhvr additive="base">
                                        <p:cTn id="56"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78636"/>
            <a:ext cx="9112077" cy="507831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200000"/>
              </a:lnSpc>
            </a:pPr>
            <a:r>
              <a:rPr lang="fa-IR" sz="2400" b="1" dirty="0">
                <a:solidFill>
                  <a:prstClr val="black"/>
                </a:solidFill>
                <a:cs typeface="B Nazanin" panose="00000400000000000000" pitchFamily="2" charset="-78"/>
              </a:rPr>
              <a:t>آنچه من می‌خواهم به شما جوان‌های عزیز عرض کنم، این است: اوّلاً معرفت خودتان، آشنایی خودتان، اطّلاع خودتان را از مسائل اساسیِ سیاسیِ امروز و دیروز و فردای کشور افزایش بدهید؛ همین حلقه‌های معرفتی که عرض کردم، راجع به </a:t>
            </a:r>
            <a:r>
              <a:rPr lang="fa-IR" sz="2400" b="1" dirty="0" smtClean="0">
                <a:solidFill>
                  <a:prstClr val="black"/>
                </a:solidFill>
                <a:cs typeface="B Nazanin" panose="00000400000000000000" pitchFamily="2" charset="-78"/>
              </a:rPr>
              <a:t>گذشته‌ </a:t>
            </a:r>
            <a:r>
              <a:rPr lang="fa-IR" sz="2400" b="1" dirty="0">
                <a:solidFill>
                  <a:prstClr val="black"/>
                </a:solidFill>
                <a:cs typeface="B Nazanin" panose="00000400000000000000" pitchFamily="2" charset="-78"/>
              </a:rPr>
              <a:t>کشور و حوادثی که اتّفاق افتاده، آنجایی که ضرر کردیم، آنجایی که سود بردیم، آنجایی که ضعف نشان دادیم، آنجایی که قوّت نشان دادیم و نتایج هر کدام از اینها را به معنای واقعی کلمه بررسی کند. </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2158065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02175"/>
            <a:ext cx="9380233" cy="617092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800" b="1" dirty="0">
                <a:solidFill>
                  <a:srgbClr val="0070C0"/>
                </a:solidFill>
                <a:cs typeface="B Nazanin" panose="00000400000000000000" pitchFamily="2" charset="-78"/>
              </a:rPr>
              <a:t>شناخت جنگ شناختی و رسانه‌ای (مهارت تشخیص تحریف</a:t>
            </a:r>
            <a:r>
              <a:rPr lang="fa-IR" sz="2800" b="1" dirty="0" smtClean="0">
                <a:solidFill>
                  <a:srgbClr val="0070C0"/>
                </a:solidFill>
                <a:cs typeface="B Nazanin" panose="00000400000000000000" pitchFamily="2" charset="-78"/>
              </a:rPr>
              <a:t>)</a:t>
            </a:r>
          </a:p>
          <a:p>
            <a:pPr algn="justLow" rtl="1">
              <a:lnSpc>
                <a:spcPct val="200000"/>
              </a:lnSpc>
            </a:pPr>
            <a:r>
              <a:rPr lang="fa-IR" sz="2400" b="1" dirty="0">
                <a:solidFill>
                  <a:prstClr val="black"/>
                </a:solidFill>
                <a:cs typeface="B Nazanin" panose="00000400000000000000" pitchFamily="2" charset="-78"/>
              </a:rPr>
              <a:t>دشمن در عصر اطلاعات، اصلی‌ترین سلاح خود را «ساخت واقعیت» و «تولید ادراک» قرار داده است. او می‌کوشد با روایت‌سازی و چارچوب‌دهی ذهنی، واقعیت‌ها را تحریف می‌کند. این مؤلفه بر شناسایی و درک ابزارها، تاکتیک‌ها و اهداف جنگ رسانه‌ای-شناختی دشمن تأکید دارد</a:t>
            </a:r>
            <a:r>
              <a:rPr lang="fa-IR" sz="2400" b="1" dirty="0" smtClean="0">
                <a:solidFill>
                  <a:prstClr val="black"/>
                </a:solidFill>
                <a:cs typeface="B Nazanin" panose="00000400000000000000" pitchFamily="2" charset="-78"/>
              </a:rPr>
              <a:t>.</a:t>
            </a:r>
          </a:p>
          <a:p>
            <a:pPr algn="justLow" rtl="1">
              <a:lnSpc>
                <a:spcPct val="150000"/>
              </a:lnSpc>
            </a:pPr>
            <a:endParaRPr lang="fa-IR" sz="105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آیات و شواهد قرآنی</a:t>
            </a:r>
            <a:endParaRPr lang="fa-IR" sz="2800" b="1" dirty="0">
              <a:solidFill>
                <a:srgbClr val="ED7D31">
                  <a:lumMod val="75000"/>
                </a:srgbClr>
              </a:solidFill>
              <a:cs typeface="B Nazanin" panose="00000400000000000000" pitchFamily="2" charset="-78"/>
            </a:endParaRPr>
          </a:p>
          <a:p>
            <a:pPr marL="457200" indent="-457200" algn="justLow" rtl="1">
              <a:lnSpc>
                <a:spcPct val="200000"/>
              </a:lnSpc>
              <a:buFont typeface="Arial" panose="020B0604020202020204" pitchFamily="34" charset="0"/>
              <a:buChar char="•"/>
            </a:pPr>
            <a:r>
              <a:rPr lang="fa-IR" sz="2600" b="1" dirty="0">
                <a:solidFill>
                  <a:prstClr val="black"/>
                </a:solidFill>
                <a:cs typeface="B Nazanin" panose="00000400000000000000" pitchFamily="2" charset="-78"/>
              </a:rPr>
              <a:t>وَ لا تَلْبِسُوا الْحَقَّ بِالْباطِلِ وَ تَكْتُمُوا الْحَقَّ وَ أَنْتُمْ تَعْلَمُون‏(بقره: 42)؛ </a:t>
            </a:r>
          </a:p>
          <a:p>
            <a:pPr marL="457200" indent="-457200" algn="justLow" rtl="1">
              <a:lnSpc>
                <a:spcPct val="200000"/>
              </a:lnSpc>
              <a:buFont typeface="Arial" panose="020B0604020202020204" pitchFamily="34" charset="0"/>
              <a:buChar char="•"/>
            </a:pPr>
            <a:r>
              <a:rPr lang="fa-IR" sz="2600" b="1" dirty="0">
                <a:solidFill>
                  <a:prstClr val="black"/>
                </a:solidFill>
                <a:cs typeface="B Nazanin" panose="00000400000000000000" pitchFamily="2" charset="-78"/>
              </a:rPr>
              <a:t>يُخادِعُونَ اللَّهَ وَ الَّذينَ آمَنُوا وَ ما يَخْدَعُونَ إِلاَّ أَنْفُسَهُمْ وَ ما يَشْعُرُونَ (بقره: 9)؛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4120495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5452" y="992548"/>
            <a:ext cx="9112077" cy="581697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پیام‌ها و نکات راهبردی</a:t>
            </a:r>
            <a:endParaRPr lang="fa-IR" sz="24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شناخت سازوکار رسانه‌ای دشمن، پیش‌نیاز خنثی‌سازی اثر و پاسخگویی مؤثر به آن است. عدم آگاهی، به معنای پذیرش غیرمستقیم روایت دشمن است.</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این شناخت، شامل درک الگوریتم‌های فضای مجازی، فنون فیلم‌سازی و عکاسی جهت‌دار، گزینش و سانسور خبری، و ساخت هیجان کاذب برای مدیریت افکار عمومی می‌شود.</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هدف نهایی، تبدیل مخاطب منفعل به تماشاگر فعال و نقاد پیام است که به جای پذیرش کورکورانه، آن را تحلیل و تجزیه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361842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24167"/>
            <a:ext cx="9112077" cy="660950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150" b="1" dirty="0">
                <a:solidFill>
                  <a:prstClr val="black"/>
                </a:solidFill>
                <a:cs typeface="B Nazanin" panose="00000400000000000000" pitchFamily="2" charset="-78"/>
              </a:rPr>
              <a:t>امروز ما فراتر از درگیری‌های نظامی که وجود داشت دیدید و همین طور هی مرتّب احتمالش هم می‌دهند، بعضی هم عمداً در این کانون می‌دمند برای اینکه مردم را دل به شک نگه دارند، دلهره ایجاد کنند که موفق هم </a:t>
            </a:r>
            <a:r>
              <a:rPr lang="fa-IR" sz="2150" b="1" dirty="0" smtClean="0">
                <a:solidFill>
                  <a:prstClr val="black"/>
                </a:solidFill>
                <a:cs typeface="B Nazanin" panose="00000400000000000000" pitchFamily="2" charset="-78"/>
              </a:rPr>
              <a:t>نمی‌شوند </a:t>
            </a:r>
            <a:r>
              <a:rPr lang="fa-IR" sz="2150" b="1" dirty="0">
                <a:solidFill>
                  <a:prstClr val="black"/>
                </a:solidFill>
                <a:cs typeface="B Nazanin" panose="00000400000000000000" pitchFamily="2" charset="-78"/>
              </a:rPr>
              <a:t>ان‌شاءاللّه. ما فراتر از درگیری‌های نظامی در کانون یک درگیری تبلیغاتی و رسانه‌ای هستیم با کی؟ با یک جبهه‌ وسیع، با یک جبهه‌ وسیع. ما در جنگ تبلیغاتی قرار داریم، در جنگ معنوی قرار داریم. دشمن فهمید که تصرف این مُلک و این خاک و این سرزمین الهی و معنوی با ابزار فشار و ابزار نظامی امکان ندارد. فهمید که اگر بخواهد تصرفی بکند، دخالتی بکند، موفقیتی پیدا کند باید دلها را تغییر بدهد، باید مغزها و فکرها را عوض کند. رفتند توی این خط. ما البتّه ایستادیم در </a:t>
            </a:r>
            <a:r>
              <a:rPr lang="fa-IR" sz="2150" b="1" dirty="0" smtClean="0">
                <a:solidFill>
                  <a:prstClr val="black"/>
                </a:solidFill>
                <a:cs typeface="B Nazanin" panose="00000400000000000000" pitchFamily="2" charset="-78"/>
              </a:rPr>
              <a:t>مقابل‌شان</a:t>
            </a:r>
            <a:r>
              <a:rPr lang="fa-IR" sz="2150" b="1" dirty="0">
                <a:solidFill>
                  <a:prstClr val="black"/>
                </a:solidFill>
                <a:cs typeface="B Nazanin" panose="00000400000000000000" pitchFamily="2" charset="-78"/>
              </a:rPr>
              <a:t>، محکم، اما خطر این است، خط این است، دشمن هدفش این است امروز.  </a:t>
            </a:r>
            <a:endParaRPr lang="fa-IR" sz="215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2305074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09876" y="833126"/>
            <a:ext cx="9112077" cy="600164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endParaRPr lang="fa-IR" sz="2400" b="1" dirty="0">
              <a:solidFill>
                <a:prstClr val="black"/>
              </a:solidFill>
              <a:cs typeface="B Nazanin" panose="00000400000000000000" pitchFamily="2" charset="-78"/>
            </a:endParaRPr>
          </a:p>
          <a:p>
            <a:pPr algn="justLow" rtl="1">
              <a:lnSpc>
                <a:spcPct val="200000"/>
              </a:lnSpc>
            </a:pPr>
            <a:r>
              <a:rPr lang="fa-IR" sz="2200" b="1" dirty="0" smtClean="0">
                <a:solidFill>
                  <a:prstClr val="black"/>
                </a:solidFill>
                <a:cs typeface="B Nazanin" panose="00000400000000000000" pitchFamily="2" charset="-78"/>
              </a:rPr>
              <a:t>مراقب </a:t>
            </a:r>
            <a:r>
              <a:rPr lang="fa-IR" sz="2200" b="1" dirty="0">
                <a:solidFill>
                  <a:prstClr val="black"/>
                </a:solidFill>
                <a:cs typeface="B Nazanin" panose="00000400000000000000" pitchFamily="2" charset="-78"/>
              </a:rPr>
              <a:t>جنگ نرم باید بود، مراقب شبهه‌سازی دشمن باید بود، مراقب شایعه‌سازی دشمن باید بود. این پولهایی که خرج می‌شود- میلیاردها خرج می‌شود- برای فلان تلویزیون، فلان رادیو، فلان مرکز اطّلاع‌رسانی و مانند اینها، و علیه ایران دائماً حرف‌های دروغ و خلاف منتشر می‌کنند، این بی‌جهت نیست، این با یک استدلال بسیار مهمّی است؛ می‌خواهند داخل کشور را ضعیف کنند. دیدند که در جنگ دوازده‌روزه اتّحاد ملّت، معجزه‌آفرین بود، </a:t>
            </a:r>
            <a:r>
              <a:rPr lang="fa-IR" sz="2200" b="1" dirty="0" smtClean="0">
                <a:solidFill>
                  <a:prstClr val="black"/>
                </a:solidFill>
                <a:cs typeface="B Nazanin" panose="00000400000000000000" pitchFamily="2" charset="-78"/>
              </a:rPr>
              <a:t>می‌خواهند </a:t>
            </a:r>
            <a:r>
              <a:rPr lang="fa-IR" sz="2200" b="1" dirty="0">
                <a:solidFill>
                  <a:prstClr val="black"/>
                </a:solidFill>
                <a:cs typeface="B Nazanin" panose="00000400000000000000" pitchFamily="2" charset="-78"/>
              </a:rPr>
              <a:t>این اتّحاد را به هم بزنند. مردم ایران مراقب باشند. مهم‌ترین مسئله، توجّه به دشمنی دشمن و توجّه به اتّفاق و اتّحاد داخلی و درونی است. </a:t>
            </a:r>
          </a:p>
          <a:p>
            <a:pPr algn="justLow" rtl="1">
              <a:lnSpc>
                <a:spcPct val="200000"/>
              </a:lnSpc>
            </a:pPr>
            <a:endParaRPr lang="fa-IR" sz="20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1281217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3940" y="925874"/>
            <a:ext cx="9090149" cy="590353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a:solidFill>
                  <a:srgbClr val="0070C0"/>
                </a:solidFill>
                <a:cs typeface="B Nazanin" panose="00000400000000000000" pitchFamily="2" charset="-78"/>
              </a:rPr>
              <a:t>مواجهه با شایعه‌سازی و خبرسازی </a:t>
            </a:r>
            <a:r>
              <a:rPr lang="fa-IR" sz="2250" b="1" dirty="0" smtClean="0">
                <a:solidFill>
                  <a:srgbClr val="0070C0"/>
                </a:solidFill>
                <a:cs typeface="B Nazanin" panose="00000400000000000000" pitchFamily="2" charset="-78"/>
              </a:rPr>
              <a:t>هدفمند</a:t>
            </a:r>
          </a:p>
          <a:p>
            <a:pPr algn="justLow" rtl="1">
              <a:lnSpc>
                <a:spcPct val="150000"/>
              </a:lnSpc>
            </a:pPr>
            <a:r>
              <a:rPr lang="fa-IR" sz="2100" b="1" dirty="0">
                <a:solidFill>
                  <a:prstClr val="black"/>
                </a:solidFill>
                <a:cs typeface="B Nazanin" panose="00000400000000000000" pitchFamily="2" charset="-78"/>
              </a:rPr>
              <a:t>در عصر جنگ شناختی، شایعه و خبرسازی دروغین به سلاحی کم‌هزینه، پرسرعت و ویرانگر در دست دشمن تبدیل شده است. هدف از این تاکتیک، تخریب سرمایه (اعتماد عمومی) ایجاد رعب و ناامنی روانی و دامن زدن به تفرقه و سوءتفاهم در میان آحاد ملت است. قرآن کریم با شناخت عمیق از این خطر، مؤمنان را به برخوردی خردمندانه و قاطع فرامی‌خواند</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قرانی</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يا </a:t>
            </a:r>
            <a:r>
              <a:rPr lang="fa-IR" sz="2100" b="1" dirty="0">
                <a:solidFill>
                  <a:prstClr val="black"/>
                </a:solidFill>
                <a:cs typeface="B Nazanin" panose="00000400000000000000" pitchFamily="2" charset="-78"/>
              </a:rPr>
              <a:t>أَيُّهَا الَّذينَ آمَنُوا إِنْ جاءَكُمْ فاسِقٌ بِنَبَإٍ فَتَبَيَّنُوا أَنْ تُصيبُوا قَوْماً بِجَهالَةٍ فَتُصْبِحُوا عَلى‏ ما فَعَلْتُمْ نادِمين‏(حجرات: 6)؛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إِذا سَمِعُوا اللَّغْوَ أَعْرَضُوا عَنْهُ وَ قالُوا لَنا أَعْمالُنا وَ لَكُمْ أَعْمالُكُمْ (قصص: 55)؛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لا تَقْفُ ما لَيْسَ لَكَ بِهِ عِلْمٌ إِنَّ السَّمْعَ وَ الْبَصَرَ وَ الْفُؤادَ كُلُّ أُولئِكَ كانَ عَنْهُ مَسْؤُلا(اسراء: 36</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 الذِينَ </a:t>
            </a:r>
            <a:r>
              <a:rPr lang="fa-IR" sz="2100" b="1" dirty="0">
                <a:solidFill>
                  <a:prstClr val="black"/>
                </a:solidFill>
                <a:cs typeface="B Nazanin" panose="00000400000000000000" pitchFamily="2" charset="-78"/>
              </a:rPr>
              <a:t>قَالَ لَهُمُ النَّاسُ إِنَّ النَّاسَ قَدْ جَمَعُوا لَكُمْ فَاخْشَوْهُمْ فَزَادَهُمْ إِيمَانًا وَقَالُوا حَسْبُنَا اللَّهُ وَنِعْمَ الْوَكِيلُ(آل‌عمران: 173)؛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0"/>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9159931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21675"/>
            <a:ext cx="9112077" cy="558614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«تبیّن» و تحقیق پیش از باور و انتشار، یک تکلیف شرعی و عقلانی است. عکس‌العمل سریع و بدون تأمل نسبت به اخبار، بازی در زمین دشمن است.</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توقف در برابر خبر، بررسی منبع و تحلیل هدف، بخشی از جهاد شناختی است.</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شایعات غالباً روی حساس‌ترین نقاط جامعه (معیشت، امنیت، اختلافات قومی یا مذهبی) متمرکز می‌شوند تا حداکثر آسیب را وارد کنند. شناخت این نقاط حساس، به پیش‌بینی و خنثی‌سازی کمک می‌کند.</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هدف نهایی دشمن از شایعه، تنها انتشار یک دروغ نیست، بلکه مشکوک کردن همه منابع اطلاعاتی و فلج کردن قدرت تصمیم‌گیری فردی و جمعی است. مقابله مؤثر باید این هدف را نیز خنثی 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199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7130699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396438" y="24354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2</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31090309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1583" y="1221016"/>
            <a:ext cx="8915443" cy="5262979"/>
          </a:xfrm>
          <a:prstGeom prst="rect">
            <a:avLst/>
          </a:prstGeom>
          <a:noFill/>
        </p:spPr>
        <p:txBody>
          <a:bodyPr wrap="square" rtlCol="1">
            <a:spAutoFit/>
          </a:bodyPr>
          <a:lstStyle/>
          <a:p>
            <a:pPr algn="justLow" rtl="1">
              <a:lnSpc>
                <a:spcPct val="200000"/>
              </a:lnSpc>
            </a:pPr>
            <a:r>
              <a:rPr lang="fa-IR" sz="2400" dirty="0" smtClean="0">
                <a:solidFill>
                  <a:srgbClr val="0070C0"/>
                </a:solidFill>
                <a:cs typeface="B Titr" panose="00000700000000000000" pitchFamily="2" charset="-78"/>
              </a:rPr>
              <a:t>۳</a:t>
            </a:r>
            <a:r>
              <a:rPr lang="fa-IR" sz="2400" dirty="0">
                <a:solidFill>
                  <a:srgbClr val="0070C0"/>
                </a:solidFill>
                <a:cs typeface="B Titr" panose="00000700000000000000" pitchFamily="2" charset="-78"/>
              </a:rPr>
              <a:t>. مقاومت سازمان‌یافته و الگوی «رِبّیّون»؛ ستون پایداری بلندمدت</a:t>
            </a:r>
          </a:p>
          <a:p>
            <a:pPr algn="justLow" rtl="1">
              <a:lnSpc>
                <a:spcPct val="200000"/>
              </a:lnSpc>
            </a:pPr>
            <a:r>
              <a:rPr lang="fa-IR" sz="2400" b="1" dirty="0">
                <a:solidFill>
                  <a:prstClr val="black"/>
                </a:solidFill>
                <a:cs typeface="B Nazanin" panose="00000400000000000000" pitchFamily="2" charset="-78"/>
              </a:rPr>
              <a:t>قرآن، پیروزی را محصول انسان‌های تک‌افتاده نمی‌داند، بلکه آن را نتیجه شکل‌گیری انسان‌های تربیت‌یافته، به‌هم‌پیوسته و مقاوم می‌داند؛ همان الگوی «رِبّیّون».</a:t>
            </a:r>
          </a:p>
          <a:p>
            <a:pPr algn="justLow" rtl="1">
              <a:lnSpc>
                <a:spcPct val="200000"/>
              </a:lnSpc>
            </a:pPr>
            <a:r>
              <a:rPr lang="fa-IR" sz="2400" b="1" dirty="0">
                <a:solidFill>
                  <a:prstClr val="black"/>
                </a:solidFill>
                <a:cs typeface="B Nazanin" panose="00000400000000000000" pitchFamily="2" charset="-78"/>
              </a:rPr>
              <a:t>این منطق:</a:t>
            </a:r>
          </a:p>
          <a:p>
            <a:pPr algn="justLow" rtl="1">
              <a:lnSpc>
                <a:spcPct val="200000"/>
              </a:lnSpc>
            </a:pPr>
            <a:r>
              <a:rPr lang="fa-IR" sz="2400" b="1" dirty="0">
                <a:solidFill>
                  <a:prstClr val="black"/>
                </a:solidFill>
                <a:cs typeface="B Nazanin" panose="00000400000000000000" pitchFamily="2" charset="-78"/>
              </a:rPr>
              <a:t>•	مقاومت را از هیجان مقطعی به ساختار پایدار تبدیل می‌کند؛</a:t>
            </a:r>
          </a:p>
          <a:p>
            <a:pPr algn="justLow" rtl="1">
              <a:lnSpc>
                <a:spcPct val="200000"/>
              </a:lnSpc>
            </a:pPr>
            <a:r>
              <a:rPr lang="fa-IR" sz="2400" b="1" dirty="0">
                <a:solidFill>
                  <a:prstClr val="black"/>
                </a:solidFill>
                <a:cs typeface="B Nazanin" panose="00000400000000000000" pitchFamily="2" charset="-78"/>
              </a:rPr>
              <a:t>•	تاب‌آوری اجتماعی را نهادینه می‌سازد؛</a:t>
            </a:r>
          </a:p>
          <a:p>
            <a:pPr algn="justLow" rtl="1">
              <a:lnSpc>
                <a:spcPct val="200000"/>
              </a:lnSpc>
            </a:pPr>
            <a:r>
              <a:rPr lang="fa-IR" sz="2400" b="1" dirty="0">
                <a:solidFill>
                  <a:prstClr val="black"/>
                </a:solidFill>
                <a:cs typeface="B Nazanin" panose="00000400000000000000" pitchFamily="2" charset="-78"/>
              </a:rPr>
              <a:t>•	امکان فرسایش بلندمدت را از دشمن می‌گیرد</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1384807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66008"/>
            <a:ext cx="9112077" cy="610167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a:solidFill>
                  <a:prstClr val="black"/>
                </a:solidFill>
                <a:cs typeface="B Nazanin" panose="00000400000000000000" pitchFamily="2" charset="-78"/>
              </a:rPr>
              <a:t>جنگ نرم؛ یعنی جنگ به </a:t>
            </a:r>
            <a:r>
              <a:rPr lang="fa-IR" sz="2000" b="1" dirty="0" smtClean="0">
                <a:solidFill>
                  <a:prstClr val="black"/>
                </a:solidFill>
                <a:cs typeface="B Nazanin" panose="00000400000000000000" pitchFamily="2" charset="-78"/>
              </a:rPr>
              <a:t>وسیله‌ </a:t>
            </a:r>
            <a:r>
              <a:rPr lang="fa-IR" sz="2000" b="1" dirty="0">
                <a:solidFill>
                  <a:prstClr val="black"/>
                </a:solidFill>
                <a:cs typeface="B Nazanin" panose="00000400000000000000" pitchFamily="2" charset="-78"/>
              </a:rPr>
              <a:t>ابزارهای فرهنگی، به </a:t>
            </a:r>
            <a:r>
              <a:rPr lang="fa-IR" sz="2000" b="1" dirty="0" smtClean="0">
                <a:solidFill>
                  <a:prstClr val="black"/>
                </a:solidFill>
                <a:cs typeface="B Nazanin" panose="00000400000000000000" pitchFamily="2" charset="-78"/>
              </a:rPr>
              <a:t>وسیله </a:t>
            </a:r>
            <a:r>
              <a:rPr lang="fa-IR" sz="2000" b="1" dirty="0">
                <a:solidFill>
                  <a:prstClr val="black"/>
                </a:solidFill>
                <a:cs typeface="B Nazanin" panose="00000400000000000000" pitchFamily="2" charset="-78"/>
              </a:rPr>
              <a:t>نفوذ، به </a:t>
            </a:r>
            <a:r>
              <a:rPr lang="fa-IR" sz="2000" b="1" dirty="0" smtClean="0">
                <a:solidFill>
                  <a:prstClr val="black"/>
                </a:solidFill>
                <a:cs typeface="B Nazanin" panose="00000400000000000000" pitchFamily="2" charset="-78"/>
              </a:rPr>
              <a:t>وسیله </a:t>
            </a:r>
            <a:r>
              <a:rPr lang="fa-IR" sz="2000" b="1" dirty="0">
                <a:solidFill>
                  <a:prstClr val="black"/>
                </a:solidFill>
                <a:cs typeface="B Nazanin" panose="00000400000000000000" pitchFamily="2" charset="-78"/>
              </a:rPr>
              <a:t>دروغ، به وسیله‌ شایعه‌پراكنی.  اولین هدف دشمنان اين است كه ملت را نسبت به نظام اسلامى دلسرد و نااميد كنند؛ بيشتر تبليغات و شايعه‌پراكنى آنها متوجه به اين هدف است.  از </a:t>
            </a:r>
            <a:r>
              <a:rPr lang="fa-IR" sz="2000" b="1" dirty="0" smtClean="0">
                <a:solidFill>
                  <a:prstClr val="black"/>
                </a:solidFill>
                <a:cs typeface="B Nazanin" panose="00000400000000000000" pitchFamily="2" charset="-78"/>
              </a:rPr>
              <a:t>راه‌های </a:t>
            </a:r>
            <a:r>
              <a:rPr lang="fa-IR" sz="2000" b="1" dirty="0">
                <a:solidFill>
                  <a:prstClr val="black"/>
                </a:solidFill>
                <a:cs typeface="B Nazanin" panose="00000400000000000000" pitchFamily="2" charset="-78"/>
              </a:rPr>
              <a:t>بی‌اعتماد کردن مردم، همین شایعه‌پراکنی‌ها و حرف‌هایی است که از روی بی‌مسؤولیتی زده می‌شود. </a:t>
            </a:r>
          </a:p>
          <a:p>
            <a:pPr algn="justLow" rtl="1">
              <a:lnSpc>
                <a:spcPct val="150000"/>
              </a:lnSpc>
            </a:pPr>
            <a:r>
              <a:rPr lang="fa-IR" sz="2000" b="1" dirty="0">
                <a:solidFill>
                  <a:prstClr val="black"/>
                </a:solidFill>
                <a:cs typeface="B Nazanin" panose="00000400000000000000" pitchFamily="2" charset="-78"/>
              </a:rPr>
              <a:t>وظیفه‌ شما چیه؟ وظیفه‌ ما چیه؟ وظیفه‌ شما دو چیز است؛ اوّل، قبل از تحقیق قضاوت نکردن و منتظر روشن شدن بودن. این یک. وقتی که درباره‌ فلان مسأله راجع به امور سیاست اطلاع ندارید، کسی را هم پیدا نکردید دم دستتان که بیاید بایستد این‌جا و جواب بدهد، یا نامه نوشتید و جواب نگرفتید، از روی حدس و گمان قضاوت نکنید. این یک. و سؤال کنید تا روشن بشود. دوم، وظیفه این است که اگر راجع به اشخاص، افراد یا مسائلی که ارتباط به اشخاص و افراد پیدا می‌کند، چیزی شنیدید که باز هم برای شما محقَّق و ثابت نیست، این را دهن به دهن نگردانید. چون می‌شود شایعه و از قول پیغمبر اکرم(ص) نقل شده است که فرموده‌اند: «کَفَی المرءُ کِذْباً أنْ یحدثَ بِکُلّْ ما یَسْمَعُ؛ برای دروغ‌گو بودن یک آدم همین کافی است که هر چه می‌شنود، نقل کند.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41070734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905429"/>
            <a:ext cx="8975354" cy="572464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شناسایی شبهه‌سازی و القای </a:t>
            </a:r>
            <a:r>
              <a:rPr lang="fa-IR" sz="2000" b="1" dirty="0" smtClean="0">
                <a:solidFill>
                  <a:srgbClr val="0070C0"/>
                </a:solidFill>
                <a:cs typeface="B Nazanin" panose="00000400000000000000" pitchFamily="2" charset="-78"/>
              </a:rPr>
              <a:t>تردید</a:t>
            </a:r>
          </a:p>
          <a:p>
            <a:pPr algn="justLow" rtl="1">
              <a:lnSpc>
                <a:spcPct val="150000"/>
              </a:lnSpc>
            </a:pPr>
            <a:r>
              <a:rPr lang="fa-IR" sz="2250" b="1" dirty="0" smtClean="0">
                <a:solidFill>
                  <a:prstClr val="black"/>
                </a:solidFill>
                <a:cs typeface="B Nazanin" panose="00000400000000000000" pitchFamily="2" charset="-78"/>
              </a:rPr>
              <a:t>دشمن </a:t>
            </a:r>
            <a:r>
              <a:rPr lang="fa-IR" sz="2250" b="1" dirty="0">
                <a:solidFill>
                  <a:prstClr val="black"/>
                </a:solidFill>
                <a:cs typeface="B Nazanin" panose="00000400000000000000" pitchFamily="2" charset="-78"/>
              </a:rPr>
              <a:t>با ظاهری علمی یا منتقدانه، ابهام و تردید در اصول و آرمان‌ها ایجاد می‌کند تا اعتماد به نفس فکری جامعه را سست و اراده عمل را فلج کند. </a:t>
            </a:r>
            <a:r>
              <a:rPr lang="fa-IR" sz="2250" b="1" dirty="0" smtClean="0">
                <a:solidFill>
                  <a:prstClr val="black"/>
                </a:solidFill>
                <a:cs typeface="B Nazanin" panose="00000400000000000000" pitchFamily="2" charset="-78"/>
              </a:rPr>
              <a:t>قرآن‌کریم </a:t>
            </a:r>
            <a:r>
              <a:rPr lang="fa-IR" sz="2250" b="1" dirty="0">
                <a:solidFill>
                  <a:prstClr val="black"/>
                </a:solidFill>
                <a:cs typeface="B Nazanin" panose="00000400000000000000" pitchFamily="2" charset="-78"/>
              </a:rPr>
              <a:t>به روشنی مؤمنان را از این خطر آگاه می‌سازد و آنان را به شناخت و تشخیص این حربه فرامی‌خواند. این بصیرت، جامعه را در برابر تلاش برای بی‌رمزسازی و ایجاد تردید در هویت خویش، واکسینه می‌کند</a:t>
            </a:r>
            <a:r>
              <a:rPr lang="fa-IR" sz="2250" b="1" dirty="0" smtClean="0">
                <a:solidFill>
                  <a:prstClr val="black"/>
                </a:solidFill>
                <a:cs typeface="B Nazanin" panose="00000400000000000000" pitchFamily="2" charset="-78"/>
              </a:rPr>
              <a:t>.</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50" b="1" dirty="0" smtClean="0">
                <a:solidFill>
                  <a:srgbClr val="ED7D31">
                    <a:lumMod val="75000"/>
                  </a:srgbClr>
                </a:solidFill>
                <a:cs typeface="B Nazanin" panose="00000400000000000000" pitchFamily="2" charset="-78"/>
              </a:rPr>
              <a:t>آیات و شواهد قرآنی</a:t>
            </a:r>
            <a:endParaRPr lang="fa-IR" sz="225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يُخادِعُونَ </a:t>
            </a:r>
            <a:r>
              <a:rPr lang="fa-IR" sz="2250" b="1" dirty="0">
                <a:solidFill>
                  <a:prstClr val="black"/>
                </a:solidFill>
                <a:cs typeface="B Nazanin" panose="00000400000000000000" pitchFamily="2" charset="-78"/>
              </a:rPr>
              <a:t>اللّيُطْفِؤُا َهَ وَ الَّذينَ آمَنُوا وَ ما يَخْدَعُونَ إِلاَّ أَنْفُسَهُمْ وَ ما يَشْعُرُون‏(</a:t>
            </a:r>
            <a:r>
              <a:rPr lang="fa-IR" sz="2250" b="1" dirty="0" smtClean="0">
                <a:solidFill>
                  <a:prstClr val="black"/>
                </a:solidFill>
                <a:cs typeface="B Nazanin" panose="00000400000000000000" pitchFamily="2" charset="-78"/>
              </a:rPr>
              <a:t>بقره:9)؛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يُريدُونَ أَنْ نُورَ اللَّهِ بِأَفْواهِهِمْ وَ يَأْبَى اللَّهُ إِلاَّ أَنْ يُتِمَّ نُورَهُ وَ لَوْ كَرِهَ الْكافِرُونَ(توبه: 32)؛ </a:t>
            </a:r>
          </a:p>
          <a:p>
            <a:pPr marL="342900" indent="-342900" algn="justLow" rtl="1">
              <a:lnSpc>
                <a:spcPct val="150000"/>
              </a:lnSpc>
              <a:buFont typeface="Arial" panose="020B0604020202020204" pitchFamily="34" charset="0"/>
              <a:buChar char="•"/>
            </a:pPr>
            <a:r>
              <a:rPr lang="fa-IR" sz="2250" b="1" dirty="0" smtClean="0">
                <a:solidFill>
                  <a:prstClr val="black"/>
                </a:solidFill>
                <a:cs typeface="B Nazanin" panose="00000400000000000000" pitchFamily="2" charset="-78"/>
              </a:rPr>
              <a:t>وَ </a:t>
            </a:r>
            <a:r>
              <a:rPr lang="fa-IR" sz="2250" b="1" dirty="0">
                <a:solidFill>
                  <a:prstClr val="black"/>
                </a:solidFill>
                <a:cs typeface="B Nazanin" panose="00000400000000000000" pitchFamily="2" charset="-78"/>
              </a:rPr>
              <a:t>إِذا رَأَيْتَهُمْ تُعْجِبُكَ أَجْسامُهُمْ وَ إِنْ يَقُولُوا تَسْمَعْ لِقَوْلِهِمْ .... هُمُ الْعَدُوُّ فَاحْذَرْهُمْ قاتَلَهُمُ اللَّهُ أَنَّى يُؤْفَكُونَ (منافقون: 4)؛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3508219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156706"/>
            <a:ext cx="9112077"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بسیاری از شبهات، عملیات روانی با پوشش پرسش هستند. هدف این شبهات نه کشف حقیقت، که تضعیف ایمان، ایجاد اختلاف و مشغول‌کردن نخبگان به مسائل حاشیه‌ای است.</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شبهه‌ساز حرفه‌ای، معمولاً به دنبال پاسخ نیست، بلکه به دنبال تکثیر ابهام است. شناسایی این الگو، از اتلاف انرژی در مسیرهای بی‌پایان بحث جلوگیری می‌کند.</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کلید مقابله، تفکیک دقیق پرسش مشروع و جویای حقیقت از شبهه تخریبی و هدفمند است. رویکرد ما در برابر اولی، تبیین صبورانه و استدلالیو در برابر دومی، افشاگری و خنثی‌سازی سریع‌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832388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4557"/>
            <a:ext cx="9112077" cy="61439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انقلاب، زنده و پویاست. پاسدار انقلاب، پاسدار چنین موجود زنده و پویا و متحرک و پیشرونده‌ای است. اگر این نبود، تا کنون انقلاب اسلامی و نظام اسلامی باید ده کفن پوسانده باشد. اما موجود زنده را نمی‌شود دفن کرد و از تحرک باز داشت؛ زنده است و زنده خواهد ماند. ملت ما هم این مفاهیم را قبول دارد؛ زبدگان بی‌نظر و منصف هم این مفاهیم را قبول دارند. با این خصوصیات، این انقلاب و این نظام، قدرت ایستادگی دارد؛ این را دشمنان ما هم فهمیده‌اند. تنها امیدی که آنها دارند، این است که این مفاهیم و این مبانی در دل مردم و پیش از آنها در دل مسؤولان دچار تردید و وسوسه شود. سعی می‌کنند در دل کسانی که دستی در گوشه‌ای از گوشه‌های این نظام دارند، این وسوسه‌ها و تردیدها را ایجاد کنند. تردید، صفت بسیار بد و عنصر خطرناکی است. این تردید را با استدلال القاء نمی‌کنند؛ استدلالی وجود </a:t>
            </a:r>
            <a:r>
              <a:rPr lang="fa-IR" sz="2200" b="1" dirty="0" smtClean="0">
                <a:solidFill>
                  <a:prstClr val="black"/>
                </a:solidFill>
                <a:cs typeface="B Nazanin" panose="00000400000000000000" pitchFamily="2" charset="-78"/>
              </a:rPr>
              <a:t>ندارد...با </a:t>
            </a:r>
            <a:r>
              <a:rPr lang="fa-IR" sz="2200" b="1" dirty="0">
                <a:solidFill>
                  <a:prstClr val="black"/>
                </a:solidFill>
                <a:cs typeface="B Nazanin" panose="00000400000000000000" pitchFamily="2" charset="-78"/>
              </a:rPr>
              <a:t>تبلیغات، با خریدن اشخاص و با شیرین کردن دهن این و آن، سعی می‌کنند در درون کالبد نظام اسلامی اختلال ایجاد کنند</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9983450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1842"/>
            <a:ext cx="9112077" cy="679801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b="1" dirty="0" smtClean="0">
                <a:solidFill>
                  <a:prstClr val="black"/>
                </a:solidFill>
                <a:cs typeface="B Nazanin" panose="00000400000000000000" pitchFamily="2" charset="-78"/>
              </a:rPr>
              <a:t>باید </a:t>
            </a:r>
            <a:r>
              <a:rPr lang="fa-IR" b="1" dirty="0">
                <a:solidFill>
                  <a:prstClr val="black"/>
                </a:solidFill>
                <a:cs typeface="B Nazanin" panose="00000400000000000000" pitchFamily="2" charset="-78"/>
              </a:rPr>
              <a:t>مراقب این بود. نه تنها شما، بلکه </a:t>
            </a:r>
            <a:r>
              <a:rPr lang="fa-IR" b="1" dirty="0" smtClean="0">
                <a:solidFill>
                  <a:prstClr val="black"/>
                </a:solidFill>
                <a:cs typeface="B Nazanin" panose="00000400000000000000" pitchFamily="2" charset="-78"/>
              </a:rPr>
              <a:t>همه‌ </a:t>
            </a:r>
            <a:r>
              <a:rPr lang="fa-IR" b="1" dirty="0">
                <a:solidFill>
                  <a:prstClr val="black"/>
                </a:solidFill>
                <a:cs typeface="B Nazanin" panose="00000400000000000000" pitchFamily="2" charset="-78"/>
              </a:rPr>
              <a:t>ما باید مراقب این خطر باشیم. هر کس در </a:t>
            </a:r>
            <a:r>
              <a:rPr lang="fa-IR" b="1" dirty="0" smtClean="0">
                <a:solidFill>
                  <a:prstClr val="black"/>
                </a:solidFill>
                <a:cs typeface="B Nazanin" panose="00000400000000000000" pitchFamily="2" charset="-78"/>
              </a:rPr>
              <a:t>درجه‌ </a:t>
            </a:r>
            <a:r>
              <a:rPr lang="fa-IR" b="1" dirty="0">
                <a:solidFill>
                  <a:prstClr val="black"/>
                </a:solidFill>
                <a:cs typeface="B Nazanin" panose="00000400000000000000" pitchFamily="2" charset="-78"/>
              </a:rPr>
              <a:t>اول باید مراقب دل خود و سپس مراقب دل مجموعه و مرتبطان به خود باشد. </a:t>
            </a:r>
            <a:r>
              <a:rPr lang="fa-IR" b="1" dirty="0" smtClean="0">
                <a:solidFill>
                  <a:prstClr val="black"/>
                </a:solidFill>
                <a:cs typeface="B Nazanin" panose="00000400000000000000" pitchFamily="2" charset="-78"/>
              </a:rPr>
              <a:t>دل‌های </a:t>
            </a:r>
            <a:r>
              <a:rPr lang="fa-IR" b="1" dirty="0">
                <a:solidFill>
                  <a:prstClr val="black"/>
                </a:solidFill>
                <a:cs typeface="B Nazanin" panose="00000400000000000000" pitchFamily="2" charset="-78"/>
              </a:rPr>
              <a:t>سرشار از ایمان و معرفت و روشن‌بینی، هرگز مغلوب و مرعوب نمی‌شوند. برای مرعوب شدن، مغلوب شدن، تسلیم‌شدن و وادادگی، اول باید در </a:t>
            </a:r>
            <a:r>
              <a:rPr lang="fa-IR" b="1" dirty="0" smtClean="0">
                <a:solidFill>
                  <a:prstClr val="black"/>
                </a:solidFill>
                <a:cs typeface="B Nazanin" panose="00000400000000000000" pitchFamily="2" charset="-78"/>
              </a:rPr>
              <a:t>دل‌ها </a:t>
            </a:r>
            <a:r>
              <a:rPr lang="fa-IR" b="1" dirty="0">
                <a:solidFill>
                  <a:prstClr val="black"/>
                </a:solidFill>
                <a:cs typeface="B Nazanin" panose="00000400000000000000" pitchFamily="2" charset="-78"/>
              </a:rPr>
              <a:t>تردید ایجاد کرد. این تردیدها همیشه از راه مغز وارد نمی‌شود؛ گاهی از راه جسم هم وارد می‌شود.خواسته‌ها و </a:t>
            </a:r>
            <a:r>
              <a:rPr lang="fa-IR" b="1" dirty="0" smtClean="0">
                <a:solidFill>
                  <a:prstClr val="black"/>
                </a:solidFill>
                <a:cs typeface="B Nazanin" panose="00000400000000000000" pitchFamily="2" charset="-78"/>
              </a:rPr>
              <a:t>هوس‌های </a:t>
            </a:r>
            <a:r>
              <a:rPr lang="fa-IR" b="1" dirty="0">
                <a:solidFill>
                  <a:prstClr val="black"/>
                </a:solidFill>
                <a:cs typeface="B Nazanin" panose="00000400000000000000" pitchFamily="2" charset="-78"/>
              </a:rPr>
              <a:t>جسمانی، میل به پول - که در بخشی از دعای </a:t>
            </a:r>
            <a:r>
              <a:rPr lang="fa-IR" b="1" dirty="0" smtClean="0">
                <a:solidFill>
                  <a:prstClr val="black"/>
                </a:solidFill>
                <a:cs typeface="B Nazanin" panose="00000400000000000000" pitchFamily="2" charset="-78"/>
              </a:rPr>
              <a:t>صحیفه‌ </a:t>
            </a:r>
            <a:r>
              <a:rPr lang="fa-IR" b="1" dirty="0">
                <a:solidFill>
                  <a:prstClr val="black"/>
                </a:solidFill>
                <a:cs typeface="B Nazanin" panose="00000400000000000000" pitchFamily="2" charset="-78"/>
              </a:rPr>
              <a:t>سجادیه؛ همان دعایی که در ایام جبهه، خیلی از جوانان ما آن را می‌خواندند: «و حصن ثغور المسلمین»، آمده است که فکر مال فتون (مال فتنه‌انگیز) را از دل آنها ببر - مال فتنه‌انگیز، جاه‌طلبی، مقام‌طلبی، راحت‌طلبی، عیش‌طلبی و تجمل‌طلبی چیزهایی است که تردید را از طریق جسم و شهوات، وارد دل و مغز انسان می‌کند. مراقب اینها باشید…. اینها مراقبت می‏خواهد. راحت‏طلبی، رفاه‏طلبی و عیش‏طلبی، چیزهایی است که بتدریج در انسان اثر بد می‏گذارد و خود انسان هم اوّل نمی‏فهمد. یک وقت می‏خواهد حرکت کند، می‏بیند نمی‏تواند؛ می‏خواهد پرواز کند، می‏بیند نمی‏تواند. مراقب باشید مجموعه را حفظ کنید؛ </a:t>
            </a:r>
            <a:r>
              <a:rPr lang="fa-IR" b="1" dirty="0" smtClean="0">
                <a:solidFill>
                  <a:prstClr val="black"/>
                </a:solidFill>
                <a:cs typeface="B Nazanin" panose="00000400000000000000" pitchFamily="2" charset="-78"/>
              </a:rPr>
              <a:t>ذهن‌ها </a:t>
            </a:r>
            <a:r>
              <a:rPr lang="fa-IR" b="1" dirty="0">
                <a:solidFill>
                  <a:prstClr val="black"/>
                </a:solidFill>
                <a:cs typeface="B Nazanin" panose="00000400000000000000" pitchFamily="2" charset="-78"/>
              </a:rPr>
              <a:t>و </a:t>
            </a:r>
            <a:r>
              <a:rPr lang="fa-IR" b="1" dirty="0" smtClean="0">
                <a:solidFill>
                  <a:prstClr val="black"/>
                </a:solidFill>
                <a:cs typeface="B Nazanin" panose="00000400000000000000" pitchFamily="2" charset="-78"/>
              </a:rPr>
              <a:t>دل‌ها </a:t>
            </a:r>
            <a:r>
              <a:rPr lang="fa-IR" b="1" dirty="0">
                <a:solidFill>
                  <a:prstClr val="black"/>
                </a:solidFill>
                <a:cs typeface="B Nazanin" panose="00000400000000000000" pitchFamily="2" charset="-78"/>
              </a:rPr>
              <a:t>و فکرها و </a:t>
            </a:r>
            <a:r>
              <a:rPr lang="fa-IR" b="1" dirty="0" smtClean="0">
                <a:solidFill>
                  <a:prstClr val="black"/>
                </a:solidFill>
                <a:cs typeface="B Nazanin" panose="00000400000000000000" pitchFamily="2" charset="-78"/>
              </a:rPr>
              <a:t>ایمان‌ها </a:t>
            </a:r>
            <a:r>
              <a:rPr lang="fa-IR" b="1" dirty="0">
                <a:solidFill>
                  <a:prstClr val="black"/>
                </a:solidFill>
                <a:cs typeface="B Nazanin" panose="00000400000000000000" pitchFamily="2" charset="-78"/>
              </a:rPr>
              <a:t>را مورد پاسداریِ دقیق قرار دهید؛ این سفارش همیشگی من است. بدانید در این صورت، هیچ عامل و نیرویی زیر این آسمان وجود ندارد که بتواند بر شما غلبه کند. حرف‌هایی که می‏زنند، </a:t>
            </a:r>
            <a:r>
              <a:rPr lang="fa-IR" b="1" dirty="0" smtClean="0">
                <a:solidFill>
                  <a:prstClr val="black"/>
                </a:solidFill>
                <a:cs typeface="B Nazanin" panose="00000400000000000000" pitchFamily="2" charset="-78"/>
              </a:rPr>
              <a:t>لشکرکشی‌ها </a:t>
            </a:r>
            <a:r>
              <a:rPr lang="fa-IR" b="1" dirty="0">
                <a:solidFill>
                  <a:prstClr val="black"/>
                </a:solidFill>
                <a:cs typeface="B Nazanin" panose="00000400000000000000" pitchFamily="2" charset="-78"/>
              </a:rPr>
              <a:t>و تهدیدهایی که می‏کنند، چیزهایی نیست که بتواند یک ملت مؤمن را - که در میان خود، چنین مجموعه‏هایی پولادینِ دارد - به عقب‏نشینی وادار کند و آن را شکست دهد. تأثیر سلاح مخرّب، معلوم است؛ اما هیچ شکستی برای یک ملت از این طریق به وجود نمی‏آید. </a:t>
            </a:r>
            <a:r>
              <a:rPr lang="fa-IR" b="1" dirty="0" smtClean="0">
                <a:solidFill>
                  <a:prstClr val="black"/>
                </a:solidFill>
                <a:cs typeface="B Nazanin" panose="00000400000000000000" pitchFamily="2" charset="-78"/>
              </a:rPr>
              <a:t>شکست‌ها </a:t>
            </a:r>
            <a:r>
              <a:rPr lang="fa-IR" b="1" dirty="0">
                <a:solidFill>
                  <a:prstClr val="black"/>
                </a:solidFill>
                <a:cs typeface="B Nazanin" panose="00000400000000000000" pitchFamily="2" charset="-78"/>
              </a:rPr>
              <a:t>اوّل در دلها به وجود می‏آید و آن است که </a:t>
            </a:r>
            <a:r>
              <a:rPr lang="fa-IR" b="1" dirty="0" smtClean="0">
                <a:solidFill>
                  <a:prstClr val="black"/>
                </a:solidFill>
                <a:cs typeface="B Nazanin" panose="00000400000000000000" pitchFamily="2" charset="-78"/>
              </a:rPr>
              <a:t>انسان‌ها </a:t>
            </a:r>
            <a:r>
              <a:rPr lang="fa-IR" b="1" dirty="0">
                <a:solidFill>
                  <a:prstClr val="black"/>
                </a:solidFill>
                <a:cs typeface="B Nazanin" panose="00000400000000000000" pitchFamily="2" charset="-78"/>
              </a:rPr>
              <a:t>را منهزم می‏کند.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2082068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400" b="1" dirty="0" smtClean="0">
                <a:solidFill>
                  <a:prstClr val="black"/>
                </a:solidFill>
                <a:cs typeface="B Nazanin" panose="00000400000000000000" pitchFamily="2" charset="-78"/>
              </a:rPr>
              <a:t>نقشه‌ </a:t>
            </a:r>
            <a:r>
              <a:rPr lang="fa-IR" sz="2400" b="1" dirty="0">
                <a:solidFill>
                  <a:prstClr val="black"/>
                </a:solidFill>
                <a:cs typeface="B Nazanin" panose="00000400000000000000" pitchFamily="2" charset="-78"/>
              </a:rPr>
              <a:t>دشمن این است که جوانان ما را، مردم ما را در </a:t>
            </a:r>
            <a:r>
              <a:rPr lang="fa-IR" sz="2400" b="1" dirty="0" smtClean="0">
                <a:solidFill>
                  <a:prstClr val="black"/>
                </a:solidFill>
                <a:cs typeface="B Nazanin" panose="00000400000000000000" pitchFamily="2" charset="-78"/>
              </a:rPr>
              <a:t>بخش‌های </a:t>
            </a:r>
            <a:r>
              <a:rPr lang="fa-IR" sz="2400" b="1" dirty="0">
                <a:solidFill>
                  <a:prstClr val="black"/>
                </a:solidFill>
                <a:cs typeface="B Nazanin" panose="00000400000000000000" pitchFamily="2" charset="-78"/>
              </a:rPr>
              <a:t>گوناگون دچار خلل در عزم و اراده کند؛ </a:t>
            </a:r>
            <a:r>
              <a:rPr lang="fa-IR" sz="2400" b="1" dirty="0" smtClean="0">
                <a:solidFill>
                  <a:prstClr val="black"/>
                </a:solidFill>
                <a:cs typeface="B Nazanin" panose="00000400000000000000" pitchFamily="2" charset="-78"/>
              </a:rPr>
              <a:t>نقشه‌ </a:t>
            </a:r>
            <a:r>
              <a:rPr lang="fa-IR" sz="2400" b="1" dirty="0">
                <a:solidFill>
                  <a:prstClr val="black"/>
                </a:solidFill>
                <a:cs typeface="B Nazanin" panose="00000400000000000000" pitchFamily="2" charset="-78"/>
              </a:rPr>
              <a:t>اساسی دشمن این است؛ تردید‌افکنی در ایمان مردم و در عزم راسخ مردم؛ یعنی همان دو عنصری که عرض کردم؛ دو </a:t>
            </a:r>
            <a:r>
              <a:rPr lang="fa-IR" sz="2400" b="1" dirty="0" smtClean="0">
                <a:solidFill>
                  <a:prstClr val="black"/>
                </a:solidFill>
                <a:cs typeface="B Nazanin" panose="00000400000000000000" pitchFamily="2" charset="-78"/>
              </a:rPr>
              <a:t>کلید‌واژه‌ </a:t>
            </a:r>
            <a:r>
              <a:rPr lang="fa-IR" sz="2400" b="1" dirty="0">
                <a:solidFill>
                  <a:prstClr val="black"/>
                </a:solidFill>
                <a:cs typeface="B Nazanin" panose="00000400000000000000" pitchFamily="2" charset="-78"/>
              </a:rPr>
              <a:t>ایمان، و غیرت دینی. تردید‌افکنی در ایمان و غیرت دینی مردم آن چیزی است که دشمن دنبال آن است؛ </a:t>
            </a:r>
            <a:r>
              <a:rPr lang="fa-IR" sz="2400" b="1" dirty="0" smtClean="0">
                <a:solidFill>
                  <a:prstClr val="black"/>
                </a:solidFill>
                <a:cs typeface="B Nazanin" panose="00000400000000000000" pitchFamily="2" charset="-78"/>
              </a:rPr>
              <a:t>می‌دانند </a:t>
            </a:r>
            <a:r>
              <a:rPr lang="fa-IR" sz="2400" b="1" dirty="0">
                <a:solidFill>
                  <a:prstClr val="black"/>
                </a:solidFill>
                <a:cs typeface="B Nazanin" panose="00000400000000000000" pitchFamily="2" charset="-78"/>
              </a:rPr>
              <a:t>که اگر چنانچه این اتّفاق افتاد، قدرت تهاجمی و حتّی قدرت دفاعی جمهوری اسلامی هم تحت تأثیر قرار خواهد گرفت و از بین خواهد رفت؛ لذا دارند توطئه می‌کنند.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528916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3940" y="633700"/>
            <a:ext cx="9090149" cy="634789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دشمن‌شناسی چندلایه و </a:t>
            </a:r>
            <a:r>
              <a:rPr lang="fa-IR" sz="2000" b="1" dirty="0" smtClean="0">
                <a:solidFill>
                  <a:srgbClr val="0070C0"/>
                </a:solidFill>
                <a:cs typeface="B Nazanin" panose="00000400000000000000" pitchFamily="2" charset="-78"/>
              </a:rPr>
              <a:t>پیچیده</a:t>
            </a:r>
          </a:p>
          <a:p>
            <a:pPr algn="justLow" rtl="1">
              <a:lnSpc>
                <a:spcPct val="150000"/>
              </a:lnSpc>
            </a:pPr>
            <a:r>
              <a:rPr lang="fa-IR" sz="2100" b="1" dirty="0" smtClean="0">
                <a:solidFill>
                  <a:prstClr val="black"/>
                </a:solidFill>
                <a:cs typeface="B Nazanin" panose="00000400000000000000" pitchFamily="2" charset="-78"/>
              </a:rPr>
              <a:t>دشمن در </a:t>
            </a:r>
            <a:r>
              <a:rPr lang="fa-IR" sz="2100" b="1" dirty="0">
                <a:solidFill>
                  <a:prstClr val="black"/>
                </a:solidFill>
                <a:cs typeface="B Nazanin" panose="00000400000000000000" pitchFamily="2" charset="-78"/>
              </a:rPr>
              <a:t>نبرد امروز، موجودی تک‌بعدی و آشکار نیست. او در قالب‌های گوناگون ظاهر می‌شود: دشمن آشکار نظامی، دشمن پنهان اطلاعاتی، دشمن نفوذی فرهنگی و دشمن فریبکاری که در لباس دوست یا منتقد ظاهر می‌شود. شناخت این چهره‌های پیچیده، شرط بقاست. . قرآن کریم با ژرف‌نگری حیرت‌انگیزی، مؤمنان را به شناخت دقیق و همه‌جانبه از این چهره‌های پیچیده دشمن فرامی‌خواند.</a:t>
            </a:r>
            <a:endParaRPr lang="fa-IR" sz="2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يا أَيُّهَا الَّذينَ آمَنُوا لا تَتَّخِذُوا بِطانَةً مِنْ دُونِكُمْ لا يَأْلُونَكُمْ خَبالاً وَدُّوا ما عَنِتُّمْ قَدْ بَدَتِ الْبَغْضاءُ مِنْ أَفْواهِهِمْ وَ ما تُخْفي‏ صُدُورُهُمْ أَكْبَرُ قَدْ بَيَّنَّا لَكُمُ الْآياتِ إِنْ كُنْتُمْ تَعْقِلُون‏(آل‌عمران: 118)؛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كَذلِكَ جَعَلْنا لِكُلِّ نَبِيٍّ عَدُوًّا شَياطينَ الْإِنْسِ وَ الْجِنِّ يُوحي‏ بَعْضُهُمْ إِلى‏ بَعْضٍ زُخْرُفَ الْقَوْلِ غُرُوراً...(انعام: 112)؛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لَقَدْ صَرَّفْنا في‏ هذَا الْقُرْآنِ لِيَذَّكَّرُوا وَ ما يَزيدُهُمْ إِلاَّ نُفُوراً (اسراء: 41)؛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 </a:t>
            </a:r>
            <a:r>
              <a:rPr lang="fa-IR" sz="2100" b="1" dirty="0">
                <a:solidFill>
                  <a:prstClr val="black"/>
                </a:solidFill>
                <a:cs typeface="B Nazanin" panose="00000400000000000000" pitchFamily="2" charset="-78"/>
              </a:rPr>
              <a:t>قُلْنَا اهْبِطُوا بَعْضُكُمْ لِبَعْضٍ عَدُوٌّ وَ لَكُمْ فِی الْأَرْضِ مُسْتَقَرٌّ وَ مَتاعٌ إِلى‏ حینٍ (بقره: 36)؛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807657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71342"/>
            <a:ext cx="9112077" cy="641714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تحت هر شرایطی نباید از شناخت دشمن غفلت نمود و آن را نادیده گرفت.</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حسّاسیّت در برابر دشمن و کار دشمن و </a:t>
            </a:r>
            <a:r>
              <a:rPr lang="fa-IR" sz="2050" b="1" dirty="0" smtClean="0">
                <a:solidFill>
                  <a:prstClr val="black"/>
                </a:solidFill>
                <a:cs typeface="B Nazanin" panose="00000400000000000000" pitchFamily="2" charset="-78"/>
              </a:rPr>
              <a:t>نقشه‌ </a:t>
            </a:r>
            <a:r>
              <a:rPr lang="fa-IR" sz="2050" b="1" dirty="0">
                <a:solidFill>
                  <a:prstClr val="black"/>
                </a:solidFill>
                <a:cs typeface="B Nazanin" panose="00000400000000000000" pitchFamily="2" charset="-78"/>
              </a:rPr>
              <a:t>دشمن و عدم تبعیّت از او.</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شناخت دشمن، مقدمه برنامه‌ریزی و تولید اقتدار است. اگر سمت و سوی کار و اهداف دشمن را نشناسیم، نه تنها نمی‌توانیم در مقابل او بایستیم، بلکه ممکن است ناخواسته با اقدامات خود به او کمک کرده و به دوستان و خودی‌ها ضربه بزنیم. بصیرت، پادزهر این خواب غفلت است.</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نادیده گرفتن دشمن پنهان و نفوذی، هزینه‌ای به مراتب سنگین‌تر از مقابله رودررو با دشمن آشکار دارد؛ زیرا آسیب از درون و به بنیان‌های فکری و اخلاقی جامعه وارد می‌شود.</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دشمن‌شناسی، به معنای توهم توطئه نیست، بلکه به معنای </a:t>
            </a:r>
            <a:r>
              <a:rPr lang="fa-IR" sz="2050" b="1" dirty="0" smtClean="0">
                <a:solidFill>
                  <a:prstClr val="black"/>
                </a:solidFill>
                <a:cs typeface="B Nazanin" panose="00000400000000000000" pitchFamily="2" charset="-78"/>
              </a:rPr>
              <a:t>واقع‌بینی </a:t>
            </a:r>
            <a:r>
              <a:rPr lang="fa-IR" sz="2050" b="1" dirty="0">
                <a:solidFill>
                  <a:prstClr val="black"/>
                </a:solidFill>
                <a:cs typeface="B Nazanin" panose="00000400000000000000" pitchFamily="2" charset="-78"/>
              </a:rPr>
              <a:t>راهبردی و درک این است که جبهه باطل برای حفظ منافع خود، از هیچ اقدامی-از رسانه تا نفوذ اقتصادی و تربیت نخبگان وابسته- فروگذار نیست.</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هدف استراتژیک دشمن، زوال «عوامل اقتدار ملی» است. دشمن به دنبال نابودی یا تضعیف ارکان عوامل معنوی، هویتی، پیشرفت، نهادهای مظهر اقتدار و ...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935959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7119" y="755000"/>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b="1" dirty="0">
                <a:solidFill>
                  <a:prstClr val="black"/>
                </a:solidFill>
                <a:cs typeface="B Nazanin" panose="00000400000000000000" pitchFamily="2" charset="-78"/>
              </a:rPr>
              <a:t>مواظب باشید بصیرت‌تان را از دست ندهید، دشمن را بشناسید و دشمنی‌ها و ترفندهاى او را درست تشخیص بدهید. تبلیغاتى كه دشمن مى‏كند، حرفى كه دشمن مى‏زند و شایعه‏ای كه دشمن مى‏اندازد، به </a:t>
            </a:r>
            <a:r>
              <a:rPr lang="fa-IR" b="1" dirty="0" smtClean="0">
                <a:solidFill>
                  <a:prstClr val="black"/>
                </a:solidFill>
                <a:cs typeface="B Nazanin" panose="00000400000000000000" pitchFamily="2" charset="-78"/>
              </a:rPr>
              <a:t>چشم‌تان </a:t>
            </a:r>
            <a:r>
              <a:rPr lang="fa-IR" b="1" dirty="0">
                <a:solidFill>
                  <a:prstClr val="black"/>
                </a:solidFill>
                <a:cs typeface="B Nazanin" panose="00000400000000000000" pitchFamily="2" charset="-78"/>
              </a:rPr>
              <a:t>بیاید. توجه كنید كه دشمن با چه انگیزه‏اى این حرف را مى‏زند، این شایعه را مى‏پراكند، این خبر دروغ را نقل مى‏كند و این اظهار منافقانه را بر زبان جارى مى‏نماید. به‏هرحال، دشمن، دشمن است.   هم دشمن را بشناسید، هم روش‌های‌ دشمنی‌اش را بشناسید؛ ببینید چه‌جوری دشمنی می‌کند.   هم دشمن را باید شناخت، هم شیوه‌های دشمنی را. راه ‌‌‌و رسم‌ها و سمت‌وسوهایی را که اینها برای دشمنی در نظر گرفته‌اند، [را همه] باید بدانند؛ مسئولین باید بدانند، مردم هم باید بدانند.   جوانان عزیز! بسیجیان عزیز! هرجاى كشور كه هستید، این بصیرت را روزبه‌روز زیاد كنید. نگذارید بعضى از نیازهاى مادى و مسائل كوچك، جلو بصیرت‌ها را بگیرد. </a:t>
            </a:r>
            <a:r>
              <a:rPr lang="fa-IR" b="1" dirty="0" smtClean="0">
                <a:solidFill>
                  <a:prstClr val="black"/>
                </a:solidFill>
                <a:cs typeface="B Nazanin" panose="00000400000000000000" pitchFamily="2" charset="-78"/>
              </a:rPr>
              <a:t>بصیرت‌تان </a:t>
            </a:r>
            <a:r>
              <a:rPr lang="fa-IR" b="1" dirty="0">
                <a:solidFill>
                  <a:prstClr val="black"/>
                </a:solidFill>
                <a:cs typeface="B Nazanin" panose="00000400000000000000" pitchFamily="2" charset="-78"/>
              </a:rPr>
              <a:t>را حفظ كنید و دشمنتان را بشناسید. دشمن ترفندهاى گوناگون دارد؛ و آن ملتى موفق مى‏شود كه فریب نخورد. دشمن سعى مى‏كند آرزوهاى انقلابى را در نظر یك ملت مؤمن، كوچك كند. سعى مى‏كند نیازهاى مادى و كوچك را در نظر او بزرگ كند.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41689166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2341" y="921675"/>
            <a:ext cx="9090149" cy="59785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عدم اعتماد و تکیه به </a:t>
            </a:r>
            <a:r>
              <a:rPr lang="fa-IR" sz="2400" b="1" dirty="0" smtClean="0">
                <a:solidFill>
                  <a:srgbClr val="0070C0"/>
                </a:solidFill>
                <a:cs typeface="B Nazanin" panose="00000400000000000000" pitchFamily="2" charset="-78"/>
              </a:rPr>
              <a:t>دشمن</a:t>
            </a:r>
          </a:p>
          <a:p>
            <a:pPr algn="justLow" rtl="1">
              <a:lnSpc>
                <a:spcPct val="150000"/>
              </a:lnSpc>
            </a:pPr>
            <a:r>
              <a:rPr lang="fa-IR" sz="2100" b="1" dirty="0">
                <a:solidFill>
                  <a:prstClr val="black"/>
                </a:solidFill>
                <a:cs typeface="B Nazanin" panose="00000400000000000000" pitchFamily="2" charset="-78"/>
              </a:rPr>
              <a:t>انسان در امر دين و حيات دينی خود، نه تنها نباید به ظالم اعتماد کند، بلکه باید هرگونه وابستگی وجودی، فکری و عملی را که حیات دینی او را به اراده و منافع ظالمان گره میزند، قطع نماید. این مولفه دارای ابعاد زیر است:</a:t>
            </a:r>
          </a:p>
          <a:p>
            <a:pPr algn="justLow" rtl="1">
              <a:lnSpc>
                <a:spcPct val="150000"/>
              </a:lnSpc>
            </a:pPr>
            <a:r>
              <a:rPr lang="fa-IR" sz="2100" b="1" dirty="0">
                <a:solidFill>
                  <a:prstClr val="black"/>
                </a:solidFill>
                <a:cs typeface="B Nazanin" panose="00000400000000000000" pitchFamily="2" charset="-78"/>
              </a:rPr>
              <a:t>•	استقلال در مبنا و هدف</a:t>
            </a:r>
          </a:p>
          <a:p>
            <a:pPr algn="justLow" rtl="1">
              <a:lnSpc>
                <a:spcPct val="150000"/>
              </a:lnSpc>
            </a:pPr>
            <a:r>
              <a:rPr lang="fa-IR" sz="2100" b="1" dirty="0">
                <a:solidFill>
                  <a:prstClr val="black"/>
                </a:solidFill>
                <a:cs typeface="B Nazanin" panose="00000400000000000000" pitchFamily="2" charset="-78"/>
              </a:rPr>
              <a:t>•	استقلال در گفتار و کردار (عمل راهبردی)</a:t>
            </a:r>
          </a:p>
          <a:p>
            <a:pPr algn="justLow" rtl="1">
              <a:lnSpc>
                <a:spcPct val="150000"/>
              </a:lnSpc>
            </a:pPr>
            <a:r>
              <a:rPr lang="fa-IR" sz="2100" b="1" dirty="0">
                <a:solidFill>
                  <a:prstClr val="black"/>
                </a:solidFill>
                <a:cs typeface="B Nazanin" panose="00000400000000000000" pitchFamily="2" charset="-78"/>
              </a:rPr>
              <a:t>•	استقلال در اتحاد و همپیمانی (عدم شراکت در ظلم)</a:t>
            </a:r>
          </a:p>
          <a:p>
            <a:pPr algn="justLow" rtl="1">
              <a:lnSpc>
                <a:spcPct val="150000"/>
              </a:lnSpc>
            </a:pPr>
            <a:r>
              <a:rPr lang="fa-IR" sz="2100" b="1" dirty="0">
                <a:solidFill>
                  <a:prstClr val="black"/>
                </a:solidFill>
                <a:cs typeface="B Nazanin" panose="00000400000000000000" pitchFamily="2" charset="-78"/>
              </a:rPr>
              <a:t>•	استقلال در توانمندی و خودکفایی (امنیت ملی)</a:t>
            </a:r>
          </a:p>
          <a:p>
            <a:pPr algn="justLow" rtl="1">
              <a:lnSpc>
                <a:spcPct val="150000"/>
              </a:lnSpc>
            </a:pPr>
            <a:r>
              <a:rPr lang="fa-IR" sz="2100" b="1" dirty="0">
                <a:solidFill>
                  <a:prstClr val="black"/>
                </a:solidFill>
                <a:cs typeface="B Nazanin" panose="00000400000000000000" pitchFamily="2" charset="-78"/>
              </a:rPr>
              <a:t>•	استقلال در رابطه و اطاعت (عدم پذیرش ولایت دشمن)</a:t>
            </a:r>
          </a:p>
          <a:p>
            <a:pPr algn="justLow" rtl="1">
              <a:lnSpc>
                <a:spcPct val="150000"/>
              </a:lnSpc>
            </a:pPr>
            <a:r>
              <a:rPr lang="fa-IR" sz="2100" b="1" dirty="0">
                <a:solidFill>
                  <a:prstClr val="black"/>
                </a:solidFill>
                <a:cs typeface="B Nazanin" panose="00000400000000000000" pitchFamily="2" charset="-78"/>
              </a:rPr>
              <a:t>اعتماد و تکیه بر دشمن ظالم، خحق ط قرمز الهی است که پاسداشت آن، شرط حفظ عزت، استقلال، خلوص دین و توان ادامه راه </a:t>
            </a:r>
            <a:r>
              <a:rPr lang="fa-IR" sz="2100" b="1" dirty="0" smtClean="0">
                <a:solidFill>
                  <a:prstClr val="black"/>
                </a:solidFill>
                <a:cs typeface="B Nazanin" panose="00000400000000000000" pitchFamily="2" charset="-78"/>
              </a:rPr>
              <a:t>است</a:t>
            </a:r>
            <a:r>
              <a:rPr lang="fa-IR" sz="2100" b="1" dirty="0">
                <a:solidFill>
                  <a:prstClr val="black"/>
                </a:solidFill>
                <a:cs typeface="B Nazanin" panose="00000400000000000000" pitchFamily="2" charset="-78"/>
              </a:rPr>
              <a:t>. جامعه‌ای که این اصل را رعایت کند، دشمن را نه تنها در میدان نبرد، که در میدان اعتماد، نیاز و اطاعت نیز شکست داده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209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0767095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6759" y="1101769"/>
            <a:ext cx="8997330" cy="4647426"/>
          </a:xfrm>
          <a:prstGeom prst="rect">
            <a:avLst/>
          </a:prstGeom>
          <a:noFill/>
        </p:spPr>
        <p:txBody>
          <a:bodyPr wrap="square" rtlCol="1">
            <a:spAutoFit/>
          </a:bodyPr>
          <a:lstStyle/>
          <a:p>
            <a:pPr algn="justLow" rtl="1">
              <a:lnSpc>
                <a:spcPct val="200000"/>
              </a:lnSpc>
            </a:pPr>
            <a:r>
              <a:rPr lang="fa-IR" sz="2800" dirty="0" smtClean="0">
                <a:solidFill>
                  <a:srgbClr val="0070C0"/>
                </a:solidFill>
                <a:cs typeface="B Titr" panose="00000700000000000000" pitchFamily="2" charset="-78"/>
              </a:rPr>
              <a:t>۴</a:t>
            </a:r>
            <a:r>
              <a:rPr lang="fa-IR" sz="2800" dirty="0">
                <a:solidFill>
                  <a:srgbClr val="0070C0"/>
                </a:solidFill>
                <a:cs typeface="B Titr" panose="00000700000000000000" pitchFamily="2" charset="-78"/>
              </a:rPr>
              <a:t>. جهاد همه‌جانبه؛ فعال‌سازی همه ظرفیت‌ها</a:t>
            </a:r>
          </a:p>
          <a:p>
            <a:pPr algn="justLow" rtl="1">
              <a:lnSpc>
                <a:spcPct val="200000"/>
              </a:lnSpc>
            </a:pPr>
            <a:r>
              <a:rPr lang="fa-IR" sz="2400" b="1" dirty="0">
                <a:solidFill>
                  <a:prstClr val="black"/>
                </a:solidFill>
                <a:cs typeface="B Nazanin" panose="00000400000000000000" pitchFamily="2" charset="-78"/>
              </a:rPr>
              <a:t>در نگاه قرآنی، جهاد محدود به میدان نظامی نیست. امروز:</a:t>
            </a:r>
          </a:p>
          <a:p>
            <a:pPr algn="justLow" rtl="1">
              <a:lnSpc>
                <a:spcPct val="200000"/>
              </a:lnSpc>
            </a:pPr>
            <a:r>
              <a:rPr lang="fa-IR" sz="2400" b="1" dirty="0">
                <a:solidFill>
                  <a:prstClr val="black"/>
                </a:solidFill>
                <a:cs typeface="B Nazanin" panose="00000400000000000000" pitchFamily="2" charset="-78"/>
              </a:rPr>
              <a:t>•	جهاد تبیین، </a:t>
            </a:r>
            <a:r>
              <a:rPr lang="fa-IR" sz="2400" b="1" dirty="0" smtClean="0">
                <a:solidFill>
                  <a:prstClr val="black"/>
                </a:solidFill>
                <a:cs typeface="B Nazanin" panose="00000400000000000000" pitchFamily="2" charset="-78"/>
              </a:rPr>
              <a:t>جهاد </a:t>
            </a:r>
            <a:r>
              <a:rPr lang="fa-IR" sz="2400" b="1" dirty="0">
                <a:solidFill>
                  <a:prstClr val="black"/>
                </a:solidFill>
                <a:cs typeface="B Nazanin" panose="00000400000000000000" pitchFamily="2" charset="-78"/>
              </a:rPr>
              <a:t>اقتصادی، جهاد علمی و جهاد امنیتی؛</a:t>
            </a:r>
          </a:p>
          <a:p>
            <a:pPr algn="justLow" rtl="1">
              <a:lnSpc>
                <a:spcPct val="200000"/>
              </a:lnSpc>
            </a:pPr>
            <a:r>
              <a:rPr lang="fa-IR" sz="2400" b="1" dirty="0">
                <a:solidFill>
                  <a:prstClr val="black"/>
                </a:solidFill>
                <a:cs typeface="B Nazanin" panose="00000400000000000000" pitchFamily="2" charset="-78"/>
              </a:rPr>
              <a:t>•	در کنار جهاد نفس و آمادگی دفاعی؛</a:t>
            </a:r>
          </a:p>
          <a:p>
            <a:pPr algn="justLow" rtl="1">
              <a:lnSpc>
                <a:spcPct val="200000"/>
              </a:lnSpc>
            </a:pPr>
            <a:r>
              <a:rPr lang="fa-IR" sz="2400" b="1" dirty="0">
                <a:solidFill>
                  <a:prstClr val="black"/>
                </a:solidFill>
                <a:cs typeface="B Nazanin" panose="00000400000000000000" pitchFamily="2" charset="-78"/>
              </a:rPr>
              <a:t>یک منظومه واحد را می‌سازند. این نگاه، جامعه را از انفعال خارج کرده و همه را در صحنه نگه می‌دارد؛ دقیقاً برخلاف راهبرد دشمن که به دنبال بی‌تفاوت‌سازی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6758344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2341" y="921675"/>
            <a:ext cx="9090149" cy="569386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وَلَا تَرْكَنُوا إِلَى الَّذِينَ ظَلَمُوا فَتَمَسَّكُمُ النَّارُ وَمَا لَكُمْ مِنْ دُونِ اللَّهِ مِنْ أَوْلِيَاءَ ثُمَّ لَا تُنْصَرُونَ(هود: 113</a:t>
            </a:r>
            <a:r>
              <a:rPr lang="fa-IR" sz="23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 لَا تَجِدُ قَوْمًا يُؤْمِنُونَ بِاللَّهِ وَالْيَوْمِ الْآخِرِ يُوَادُّونَ مَنْ حَادَّ اللَّهَ وَرَسُولَهُ ...(مجادله: 22)؛ </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َیا أَيُّهَا الَّذِينَ آمَنُوا لَا تَتَّخِذُوا عَدُوِّي وَعَدُوَّكُمْ أَوْلِيَاءَ تُلْقُونَ إِلَيْهِمْ بِالْمَوَدَّةِ وَقَدْ كَفَرُوا بِمَا جَاءَكُمْ مِنَ الْحَقِّ يُخْرِجُونَ الرَّسُولَ وَإِيَّاكُمْ أَنْ تُؤْمِنُوا بِاللَّهِ رَبِّكُمْ إِنْ كُنْتُمْ خَرَجْتُمْ جِهَادًا فِي سَبِيلِي وَابْتِغَاءَ مَرْضَاتِي تُسِرُّونَ إِلَيْهِمْ بِالْمَوَدَّةِ وَأَنَا أَعْلَمُ بِمَا أَخْفَيْتُمْ وَمَا أَعْلَنْتُمْ وَمَنْ يَفْعَلْهُ مِنْكُمْ فَقَدْ ضَلَّ سَوَاءَ السَّبِيلِ(ممتحنه:1)؛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6707148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9112077" cy="586314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اتکاء و اعتماد به ظالم، مفهومی عام و کلی است که هر نوع ميل و اتکاء در امر دين و حيات دينى به ظالمان را شامل می‌شود. </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این مفهوم شامل هر عمل و رویکردی است که به نوعی تقویت، تایید یا وابستگی به ظالم ایجاد کند، از جمله</a:t>
            </a:r>
            <a:r>
              <a:rPr lang="fa-IR" sz="1900" b="1" dirty="0" smtClean="0">
                <a:solidFill>
                  <a:prstClr val="black"/>
                </a:solidFill>
                <a:cs typeface="B Nazanin" panose="00000400000000000000" pitchFamily="2" charset="-78"/>
              </a:rPr>
              <a:t>: گرایش‌های </a:t>
            </a:r>
            <a:r>
              <a:rPr lang="fa-IR" sz="1900" b="1" dirty="0">
                <a:solidFill>
                  <a:prstClr val="black"/>
                </a:solidFill>
                <a:cs typeface="B Nazanin" panose="00000400000000000000" pitchFamily="2" charset="-78"/>
              </a:rPr>
              <a:t>قلبی: محبت، خوش‌بینی و طمع هدایت </a:t>
            </a:r>
            <a:r>
              <a:rPr lang="fa-IR" sz="1900" b="1" dirty="0" smtClean="0">
                <a:solidFill>
                  <a:prstClr val="black"/>
                </a:solidFill>
                <a:cs typeface="B Nazanin" panose="00000400000000000000" pitchFamily="2" charset="-78"/>
              </a:rPr>
              <a:t>آنان؛ روابط </a:t>
            </a:r>
            <a:r>
              <a:rPr lang="fa-IR" sz="1900" b="1" dirty="0">
                <a:solidFill>
                  <a:prstClr val="black"/>
                </a:solidFill>
                <a:cs typeface="B Nazanin" panose="00000400000000000000" pitchFamily="2" charset="-78"/>
              </a:rPr>
              <a:t>و تعاملات: دوستی، همنشینی، مشورت، محرم‌اسرار دانستن، ستایش و تعظیم </a:t>
            </a:r>
            <a:r>
              <a:rPr lang="fa-IR" sz="1900" b="1" dirty="0" smtClean="0">
                <a:solidFill>
                  <a:prstClr val="black"/>
                </a:solidFill>
                <a:cs typeface="B Nazanin" panose="00000400000000000000" pitchFamily="2" charset="-78"/>
              </a:rPr>
              <a:t>آنان؛ همکاری </a:t>
            </a:r>
            <a:r>
              <a:rPr lang="fa-IR" sz="1900" b="1" dirty="0">
                <a:solidFill>
                  <a:prstClr val="black"/>
                </a:solidFill>
                <a:cs typeface="B Nazanin" panose="00000400000000000000" pitchFamily="2" charset="-78"/>
              </a:rPr>
              <a:t>عملی: همسویی، همکاری، یاری‌رسانی و سکوت در برابر اعمال ضددینی </a:t>
            </a:r>
            <a:r>
              <a:rPr lang="fa-IR" sz="1900" b="1" dirty="0" smtClean="0">
                <a:solidFill>
                  <a:prstClr val="black"/>
                </a:solidFill>
                <a:cs typeface="B Nazanin" panose="00000400000000000000" pitchFamily="2" charset="-78"/>
              </a:rPr>
              <a:t>آنان؛ واگذاری </a:t>
            </a:r>
            <a:r>
              <a:rPr lang="fa-IR" sz="1900" b="1" dirty="0">
                <a:solidFill>
                  <a:prstClr val="black"/>
                </a:solidFill>
                <a:cs typeface="B Nazanin" panose="00000400000000000000" pitchFamily="2" charset="-78"/>
              </a:rPr>
              <a:t>حاکمیت: پذیرش ولایت، اطاعت، اجازه مداخله در امور جامعه و تکیه بر آنان در مسائل حیاتی که موجب وابستگی و ضعف جامعه اسلامی می‌شود.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مصداق «ظالم» منحصر به مشرکان عصر نزول نیست و شامل هر فرد یا گروه ستمگر در هر دوره‌ای می‌شود که بندگان خدا را به بردگی گرفته و از ایشان بهره‌کشی می‌کنند.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ارتباط و تعامل با غیرمسلمانان در چارچوب منافع مشروع، با حفظ کامل استقلال و ثبات جامعه اسلامی، مصداق رکون محسوب نمی‌شود.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این نهی شدید الهی، ریشه در پیامدهای ویرانگر رکون </a:t>
            </a:r>
            <a:r>
              <a:rPr lang="fa-IR" sz="1900" b="1" dirty="0" smtClean="0">
                <a:solidFill>
                  <a:prstClr val="black"/>
                </a:solidFill>
                <a:cs typeface="B Nazanin" panose="00000400000000000000" pitchFamily="2" charset="-78"/>
              </a:rPr>
              <a:t>دارد.</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760729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90842"/>
            <a:ext cx="9112077" cy="583621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endParaRPr lang="fa-IR" sz="2400" b="1" dirty="0">
              <a:solidFill>
                <a:prstClr val="black"/>
              </a:solidFill>
              <a:cs typeface="B Nazanin" panose="00000400000000000000" pitchFamily="2" charset="-78"/>
            </a:endParaRPr>
          </a:p>
          <a:p>
            <a:pPr algn="justLow" rtl="1">
              <a:lnSpc>
                <a:spcPct val="200000"/>
              </a:lnSpc>
            </a:pPr>
            <a:r>
              <a:rPr lang="fa-IR" sz="1900" b="1" dirty="0">
                <a:solidFill>
                  <a:prstClr val="black"/>
                </a:solidFill>
                <a:cs typeface="B Nazanin" panose="00000400000000000000" pitchFamily="2" charset="-78"/>
              </a:rPr>
              <a:t>به دشمن اعتماد نکنید؛ این توصیه‌ قطعی من است. «لا تَرکَنوا اِلَی الَّذینَ ظَلَموا»؛ به کسی که ستمگر است، به ظالم اعتماد نکنید، گرایش پیدا نکنید -«رکون» یعنی میل پیدا کردن و گرایش پیدا کردن و اعتماد به او کردن- به آدم ظالم اعتماد نکنید. نتیجه‌ اعتماد کردن به ظالم همین می‌شود که شما می‌بینید دولت‌های مسلمان، مجموعه‌های اسلامی به ظالم‌ترین و ستمگرترین عناصر عالَم اعتماد می‌کنند و نتیجه‌اش را دارند مشاهده </a:t>
            </a:r>
            <a:r>
              <a:rPr lang="fa-IR" sz="1900" b="1" dirty="0" smtClean="0">
                <a:solidFill>
                  <a:prstClr val="black"/>
                </a:solidFill>
                <a:cs typeface="B Nazanin" panose="00000400000000000000" pitchFamily="2" charset="-78"/>
              </a:rPr>
              <a:t>می‌‌کنند </a:t>
            </a:r>
            <a:r>
              <a:rPr lang="fa-IR" sz="1900" b="1" dirty="0">
                <a:solidFill>
                  <a:prstClr val="black"/>
                </a:solidFill>
                <a:cs typeface="B Nazanin" panose="00000400000000000000" pitchFamily="2" charset="-78"/>
              </a:rPr>
              <a:t>و می‌بینند.  چون بعضی‌ها مغالطه می‌کنند من [این را] بگویم. این حرف‌هایی که من می‌زنم به هیچ وجه به معنای قطع رابطه‌ با کشورهای غربی نیست؛ ارتباط مانعی ندارد. بنده در دولت‌های مختلف، در طول این سال‌ها همیشه دولت‌‎ها را به ایجاد رابطه با کشورهای مختلف تشویق کرده‌ام؛ با همسایگان یک جور، با کشورهای اسلامی یک جور، با حرکت‌های مختلف یک جور، با کشورهای اروپایی هم همین جور؛ الان هم معتقدم. ارتباط اشکال ندارد، دنباله‌رَوی اشکال دارد، اعتماد اشکال دارد؛ من می‌گویم اعتماد نکنید.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8227129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10820"/>
            <a:ext cx="9377153" cy="6417141"/>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b="1" dirty="0">
                <a:solidFill>
                  <a:prstClr val="black"/>
                </a:solidFill>
                <a:cs typeface="B Nazanin" panose="00000400000000000000" pitchFamily="2" charset="-78"/>
              </a:rPr>
              <a:t>این محور به ما می‌آموزد که:</a:t>
            </a:r>
          </a:p>
          <a:p>
            <a:pPr algn="justLow" rtl="1">
              <a:lnSpc>
                <a:spcPct val="150000"/>
              </a:lnSpc>
            </a:pPr>
            <a:r>
              <a:rPr lang="fa-IR" b="1" dirty="0" smtClean="0">
                <a:solidFill>
                  <a:prstClr val="black"/>
                </a:solidFill>
                <a:cs typeface="B Nazanin" panose="00000400000000000000" pitchFamily="2" charset="-78"/>
              </a:rPr>
              <a:t>•سقوط </a:t>
            </a:r>
            <a:r>
              <a:rPr lang="fa-IR" b="1" dirty="0">
                <a:solidFill>
                  <a:prstClr val="black"/>
                </a:solidFill>
                <a:cs typeface="B Nazanin" panose="00000400000000000000" pitchFamily="2" charset="-78"/>
              </a:rPr>
              <a:t>جوامع اغلب از ذهن آغاز می‌شود؛ قدرت مادی بدون بصیرت، نجات‌بخش نیست.</a:t>
            </a:r>
          </a:p>
          <a:p>
            <a:pPr algn="justLow" rtl="1">
              <a:lnSpc>
                <a:spcPct val="150000"/>
              </a:lnSpc>
            </a:pPr>
            <a:r>
              <a:rPr lang="fa-IR" b="1" dirty="0" smtClean="0">
                <a:solidFill>
                  <a:prstClr val="black"/>
                </a:solidFill>
                <a:cs typeface="B Nazanin" panose="00000400000000000000" pitchFamily="2" charset="-78"/>
              </a:rPr>
              <a:t>•فریب </a:t>
            </a:r>
            <a:r>
              <a:rPr lang="fa-IR" b="1" dirty="0">
                <a:solidFill>
                  <a:prstClr val="black"/>
                </a:solidFill>
                <a:cs typeface="B Nazanin" panose="00000400000000000000" pitchFamily="2" charset="-78"/>
              </a:rPr>
              <a:t>شناختی و عملیات روانی، مقدمه شکست میدانی و فروپاشی اجتماعی است.</a:t>
            </a:r>
          </a:p>
          <a:p>
            <a:pPr algn="justLow" rtl="1">
              <a:lnSpc>
                <a:spcPct val="150000"/>
              </a:lnSpc>
            </a:pPr>
            <a:r>
              <a:rPr lang="fa-IR" b="1" dirty="0" smtClean="0">
                <a:solidFill>
                  <a:prstClr val="black"/>
                </a:solidFill>
                <a:cs typeface="B Nazanin" panose="00000400000000000000" pitchFamily="2" charset="-78"/>
              </a:rPr>
              <a:t>•جامعه </a:t>
            </a:r>
            <a:r>
              <a:rPr lang="fa-IR" b="1" dirty="0">
                <a:solidFill>
                  <a:prstClr val="black"/>
                </a:solidFill>
                <a:cs typeface="B Nazanin" panose="00000400000000000000" pitchFamily="2" charset="-78"/>
              </a:rPr>
              <a:t>فاقد بصیرت، حتی اگر از قدرت نظامی و اقتصادی برخوردار باشد، در برابر هجوم نرم و شبیخون فرهنگی عمیقاً آسیب‌پذیر است.</a:t>
            </a:r>
          </a:p>
          <a:p>
            <a:pPr algn="justLow" rtl="1">
              <a:lnSpc>
                <a:spcPct val="150000"/>
              </a:lnSpc>
            </a:pPr>
            <a:r>
              <a:rPr lang="fa-IR" b="1" dirty="0">
                <a:solidFill>
                  <a:prstClr val="black"/>
                </a:solidFill>
                <a:cs typeface="B Nazanin" panose="00000400000000000000" pitchFamily="2" charset="-78"/>
              </a:rPr>
              <a:t>بصیرت، سپر ایمنی ذهنی و موتور محرک تشخیص هوشمندانه در جامعه مؤمن است. محور بصیرت با فعال‌سازی این سپر، به شکل زیر عمل می‌کند:</a:t>
            </a:r>
          </a:p>
          <a:p>
            <a:pPr algn="justLow" rtl="1">
              <a:lnSpc>
                <a:spcPct val="150000"/>
              </a:lnSpc>
            </a:pPr>
            <a:r>
              <a:rPr lang="fa-IR" b="1" dirty="0" smtClean="0">
                <a:solidFill>
                  <a:prstClr val="black"/>
                </a:solidFill>
                <a:cs typeface="B Nazanin" panose="00000400000000000000" pitchFamily="2" charset="-78"/>
              </a:rPr>
              <a:t>•جهاد </a:t>
            </a:r>
            <a:r>
              <a:rPr lang="fa-IR" b="1" dirty="0">
                <a:solidFill>
                  <a:prstClr val="black"/>
                </a:solidFill>
                <a:cs typeface="B Nazanin" panose="00000400000000000000" pitchFamily="2" charset="-78"/>
              </a:rPr>
              <a:t>تبیین اثرگذار و هدفمند می‌شود؛ زیرا مخاطب توانایی دریافت و تشخیص روایت حق از باطل را پیدا می‌کند.</a:t>
            </a:r>
          </a:p>
          <a:p>
            <a:pPr algn="justLow" rtl="1">
              <a:lnSpc>
                <a:spcPct val="150000"/>
              </a:lnSpc>
            </a:pPr>
            <a:r>
              <a:rPr lang="fa-IR" b="1" dirty="0" smtClean="0">
                <a:solidFill>
                  <a:prstClr val="black"/>
                </a:solidFill>
                <a:cs typeface="B Nazanin" panose="00000400000000000000" pitchFamily="2" charset="-78"/>
              </a:rPr>
              <a:t>•ایمان </a:t>
            </a:r>
            <a:r>
              <a:rPr lang="fa-IR" b="1" dirty="0">
                <a:solidFill>
                  <a:prstClr val="black"/>
                </a:solidFill>
                <a:cs typeface="B Nazanin" panose="00000400000000000000" pitchFamily="2" charset="-78"/>
              </a:rPr>
              <a:t>فردی و جمعی در برابر شبهات و شایعات مستحکم می‌ماند و تصمیم‌های راهبردی بر اساس واقعیت، نه القائات، گرفته می‌شود.</a:t>
            </a:r>
          </a:p>
          <a:p>
            <a:pPr algn="justLow" rtl="1">
              <a:lnSpc>
                <a:spcPct val="150000"/>
              </a:lnSpc>
            </a:pPr>
            <a:r>
              <a:rPr lang="fa-IR" b="1" dirty="0" smtClean="0">
                <a:solidFill>
                  <a:prstClr val="black"/>
                </a:solidFill>
                <a:cs typeface="B Nazanin" panose="00000400000000000000" pitchFamily="2" charset="-78"/>
              </a:rPr>
              <a:t>•مقاومت </a:t>
            </a:r>
            <a:r>
              <a:rPr lang="fa-IR" b="1" dirty="0">
                <a:solidFill>
                  <a:prstClr val="black"/>
                </a:solidFill>
                <a:cs typeface="B Nazanin" panose="00000400000000000000" pitchFamily="2" charset="-78"/>
              </a:rPr>
              <a:t>بلندمدت و تاب‌آوری در برابر فشارهای مستمر روانی و جنگ شناختی دشمن تضمین می‌شود.</a:t>
            </a:r>
          </a:p>
          <a:p>
            <a:pPr algn="justLow" rtl="1">
              <a:lnSpc>
                <a:spcPct val="150000"/>
              </a:lnSpc>
            </a:pPr>
            <a:r>
              <a:rPr lang="fa-IR" b="1" dirty="0" smtClean="0">
                <a:solidFill>
                  <a:prstClr val="black"/>
                </a:solidFill>
                <a:cs typeface="B Nazanin" panose="00000400000000000000" pitchFamily="2" charset="-78"/>
              </a:rPr>
              <a:t>•وحدت </a:t>
            </a:r>
            <a:r>
              <a:rPr lang="fa-IR" b="1" dirty="0">
                <a:solidFill>
                  <a:prstClr val="black"/>
                </a:solidFill>
                <a:cs typeface="B Nazanin" panose="00000400000000000000" pitchFamily="2" charset="-78"/>
              </a:rPr>
              <a:t>کلمه بر اساس فهم مشترک از تهدیدات شکل می‌گیرد و از اختلاف‌افکنی‌های ساختگی دشمن مصون می‌ماند.</a:t>
            </a:r>
          </a:p>
          <a:p>
            <a:pPr algn="justLow" rtl="1">
              <a:lnSpc>
                <a:spcPct val="150000"/>
              </a:lnSpc>
            </a:pPr>
            <a:r>
              <a:rPr lang="fa-IR" b="1" dirty="0" smtClean="0">
                <a:solidFill>
                  <a:prstClr val="black"/>
                </a:solidFill>
                <a:cs typeface="B Nazanin" panose="00000400000000000000" pitchFamily="2" charset="-78"/>
              </a:rPr>
              <a:t>•نیروها </a:t>
            </a:r>
            <a:r>
              <a:rPr lang="fa-IR" b="1" dirty="0">
                <a:solidFill>
                  <a:prstClr val="black"/>
                </a:solidFill>
                <a:cs typeface="B Nazanin" panose="00000400000000000000" pitchFamily="2" charset="-78"/>
              </a:rPr>
              <a:t>و منابع جامعه در مسیر اصلی مبارزه متمرکز می‌شوند و در جنگ‌های فرعی و انحرافی که دشمن طراحی می‌کند، هدر </a:t>
            </a:r>
            <a:r>
              <a:rPr lang="fa-IR" b="1" dirty="0" smtClean="0">
                <a:solidFill>
                  <a:prstClr val="black"/>
                </a:solidFill>
                <a:cs typeface="B Nazanin" panose="00000400000000000000" pitchFamily="2" charset="-78"/>
              </a:rPr>
              <a:t>نمی‌روند</a:t>
            </a:r>
            <a:r>
              <a:rPr lang="fa-IR" sz="1600" b="1" dirty="0" smtClean="0">
                <a:solidFill>
                  <a:prstClr val="black"/>
                </a:solidFill>
                <a:cs typeface="B Nazanin" panose="00000400000000000000" pitchFamily="2" charset="-78"/>
              </a:rPr>
              <a:t>.</a:t>
            </a:r>
            <a:endParaRPr lang="fa-IR" sz="16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593601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wipe(down)">
                                      <p:cBhvr>
                                        <p:cTn id="51" dur="580">
                                          <p:stCondLst>
                                            <p:cond delay="0"/>
                                          </p:stCondLst>
                                        </p:cTn>
                                        <p:tgtEl>
                                          <p:spTgt spid="6">
                                            <p:txEl>
                                              <p:pRg st="6" end="6"/>
                                            </p:txEl>
                                          </p:spTgt>
                                        </p:tgtEl>
                                      </p:cBhvr>
                                    </p:animEffect>
                                    <p:anim calcmode="lin" valueType="num">
                                      <p:cBhvr>
                                        <p:cTn id="52"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6">
                                            <p:txEl>
                                              <p:pRg st="6" end="6"/>
                                            </p:txEl>
                                          </p:spTgt>
                                        </p:tgtEl>
                                      </p:cBhvr>
                                      <p:to x="100000" y="60000"/>
                                    </p:animScale>
                                    <p:animScale>
                                      <p:cBhvr>
                                        <p:cTn id="58" dur="166" decel="50000">
                                          <p:stCondLst>
                                            <p:cond delay="676"/>
                                          </p:stCondLst>
                                        </p:cTn>
                                        <p:tgtEl>
                                          <p:spTgt spid="6">
                                            <p:txEl>
                                              <p:pRg st="6" end="6"/>
                                            </p:txEl>
                                          </p:spTgt>
                                        </p:tgtEl>
                                      </p:cBhvr>
                                      <p:to x="100000" y="100000"/>
                                    </p:animScale>
                                    <p:animScale>
                                      <p:cBhvr>
                                        <p:cTn id="59" dur="26">
                                          <p:stCondLst>
                                            <p:cond delay="1312"/>
                                          </p:stCondLst>
                                        </p:cTn>
                                        <p:tgtEl>
                                          <p:spTgt spid="6">
                                            <p:txEl>
                                              <p:pRg st="6" end="6"/>
                                            </p:txEl>
                                          </p:spTgt>
                                        </p:tgtEl>
                                      </p:cBhvr>
                                      <p:to x="100000" y="80000"/>
                                    </p:animScale>
                                    <p:animScale>
                                      <p:cBhvr>
                                        <p:cTn id="60" dur="166" decel="50000">
                                          <p:stCondLst>
                                            <p:cond delay="1338"/>
                                          </p:stCondLst>
                                        </p:cTn>
                                        <p:tgtEl>
                                          <p:spTgt spid="6">
                                            <p:txEl>
                                              <p:pRg st="6" end="6"/>
                                            </p:txEl>
                                          </p:spTgt>
                                        </p:tgtEl>
                                      </p:cBhvr>
                                      <p:to x="100000" y="100000"/>
                                    </p:animScale>
                                    <p:animScale>
                                      <p:cBhvr>
                                        <p:cTn id="61" dur="26">
                                          <p:stCondLst>
                                            <p:cond delay="1642"/>
                                          </p:stCondLst>
                                        </p:cTn>
                                        <p:tgtEl>
                                          <p:spTgt spid="6">
                                            <p:txEl>
                                              <p:pRg st="6" end="6"/>
                                            </p:txEl>
                                          </p:spTgt>
                                        </p:tgtEl>
                                      </p:cBhvr>
                                      <p:to x="100000" y="90000"/>
                                    </p:animScale>
                                    <p:animScale>
                                      <p:cBhvr>
                                        <p:cTn id="62" dur="166" decel="50000">
                                          <p:stCondLst>
                                            <p:cond delay="1668"/>
                                          </p:stCondLst>
                                        </p:cTn>
                                        <p:tgtEl>
                                          <p:spTgt spid="6">
                                            <p:txEl>
                                              <p:pRg st="6" end="6"/>
                                            </p:txEl>
                                          </p:spTgt>
                                        </p:tgtEl>
                                      </p:cBhvr>
                                      <p:to x="100000" y="100000"/>
                                    </p:animScale>
                                    <p:animScale>
                                      <p:cBhvr>
                                        <p:cTn id="63" dur="26">
                                          <p:stCondLst>
                                            <p:cond delay="1808"/>
                                          </p:stCondLst>
                                        </p:cTn>
                                        <p:tgtEl>
                                          <p:spTgt spid="6">
                                            <p:txEl>
                                              <p:pRg st="6" end="6"/>
                                            </p:txEl>
                                          </p:spTgt>
                                        </p:tgtEl>
                                      </p:cBhvr>
                                      <p:to x="100000" y="95000"/>
                                    </p:animScale>
                                    <p:animScale>
                                      <p:cBhvr>
                                        <p:cTn id="64" dur="166" decel="50000">
                                          <p:stCondLst>
                                            <p:cond delay="1834"/>
                                          </p:stCondLst>
                                        </p:cTn>
                                        <p:tgtEl>
                                          <p:spTgt spid="6">
                                            <p:txEl>
                                              <p:pRg st="6" end="6"/>
                                            </p:txEl>
                                          </p:spTgt>
                                        </p:tgtEl>
                                      </p:cBhvr>
                                      <p:to x="100000" y="100000"/>
                                    </p:animScale>
                                  </p:childTnLst>
                                </p:cTn>
                              </p:par>
                              <p:par>
                                <p:cTn id="65" presetID="26" presetClass="entr" presetSubtype="0" fill="hold" nodeType="withEffect">
                                  <p:stCondLst>
                                    <p:cond delay="0"/>
                                  </p:stCondLst>
                                  <p:childTnLst>
                                    <p:set>
                                      <p:cBhvr>
                                        <p:cTn id="66" dur="1" fill="hold">
                                          <p:stCondLst>
                                            <p:cond delay="0"/>
                                          </p:stCondLst>
                                        </p:cTn>
                                        <p:tgtEl>
                                          <p:spTgt spid="6">
                                            <p:txEl>
                                              <p:pRg st="7" end="7"/>
                                            </p:txEl>
                                          </p:spTgt>
                                        </p:tgtEl>
                                        <p:attrNameLst>
                                          <p:attrName>style.visibility</p:attrName>
                                        </p:attrNameLst>
                                      </p:cBhvr>
                                      <p:to>
                                        <p:strVal val="visible"/>
                                      </p:to>
                                    </p:set>
                                    <p:animEffect transition="in" filter="wipe(down)">
                                      <p:cBhvr>
                                        <p:cTn id="67" dur="580">
                                          <p:stCondLst>
                                            <p:cond delay="0"/>
                                          </p:stCondLst>
                                        </p:cTn>
                                        <p:tgtEl>
                                          <p:spTgt spid="6">
                                            <p:txEl>
                                              <p:pRg st="7" end="7"/>
                                            </p:txEl>
                                          </p:spTgt>
                                        </p:tgtEl>
                                      </p:cBhvr>
                                    </p:animEffect>
                                    <p:anim calcmode="lin" valueType="num">
                                      <p:cBhvr>
                                        <p:cTn id="68"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6">
                                            <p:txEl>
                                              <p:pRg st="7" end="7"/>
                                            </p:txEl>
                                          </p:spTgt>
                                        </p:tgtEl>
                                      </p:cBhvr>
                                      <p:to x="100000" y="60000"/>
                                    </p:animScale>
                                    <p:animScale>
                                      <p:cBhvr>
                                        <p:cTn id="74" dur="166" decel="50000">
                                          <p:stCondLst>
                                            <p:cond delay="676"/>
                                          </p:stCondLst>
                                        </p:cTn>
                                        <p:tgtEl>
                                          <p:spTgt spid="6">
                                            <p:txEl>
                                              <p:pRg st="7" end="7"/>
                                            </p:txEl>
                                          </p:spTgt>
                                        </p:tgtEl>
                                      </p:cBhvr>
                                      <p:to x="100000" y="100000"/>
                                    </p:animScale>
                                    <p:animScale>
                                      <p:cBhvr>
                                        <p:cTn id="75" dur="26">
                                          <p:stCondLst>
                                            <p:cond delay="1312"/>
                                          </p:stCondLst>
                                        </p:cTn>
                                        <p:tgtEl>
                                          <p:spTgt spid="6">
                                            <p:txEl>
                                              <p:pRg st="7" end="7"/>
                                            </p:txEl>
                                          </p:spTgt>
                                        </p:tgtEl>
                                      </p:cBhvr>
                                      <p:to x="100000" y="80000"/>
                                    </p:animScale>
                                    <p:animScale>
                                      <p:cBhvr>
                                        <p:cTn id="76" dur="166" decel="50000">
                                          <p:stCondLst>
                                            <p:cond delay="1338"/>
                                          </p:stCondLst>
                                        </p:cTn>
                                        <p:tgtEl>
                                          <p:spTgt spid="6">
                                            <p:txEl>
                                              <p:pRg st="7" end="7"/>
                                            </p:txEl>
                                          </p:spTgt>
                                        </p:tgtEl>
                                      </p:cBhvr>
                                      <p:to x="100000" y="100000"/>
                                    </p:animScale>
                                    <p:animScale>
                                      <p:cBhvr>
                                        <p:cTn id="77" dur="26">
                                          <p:stCondLst>
                                            <p:cond delay="1642"/>
                                          </p:stCondLst>
                                        </p:cTn>
                                        <p:tgtEl>
                                          <p:spTgt spid="6">
                                            <p:txEl>
                                              <p:pRg st="7" end="7"/>
                                            </p:txEl>
                                          </p:spTgt>
                                        </p:tgtEl>
                                      </p:cBhvr>
                                      <p:to x="100000" y="90000"/>
                                    </p:animScale>
                                    <p:animScale>
                                      <p:cBhvr>
                                        <p:cTn id="78" dur="166" decel="50000">
                                          <p:stCondLst>
                                            <p:cond delay="1668"/>
                                          </p:stCondLst>
                                        </p:cTn>
                                        <p:tgtEl>
                                          <p:spTgt spid="6">
                                            <p:txEl>
                                              <p:pRg st="7" end="7"/>
                                            </p:txEl>
                                          </p:spTgt>
                                        </p:tgtEl>
                                      </p:cBhvr>
                                      <p:to x="100000" y="100000"/>
                                    </p:animScale>
                                    <p:animScale>
                                      <p:cBhvr>
                                        <p:cTn id="79" dur="26">
                                          <p:stCondLst>
                                            <p:cond delay="1808"/>
                                          </p:stCondLst>
                                        </p:cTn>
                                        <p:tgtEl>
                                          <p:spTgt spid="6">
                                            <p:txEl>
                                              <p:pRg st="7" end="7"/>
                                            </p:txEl>
                                          </p:spTgt>
                                        </p:tgtEl>
                                      </p:cBhvr>
                                      <p:to x="100000" y="95000"/>
                                    </p:animScale>
                                    <p:animScale>
                                      <p:cBhvr>
                                        <p:cTn id="80" dur="166" decel="50000">
                                          <p:stCondLst>
                                            <p:cond delay="1834"/>
                                          </p:stCondLst>
                                        </p:cTn>
                                        <p:tgtEl>
                                          <p:spTgt spid="6">
                                            <p:txEl>
                                              <p:pRg st="7" end="7"/>
                                            </p:txEl>
                                          </p:spTgt>
                                        </p:tgtEl>
                                      </p:cBhvr>
                                      <p:to x="100000" y="100000"/>
                                    </p:animScale>
                                  </p:childTnLst>
                                </p:cTn>
                              </p:par>
                              <p:par>
                                <p:cTn id="81" presetID="26" presetClass="entr" presetSubtype="0" fill="hold" nodeType="withEffect">
                                  <p:stCondLst>
                                    <p:cond delay="0"/>
                                  </p:stCondLst>
                                  <p:childTnLst>
                                    <p:set>
                                      <p:cBhvr>
                                        <p:cTn id="82" dur="1" fill="hold">
                                          <p:stCondLst>
                                            <p:cond delay="0"/>
                                          </p:stCondLst>
                                        </p:cTn>
                                        <p:tgtEl>
                                          <p:spTgt spid="6">
                                            <p:txEl>
                                              <p:pRg st="8" end="8"/>
                                            </p:txEl>
                                          </p:spTgt>
                                        </p:tgtEl>
                                        <p:attrNameLst>
                                          <p:attrName>style.visibility</p:attrName>
                                        </p:attrNameLst>
                                      </p:cBhvr>
                                      <p:to>
                                        <p:strVal val="visible"/>
                                      </p:to>
                                    </p:set>
                                    <p:animEffect transition="in" filter="wipe(down)">
                                      <p:cBhvr>
                                        <p:cTn id="83" dur="580">
                                          <p:stCondLst>
                                            <p:cond delay="0"/>
                                          </p:stCondLst>
                                        </p:cTn>
                                        <p:tgtEl>
                                          <p:spTgt spid="6">
                                            <p:txEl>
                                              <p:pRg st="8" end="8"/>
                                            </p:txEl>
                                          </p:spTgt>
                                        </p:tgtEl>
                                      </p:cBhvr>
                                    </p:animEffect>
                                    <p:anim calcmode="lin" valueType="num">
                                      <p:cBhvr>
                                        <p:cTn id="84"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89" dur="26">
                                          <p:stCondLst>
                                            <p:cond delay="650"/>
                                          </p:stCondLst>
                                        </p:cTn>
                                        <p:tgtEl>
                                          <p:spTgt spid="6">
                                            <p:txEl>
                                              <p:pRg st="8" end="8"/>
                                            </p:txEl>
                                          </p:spTgt>
                                        </p:tgtEl>
                                      </p:cBhvr>
                                      <p:to x="100000" y="60000"/>
                                    </p:animScale>
                                    <p:animScale>
                                      <p:cBhvr>
                                        <p:cTn id="90" dur="166" decel="50000">
                                          <p:stCondLst>
                                            <p:cond delay="676"/>
                                          </p:stCondLst>
                                        </p:cTn>
                                        <p:tgtEl>
                                          <p:spTgt spid="6">
                                            <p:txEl>
                                              <p:pRg st="8" end="8"/>
                                            </p:txEl>
                                          </p:spTgt>
                                        </p:tgtEl>
                                      </p:cBhvr>
                                      <p:to x="100000" y="100000"/>
                                    </p:animScale>
                                    <p:animScale>
                                      <p:cBhvr>
                                        <p:cTn id="91" dur="26">
                                          <p:stCondLst>
                                            <p:cond delay="1312"/>
                                          </p:stCondLst>
                                        </p:cTn>
                                        <p:tgtEl>
                                          <p:spTgt spid="6">
                                            <p:txEl>
                                              <p:pRg st="8" end="8"/>
                                            </p:txEl>
                                          </p:spTgt>
                                        </p:tgtEl>
                                      </p:cBhvr>
                                      <p:to x="100000" y="80000"/>
                                    </p:animScale>
                                    <p:animScale>
                                      <p:cBhvr>
                                        <p:cTn id="92" dur="166" decel="50000">
                                          <p:stCondLst>
                                            <p:cond delay="1338"/>
                                          </p:stCondLst>
                                        </p:cTn>
                                        <p:tgtEl>
                                          <p:spTgt spid="6">
                                            <p:txEl>
                                              <p:pRg st="8" end="8"/>
                                            </p:txEl>
                                          </p:spTgt>
                                        </p:tgtEl>
                                      </p:cBhvr>
                                      <p:to x="100000" y="100000"/>
                                    </p:animScale>
                                    <p:animScale>
                                      <p:cBhvr>
                                        <p:cTn id="93" dur="26">
                                          <p:stCondLst>
                                            <p:cond delay="1642"/>
                                          </p:stCondLst>
                                        </p:cTn>
                                        <p:tgtEl>
                                          <p:spTgt spid="6">
                                            <p:txEl>
                                              <p:pRg st="8" end="8"/>
                                            </p:txEl>
                                          </p:spTgt>
                                        </p:tgtEl>
                                      </p:cBhvr>
                                      <p:to x="100000" y="90000"/>
                                    </p:animScale>
                                    <p:animScale>
                                      <p:cBhvr>
                                        <p:cTn id="94" dur="166" decel="50000">
                                          <p:stCondLst>
                                            <p:cond delay="1668"/>
                                          </p:stCondLst>
                                        </p:cTn>
                                        <p:tgtEl>
                                          <p:spTgt spid="6">
                                            <p:txEl>
                                              <p:pRg st="8" end="8"/>
                                            </p:txEl>
                                          </p:spTgt>
                                        </p:tgtEl>
                                      </p:cBhvr>
                                      <p:to x="100000" y="100000"/>
                                    </p:animScale>
                                    <p:animScale>
                                      <p:cBhvr>
                                        <p:cTn id="95" dur="26">
                                          <p:stCondLst>
                                            <p:cond delay="1808"/>
                                          </p:stCondLst>
                                        </p:cTn>
                                        <p:tgtEl>
                                          <p:spTgt spid="6">
                                            <p:txEl>
                                              <p:pRg st="8" end="8"/>
                                            </p:txEl>
                                          </p:spTgt>
                                        </p:tgtEl>
                                      </p:cBhvr>
                                      <p:to x="100000" y="95000"/>
                                    </p:animScale>
                                    <p:animScale>
                                      <p:cBhvr>
                                        <p:cTn id="96" dur="166" decel="50000">
                                          <p:stCondLst>
                                            <p:cond delay="1834"/>
                                          </p:stCondLst>
                                        </p:cTn>
                                        <p:tgtEl>
                                          <p:spTgt spid="6">
                                            <p:txEl>
                                              <p:pRg st="8" end="8"/>
                                            </p:txEl>
                                          </p:spTgt>
                                        </p:tgtEl>
                                      </p:cBhvr>
                                      <p:to x="100000" y="100000"/>
                                    </p:animScale>
                                  </p:childTnLst>
                                </p:cTn>
                              </p:par>
                              <p:par>
                                <p:cTn id="97" presetID="26" presetClass="entr" presetSubtype="0" fill="hold" nodeType="withEffect">
                                  <p:stCondLst>
                                    <p:cond delay="0"/>
                                  </p:stCondLst>
                                  <p:childTnLst>
                                    <p:set>
                                      <p:cBhvr>
                                        <p:cTn id="98" dur="1" fill="hold">
                                          <p:stCondLst>
                                            <p:cond delay="0"/>
                                          </p:stCondLst>
                                        </p:cTn>
                                        <p:tgtEl>
                                          <p:spTgt spid="6">
                                            <p:txEl>
                                              <p:pRg st="9" end="9"/>
                                            </p:txEl>
                                          </p:spTgt>
                                        </p:tgtEl>
                                        <p:attrNameLst>
                                          <p:attrName>style.visibility</p:attrName>
                                        </p:attrNameLst>
                                      </p:cBhvr>
                                      <p:to>
                                        <p:strVal val="visible"/>
                                      </p:to>
                                    </p:set>
                                    <p:animEffect transition="in" filter="wipe(down)">
                                      <p:cBhvr>
                                        <p:cTn id="99" dur="580">
                                          <p:stCondLst>
                                            <p:cond delay="0"/>
                                          </p:stCondLst>
                                        </p:cTn>
                                        <p:tgtEl>
                                          <p:spTgt spid="6">
                                            <p:txEl>
                                              <p:pRg st="9" end="9"/>
                                            </p:txEl>
                                          </p:spTgt>
                                        </p:tgtEl>
                                      </p:cBhvr>
                                    </p:animEffect>
                                    <p:anim calcmode="lin" valueType="num">
                                      <p:cBhvr>
                                        <p:cTn id="100" dur="1822" tmFilter="0,0; 0.14,0.36; 0.43,0.73; 0.71,0.91; 1.0,1.0">
                                          <p:stCondLst>
                                            <p:cond delay="0"/>
                                          </p:stCondLst>
                                        </p:cTn>
                                        <p:tgtEl>
                                          <p:spTgt spid="6">
                                            <p:txEl>
                                              <p:pRg st="9" end="9"/>
                                            </p:txEl>
                                          </p:spTgt>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6">
                                            <p:txEl>
                                              <p:pRg st="9" end="9"/>
                                            </p:txEl>
                                          </p:spTgt>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6">
                                            <p:txEl>
                                              <p:pRg st="9" end="9"/>
                                            </p:txEl>
                                          </p:spTgt>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6">
                                            <p:txEl>
                                              <p:pRg st="9" end="9"/>
                                            </p:txEl>
                                          </p:spTgt>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6">
                                            <p:txEl>
                                              <p:pRg st="9" end="9"/>
                                            </p:txEl>
                                          </p:spTgt>
                                        </p:tgtEl>
                                        <p:attrNameLst>
                                          <p:attrName>ppt_y</p:attrName>
                                        </p:attrNameLst>
                                      </p:cBhvr>
                                      <p:tavLst>
                                        <p:tav tm="0" fmla="#ppt_y-sin(pi*$)/81">
                                          <p:val>
                                            <p:fltVal val="0"/>
                                          </p:val>
                                        </p:tav>
                                        <p:tav tm="100000">
                                          <p:val>
                                            <p:fltVal val="1"/>
                                          </p:val>
                                        </p:tav>
                                      </p:tavLst>
                                    </p:anim>
                                    <p:animScale>
                                      <p:cBhvr>
                                        <p:cTn id="105" dur="26">
                                          <p:stCondLst>
                                            <p:cond delay="650"/>
                                          </p:stCondLst>
                                        </p:cTn>
                                        <p:tgtEl>
                                          <p:spTgt spid="6">
                                            <p:txEl>
                                              <p:pRg st="9" end="9"/>
                                            </p:txEl>
                                          </p:spTgt>
                                        </p:tgtEl>
                                      </p:cBhvr>
                                      <p:to x="100000" y="60000"/>
                                    </p:animScale>
                                    <p:animScale>
                                      <p:cBhvr>
                                        <p:cTn id="106" dur="166" decel="50000">
                                          <p:stCondLst>
                                            <p:cond delay="676"/>
                                          </p:stCondLst>
                                        </p:cTn>
                                        <p:tgtEl>
                                          <p:spTgt spid="6">
                                            <p:txEl>
                                              <p:pRg st="9" end="9"/>
                                            </p:txEl>
                                          </p:spTgt>
                                        </p:tgtEl>
                                      </p:cBhvr>
                                      <p:to x="100000" y="100000"/>
                                    </p:animScale>
                                    <p:animScale>
                                      <p:cBhvr>
                                        <p:cTn id="107" dur="26">
                                          <p:stCondLst>
                                            <p:cond delay="1312"/>
                                          </p:stCondLst>
                                        </p:cTn>
                                        <p:tgtEl>
                                          <p:spTgt spid="6">
                                            <p:txEl>
                                              <p:pRg st="9" end="9"/>
                                            </p:txEl>
                                          </p:spTgt>
                                        </p:tgtEl>
                                      </p:cBhvr>
                                      <p:to x="100000" y="80000"/>
                                    </p:animScale>
                                    <p:animScale>
                                      <p:cBhvr>
                                        <p:cTn id="108" dur="166" decel="50000">
                                          <p:stCondLst>
                                            <p:cond delay="1338"/>
                                          </p:stCondLst>
                                        </p:cTn>
                                        <p:tgtEl>
                                          <p:spTgt spid="6">
                                            <p:txEl>
                                              <p:pRg st="9" end="9"/>
                                            </p:txEl>
                                          </p:spTgt>
                                        </p:tgtEl>
                                      </p:cBhvr>
                                      <p:to x="100000" y="100000"/>
                                    </p:animScale>
                                    <p:animScale>
                                      <p:cBhvr>
                                        <p:cTn id="109" dur="26">
                                          <p:stCondLst>
                                            <p:cond delay="1642"/>
                                          </p:stCondLst>
                                        </p:cTn>
                                        <p:tgtEl>
                                          <p:spTgt spid="6">
                                            <p:txEl>
                                              <p:pRg st="9" end="9"/>
                                            </p:txEl>
                                          </p:spTgt>
                                        </p:tgtEl>
                                      </p:cBhvr>
                                      <p:to x="100000" y="90000"/>
                                    </p:animScale>
                                    <p:animScale>
                                      <p:cBhvr>
                                        <p:cTn id="110" dur="166" decel="50000">
                                          <p:stCondLst>
                                            <p:cond delay="1668"/>
                                          </p:stCondLst>
                                        </p:cTn>
                                        <p:tgtEl>
                                          <p:spTgt spid="6">
                                            <p:txEl>
                                              <p:pRg st="9" end="9"/>
                                            </p:txEl>
                                          </p:spTgt>
                                        </p:tgtEl>
                                      </p:cBhvr>
                                      <p:to x="100000" y="100000"/>
                                    </p:animScale>
                                    <p:animScale>
                                      <p:cBhvr>
                                        <p:cTn id="111" dur="26">
                                          <p:stCondLst>
                                            <p:cond delay="1808"/>
                                          </p:stCondLst>
                                        </p:cTn>
                                        <p:tgtEl>
                                          <p:spTgt spid="6">
                                            <p:txEl>
                                              <p:pRg st="9" end="9"/>
                                            </p:txEl>
                                          </p:spTgt>
                                        </p:tgtEl>
                                      </p:cBhvr>
                                      <p:to x="100000" y="95000"/>
                                    </p:animScale>
                                    <p:animScale>
                                      <p:cBhvr>
                                        <p:cTn id="112" dur="166" decel="50000">
                                          <p:stCondLst>
                                            <p:cond delay="1834"/>
                                          </p:stCondLst>
                                        </p:cTn>
                                        <p:tgtEl>
                                          <p:spTgt spid="6">
                                            <p:txEl>
                                              <p:pRg st="9" end="9"/>
                                            </p:txEl>
                                          </p:spTgt>
                                        </p:tgtEl>
                                      </p:cBhvr>
                                      <p:to x="100000" y="100000"/>
                                    </p:animScale>
                                  </p:childTnLst>
                                </p:cTn>
                              </p:par>
                              <p:par>
                                <p:cTn id="113" presetID="26" presetClass="entr" presetSubtype="0" fill="hold" nodeType="withEffect">
                                  <p:stCondLst>
                                    <p:cond delay="0"/>
                                  </p:stCondLst>
                                  <p:childTnLst>
                                    <p:set>
                                      <p:cBhvr>
                                        <p:cTn id="114" dur="1" fill="hold">
                                          <p:stCondLst>
                                            <p:cond delay="0"/>
                                          </p:stCondLst>
                                        </p:cTn>
                                        <p:tgtEl>
                                          <p:spTgt spid="6">
                                            <p:txEl>
                                              <p:pRg st="10" end="10"/>
                                            </p:txEl>
                                          </p:spTgt>
                                        </p:tgtEl>
                                        <p:attrNameLst>
                                          <p:attrName>style.visibility</p:attrName>
                                        </p:attrNameLst>
                                      </p:cBhvr>
                                      <p:to>
                                        <p:strVal val="visible"/>
                                      </p:to>
                                    </p:set>
                                    <p:animEffect transition="in" filter="wipe(down)">
                                      <p:cBhvr>
                                        <p:cTn id="115" dur="580">
                                          <p:stCondLst>
                                            <p:cond delay="0"/>
                                          </p:stCondLst>
                                        </p:cTn>
                                        <p:tgtEl>
                                          <p:spTgt spid="6">
                                            <p:txEl>
                                              <p:pRg st="10" end="10"/>
                                            </p:txEl>
                                          </p:spTgt>
                                        </p:tgtEl>
                                      </p:cBhvr>
                                    </p:animEffect>
                                    <p:anim calcmode="lin" valueType="num">
                                      <p:cBhvr>
                                        <p:cTn id="116" dur="1822" tmFilter="0,0; 0.14,0.36; 0.43,0.73; 0.71,0.91; 1.0,1.0">
                                          <p:stCondLst>
                                            <p:cond delay="0"/>
                                          </p:stCondLst>
                                        </p:cTn>
                                        <p:tgtEl>
                                          <p:spTgt spid="6">
                                            <p:txEl>
                                              <p:pRg st="10" end="10"/>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6">
                                            <p:txEl>
                                              <p:pRg st="10" end="10"/>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6">
                                            <p:txEl>
                                              <p:pRg st="10" end="10"/>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6">
                                            <p:txEl>
                                              <p:pRg st="10" end="10"/>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6">
                                            <p:txEl>
                                              <p:pRg st="10" end="10"/>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6">
                                            <p:txEl>
                                              <p:pRg st="10" end="10"/>
                                            </p:txEl>
                                          </p:spTgt>
                                        </p:tgtEl>
                                      </p:cBhvr>
                                      <p:to x="100000" y="60000"/>
                                    </p:animScale>
                                    <p:animScale>
                                      <p:cBhvr>
                                        <p:cTn id="122" dur="166" decel="50000">
                                          <p:stCondLst>
                                            <p:cond delay="676"/>
                                          </p:stCondLst>
                                        </p:cTn>
                                        <p:tgtEl>
                                          <p:spTgt spid="6">
                                            <p:txEl>
                                              <p:pRg st="10" end="10"/>
                                            </p:txEl>
                                          </p:spTgt>
                                        </p:tgtEl>
                                      </p:cBhvr>
                                      <p:to x="100000" y="100000"/>
                                    </p:animScale>
                                    <p:animScale>
                                      <p:cBhvr>
                                        <p:cTn id="123" dur="26">
                                          <p:stCondLst>
                                            <p:cond delay="1312"/>
                                          </p:stCondLst>
                                        </p:cTn>
                                        <p:tgtEl>
                                          <p:spTgt spid="6">
                                            <p:txEl>
                                              <p:pRg st="10" end="10"/>
                                            </p:txEl>
                                          </p:spTgt>
                                        </p:tgtEl>
                                      </p:cBhvr>
                                      <p:to x="100000" y="80000"/>
                                    </p:animScale>
                                    <p:animScale>
                                      <p:cBhvr>
                                        <p:cTn id="124" dur="166" decel="50000">
                                          <p:stCondLst>
                                            <p:cond delay="1338"/>
                                          </p:stCondLst>
                                        </p:cTn>
                                        <p:tgtEl>
                                          <p:spTgt spid="6">
                                            <p:txEl>
                                              <p:pRg st="10" end="10"/>
                                            </p:txEl>
                                          </p:spTgt>
                                        </p:tgtEl>
                                      </p:cBhvr>
                                      <p:to x="100000" y="100000"/>
                                    </p:animScale>
                                    <p:animScale>
                                      <p:cBhvr>
                                        <p:cTn id="125" dur="26">
                                          <p:stCondLst>
                                            <p:cond delay="1642"/>
                                          </p:stCondLst>
                                        </p:cTn>
                                        <p:tgtEl>
                                          <p:spTgt spid="6">
                                            <p:txEl>
                                              <p:pRg st="10" end="10"/>
                                            </p:txEl>
                                          </p:spTgt>
                                        </p:tgtEl>
                                      </p:cBhvr>
                                      <p:to x="100000" y="90000"/>
                                    </p:animScale>
                                    <p:animScale>
                                      <p:cBhvr>
                                        <p:cTn id="126" dur="166" decel="50000">
                                          <p:stCondLst>
                                            <p:cond delay="1668"/>
                                          </p:stCondLst>
                                        </p:cTn>
                                        <p:tgtEl>
                                          <p:spTgt spid="6">
                                            <p:txEl>
                                              <p:pRg st="10" end="10"/>
                                            </p:txEl>
                                          </p:spTgt>
                                        </p:tgtEl>
                                      </p:cBhvr>
                                      <p:to x="100000" y="100000"/>
                                    </p:animScale>
                                    <p:animScale>
                                      <p:cBhvr>
                                        <p:cTn id="127" dur="26">
                                          <p:stCondLst>
                                            <p:cond delay="1808"/>
                                          </p:stCondLst>
                                        </p:cTn>
                                        <p:tgtEl>
                                          <p:spTgt spid="6">
                                            <p:txEl>
                                              <p:pRg st="10" end="10"/>
                                            </p:txEl>
                                          </p:spTgt>
                                        </p:tgtEl>
                                      </p:cBhvr>
                                      <p:to x="100000" y="95000"/>
                                    </p:animScale>
                                    <p:animScale>
                                      <p:cBhvr>
                                        <p:cTn id="128" dur="166" decel="50000">
                                          <p:stCondLst>
                                            <p:cond delay="1834"/>
                                          </p:stCondLst>
                                        </p:cTn>
                                        <p:tgtEl>
                                          <p:spTgt spid="6">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2548"/>
            <a:ext cx="9112077" cy="4293483"/>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200000"/>
              </a:lnSpc>
            </a:pPr>
            <a:r>
              <a:rPr lang="fa-IR" sz="2400" b="1" dirty="0">
                <a:solidFill>
                  <a:prstClr val="black"/>
                </a:solidFill>
                <a:cs typeface="B Nazanin" panose="00000400000000000000" pitchFamily="2" charset="-78"/>
              </a:rPr>
              <a:t>جنگ اصلی، جنگ روایت‌ها و ذهن‌هاست؛ و بصیرت، محور ایمنی فکری و شناختی جامعه در برابر نفوذ، تحریف و شبهه‌سازی است. جامعه‌ای که از درون در برابر فریب، تردید و نفوذ واکسینه شده باشد، پیروز میدان نبرد روایت‌هاست و می‌تواند با اتکا به این پشتوانه فکری مستحکم، در همه میدان‌های دیگر (علمی، اقتصادی، دفاعی) نیز به پیروزی‌های پایدار دست یابد</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6013415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754410"/>
            <a:ext cx="9377154" cy="6047809"/>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 </a:t>
            </a:r>
            <a:r>
              <a:rPr lang="fa-IR" dirty="0">
                <a:solidFill>
                  <a:srgbClr val="C00000"/>
                </a:solidFill>
                <a:cs typeface="B Titr" panose="00000700000000000000" pitchFamily="2" charset="-78"/>
              </a:rPr>
              <a:t>چگونگی تحقق </a:t>
            </a:r>
            <a:r>
              <a:rPr lang="fa-IR" dirty="0" smtClean="0">
                <a:solidFill>
                  <a:srgbClr val="C00000"/>
                </a:solidFill>
                <a:cs typeface="B Titr" panose="00000700000000000000" pitchFamily="2" charset="-78"/>
              </a:rPr>
              <a:t>بصیرت  و ایمنی‌سازی شناختی</a:t>
            </a:r>
          </a:p>
          <a:p>
            <a:pPr marL="285750" indent="-285750" algn="justLow" rtl="1">
              <a:lnSpc>
                <a:spcPct val="150000"/>
              </a:lnSpc>
              <a:buFont typeface="Wingdings" panose="05000000000000000000" pitchFamily="2" charset="2"/>
              <a:buChar char="q"/>
            </a:pPr>
            <a:r>
              <a:rPr lang="fa-IR" sz="2000" b="1" dirty="0" smtClean="0">
                <a:solidFill>
                  <a:srgbClr val="0070C0"/>
                </a:solidFill>
                <a:cs typeface="B Nazanin" panose="00000400000000000000" pitchFamily="2" charset="-78"/>
              </a:rPr>
              <a:t>راهکارهای </a:t>
            </a:r>
            <a:r>
              <a:rPr lang="fa-IR" sz="2000" b="1" dirty="0">
                <a:solidFill>
                  <a:srgbClr val="0070C0"/>
                </a:solidFill>
                <a:cs typeface="B Nazanin" panose="00000400000000000000" pitchFamily="2" charset="-78"/>
              </a:rPr>
              <a:t>علمی-فکری (تقویت بنیان‌های معرفتی و تشخیصی</a:t>
            </a:r>
            <a:r>
              <a:rPr lang="fa-IR" sz="2000" b="1" dirty="0" smtClean="0">
                <a:solidFill>
                  <a:srgbClr val="0070C0"/>
                </a:solidFill>
                <a:cs typeface="B Nazanin" panose="00000400000000000000" pitchFamily="2" charset="-78"/>
              </a:rPr>
              <a:t>)</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رصد مستمر وضعیت اعتقادی و شناختی نیروها و خانواده‌های آنان و طراحی برنامه‌های تعمیق‌بخش متناسب با تهدیدات روز.</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رصد، پالایش و پاسخگویی نظام‌مند به شبهات دینی و ایدئولوژیک پیش‌روی نیروها، با تأکید بر افشای الگوها و پیام‌های پنهان در هر شبهه.</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ترویج فرهنگ تمسک به قرآن و تدبر در آن به عنوان سلاح اصلی خنثی‌کننده سخنان آراسته و فریبنده دشمن.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تبیین سیره پیشوایان معصوم(ع) با رویکرد الگودهی عملی برای تشخیص فتنه و مواجهه با جنگ روانی در شرایط پیچیده.</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تقویت قدرت تفکر انتقادی و تحلیل منطقی در نیروها، برای مصونیت در برابر القائات، کلیشه‌سازی‌ها و مهندسی ادراک رسانه‌های دشمن.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آشناسازی عمیق نیروها با تاریخ عبرت‌آموز پیشینیان، به ویژه نقاط سقوط شناختی تمدن‌ها و </a:t>
            </a:r>
            <a:r>
              <a:rPr lang="fa-IR" sz="2000" b="1" dirty="0" smtClean="0">
                <a:solidFill>
                  <a:prstClr val="black"/>
                </a:solidFill>
                <a:cs typeface="B Nazanin" panose="00000400000000000000" pitchFamily="2" charset="-78"/>
              </a:rPr>
              <a:t>جوامع</a:t>
            </a:r>
            <a:endParaRPr lang="fa-IR" sz="1700" b="1" dirty="0" smtClean="0">
              <a:solidFill>
                <a:srgbClr val="0070C0"/>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9599605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0172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راهکارهای عملی-رفتاری (ایجاد محیط مصون و کنشگر</a:t>
            </a:r>
            <a:r>
              <a:rPr lang="fa-IR" sz="2000" b="1" dirty="0" smtClean="0">
                <a:solidFill>
                  <a:srgbClr val="0070C0"/>
                </a:solidFill>
                <a:cs typeface="B Nazanin" panose="00000400000000000000" pitchFamily="2" charset="-78"/>
              </a:rPr>
              <a:t>)</a:t>
            </a:r>
          </a:p>
          <a:p>
            <a:pPr algn="justLow" rtl="1">
              <a:lnSpc>
                <a:spcPct val="150000"/>
              </a:lnSpc>
            </a:pPr>
            <a:r>
              <a:rPr lang="fa-IR" sz="2000" b="1" dirty="0">
                <a:solidFill>
                  <a:prstClr val="black"/>
                </a:solidFill>
                <a:cs typeface="B Nazanin" panose="00000400000000000000" pitchFamily="2" charset="-78"/>
              </a:rPr>
              <a:t>هدف: نهادینه‌سازی رفتارها و ساختارهای مقاوم‌ساز در برابر نفوذ و جنگ نرم.</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تدوین </a:t>
            </a:r>
            <a:r>
              <a:rPr lang="fa-IR" sz="1900" b="1" dirty="0">
                <a:solidFill>
                  <a:prstClr val="black"/>
                </a:solidFill>
                <a:cs typeface="B Nazanin" panose="00000400000000000000" pitchFamily="2" charset="-78"/>
              </a:rPr>
              <a:t>و اجرای سیاست‌های هوشمندانه امنیت شناختی در سازمان (از گزینش تا آموزش مستمر) برای مقابله پیش‌دستانه با تهاجم دشمن.</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بازنگری </a:t>
            </a:r>
            <a:r>
              <a:rPr lang="fa-IR" sz="1900" b="1" dirty="0">
                <a:solidFill>
                  <a:prstClr val="black"/>
                </a:solidFill>
                <a:cs typeface="B Nazanin" panose="00000400000000000000" pitchFamily="2" charset="-78"/>
              </a:rPr>
              <a:t>ساختارها و فرآیندهای سازمانی با محوریت «بصیرت‌افزایی» و «کاهش آسیب‌پذیری </a:t>
            </a:r>
            <a:r>
              <a:rPr lang="fa-IR" sz="1900" b="1" dirty="0" smtClean="0">
                <a:solidFill>
                  <a:prstClr val="black"/>
                </a:solidFill>
                <a:cs typeface="B Nazanin" panose="00000400000000000000" pitchFamily="2" charset="-78"/>
              </a:rPr>
              <a:t>شناختی».</a:t>
            </a:r>
            <a:endParaRPr lang="fa-IR" sz="19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نهادینه </a:t>
            </a:r>
            <a:r>
              <a:rPr lang="fa-IR" sz="1900" b="1" dirty="0">
                <a:solidFill>
                  <a:prstClr val="black"/>
                </a:solidFill>
                <a:cs typeface="B Nazanin" panose="00000400000000000000" pitchFamily="2" charset="-78"/>
              </a:rPr>
              <a:t>کردن فرهنگ امر به معروف و نهی از منکر به عنوان سامانه هشدار و اصلاح درونی در برابر انحرافات فکری و اخلاقی.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تأمین </a:t>
            </a:r>
            <a:r>
              <a:rPr lang="fa-IR" sz="1900" b="1" dirty="0">
                <a:solidFill>
                  <a:prstClr val="black"/>
                </a:solidFill>
                <a:cs typeface="B Nazanin" panose="00000400000000000000" pitchFamily="2" charset="-78"/>
              </a:rPr>
              <a:t>جدی دغدغه‌های معقول معیشتی نیروها برای ایجاد فراغت ذهنی لازم جهت تمرکز بر خودسازی، مطالعه و مقابله هوشمند با جنگ روانی.</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بهره‌گیری </a:t>
            </a:r>
            <a:r>
              <a:rPr lang="fa-IR" sz="1900" b="1" dirty="0">
                <a:solidFill>
                  <a:prstClr val="black"/>
                </a:solidFill>
                <a:cs typeface="B Nazanin" panose="00000400000000000000" pitchFamily="2" charset="-78"/>
              </a:rPr>
              <a:t>نظام‌مند از ظرفیت حوزه‌های علمیه و روحانیون بصیر به عنوان متخصصان ایمنی‌بخش اعتقادی و پاسخگویی به شبهات.</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برگزاری </a:t>
            </a:r>
            <a:r>
              <a:rPr lang="fa-IR" sz="1900" b="1" dirty="0">
                <a:solidFill>
                  <a:prstClr val="black"/>
                </a:solidFill>
                <a:cs typeface="B Nazanin" panose="00000400000000000000" pitchFamily="2" charset="-78"/>
              </a:rPr>
              <a:t>دوره‌های باکیفیت و شبیه‌سازی‌شده بصیرت که نیروها را در شرایط کنترل‌شده روانی-تبلیغاتی قرار دهد تا پاسخ‌های ایمن را تمرین کنند.</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صیانت </a:t>
            </a:r>
            <a:r>
              <a:rPr lang="fa-IR" sz="1900" b="1" dirty="0">
                <a:solidFill>
                  <a:prstClr val="black"/>
                </a:solidFill>
                <a:cs typeface="B Nazanin" panose="00000400000000000000" pitchFamily="2" charset="-78"/>
              </a:rPr>
              <a:t>و سالم‌سازی فعال محیط سازمان از هرگونه رسانه، محتوا یا گفتمان آلوده و مخرب شبکه‌های دشمن</a:t>
            </a:r>
            <a:r>
              <a:rPr lang="fa-IR" sz="20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7096859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631920"/>
            <a:ext cx="9377154" cy="62324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راهکارهای تعامل با جامعه و نبرد رسانه‌ای (جهاد تبیین بیرونی</a:t>
            </a:r>
            <a:r>
              <a:rPr lang="fa-IR" sz="2400" b="1" dirty="0" smtClean="0">
                <a:solidFill>
                  <a:srgbClr val="0070C0"/>
                </a:solidFill>
                <a:cs typeface="B Nazanin" panose="00000400000000000000" pitchFamily="2" charset="-78"/>
              </a:rPr>
              <a:t>)</a:t>
            </a:r>
          </a:p>
          <a:p>
            <a:pPr algn="justLow" rtl="1">
              <a:lnSpc>
                <a:spcPct val="150000"/>
              </a:lnSpc>
            </a:pPr>
            <a:r>
              <a:rPr lang="fa-IR" sz="2200" b="1" dirty="0">
                <a:solidFill>
                  <a:prstClr val="black"/>
                </a:solidFill>
                <a:cs typeface="B Nazanin" panose="00000400000000000000" pitchFamily="2" charset="-78"/>
              </a:rPr>
              <a:t>هدف: انتقال مصونیت و تاب‌آوری شناختی از سازمان به بدنه جامعه و مقابله فعال در میدان روایت.</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طراحی </a:t>
            </a:r>
            <a:r>
              <a:rPr lang="fa-IR" sz="2200" b="1" dirty="0">
                <a:solidFill>
                  <a:prstClr val="black"/>
                </a:solidFill>
                <a:cs typeface="B Nazanin" panose="00000400000000000000" pitchFamily="2" charset="-78"/>
              </a:rPr>
              <a:t>و رهبری کمپین‌های مردمی بصیرت‌افزا و افشاگرانه در قبال پروژه‌های جنگ روانی دشمن (مانند ناامیدی، اختلاف‌افکنی، عادی‌سازی روابط با دشمن).</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تربیت </a:t>
            </a:r>
            <a:r>
              <a:rPr lang="fa-IR" sz="2200" b="1" dirty="0">
                <a:solidFill>
                  <a:prstClr val="black"/>
                </a:solidFill>
                <a:cs typeface="B Nazanin" panose="00000400000000000000" pitchFamily="2" charset="-78"/>
              </a:rPr>
              <a:t>و سازماندهی نیروهای «مجاهد تبیین» مسلط به زبان روز، فنون رسانه و شبکه‌های اجتماعی برای پاسخ‌دهی سریع، هوشمند و اثرگذار به تحریفات.</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تولید </a:t>
            </a:r>
            <a:r>
              <a:rPr lang="fa-IR" sz="2200" b="1" dirty="0">
                <a:solidFill>
                  <a:prstClr val="black"/>
                </a:solidFill>
                <a:cs typeface="B Nazanin" panose="00000400000000000000" pitchFamily="2" charset="-78"/>
              </a:rPr>
              <a:t>حرفه‌ای و گسترده محتوای جذاب و روشنگر (کلیپ، موشن، اینفوگرافیک، بازی جدی) برای انتقال مفاهیم پیچیده بصیرتی و تکنیک‌های خودمراقبتی شناختی به نسل جوان.</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ایجاد </a:t>
            </a:r>
            <a:r>
              <a:rPr lang="fa-IR" sz="2200" b="1" dirty="0">
                <a:solidFill>
                  <a:prstClr val="black"/>
                </a:solidFill>
                <a:cs typeface="B Nazanin" panose="00000400000000000000" pitchFamily="2" charset="-78"/>
              </a:rPr>
              <a:t>و تقویت سامانه‌های سریع «رصد، راستی‌آزمایی و پاسخگویی» به شایعات و شبهات در سطح ملی، با محوریت این نهادها.</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ایفای </a:t>
            </a:r>
            <a:r>
              <a:rPr lang="fa-IR" sz="2200" b="1" dirty="0">
                <a:solidFill>
                  <a:prstClr val="black"/>
                </a:solidFill>
                <a:cs typeface="B Nazanin" panose="00000400000000000000" pitchFamily="2" charset="-78"/>
              </a:rPr>
              <a:t>نقش دیده‌بان و هشداردهنده سریع به بدنه حاکمیت و جامعه در برابر حملات نوین شناختی و توطئه‌های رسانه‌ای دشمن.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384070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75216"/>
            <a:ext cx="9112077" cy="6313267"/>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8. نتیجه </a:t>
            </a:r>
            <a:r>
              <a:rPr lang="fa-IR" sz="2200" dirty="0">
                <a:solidFill>
                  <a:srgbClr val="C00000"/>
                </a:solidFill>
                <a:cs typeface="B Titr" panose="00000700000000000000" pitchFamily="2" charset="-78"/>
              </a:rPr>
              <a:t>راهبردی نهایی</a:t>
            </a:r>
          </a:p>
          <a:p>
            <a:pPr algn="justLow" rtl="1">
              <a:lnSpc>
                <a:spcPct val="150000"/>
              </a:lnSpc>
            </a:pPr>
            <a:r>
              <a:rPr lang="fa-IR" sz="2250" b="1" dirty="0">
                <a:solidFill>
                  <a:prstClr val="black"/>
                </a:solidFill>
                <a:cs typeface="B Nazanin" panose="00000400000000000000" pitchFamily="2" charset="-78"/>
              </a:rPr>
              <a:t> بصیرت و ایمنی‌سازی شناختی، ستون حفاظت از سرمایه فکری، انسجام درونی و جهت‌گیری صحیح جمعی در نبرد ترکیبی است و مستقیماً با تهدیدات زیر مرتبط و پاسخگوی آن‌هاست:</a:t>
            </a:r>
          </a:p>
          <a:p>
            <a:pPr algn="justLow" rtl="1">
              <a:lnSpc>
                <a:spcPct val="150000"/>
              </a:lnSpc>
            </a:pPr>
            <a:r>
              <a:rPr lang="fa-IR" sz="2250" b="1" dirty="0">
                <a:solidFill>
                  <a:prstClr val="black"/>
                </a:solidFill>
                <a:cs typeface="B Nazanin" panose="00000400000000000000" pitchFamily="2" charset="-78"/>
              </a:rPr>
              <a:t>•	جنگ روانی و بمباران تبلیغاتی</a:t>
            </a:r>
          </a:p>
          <a:p>
            <a:pPr algn="justLow" rtl="1">
              <a:lnSpc>
                <a:spcPct val="150000"/>
              </a:lnSpc>
            </a:pPr>
            <a:r>
              <a:rPr lang="fa-IR" sz="2250" b="1" dirty="0">
                <a:solidFill>
                  <a:prstClr val="black"/>
                </a:solidFill>
                <a:cs typeface="B Nazanin" panose="00000400000000000000" pitchFamily="2" charset="-78"/>
              </a:rPr>
              <a:t>•	شبهه‌سازی و القای تردید هدفمند</a:t>
            </a:r>
          </a:p>
          <a:p>
            <a:pPr algn="justLow" rtl="1">
              <a:lnSpc>
                <a:spcPct val="150000"/>
              </a:lnSpc>
            </a:pPr>
            <a:r>
              <a:rPr lang="fa-IR" sz="2250" b="1" dirty="0">
                <a:solidFill>
                  <a:prstClr val="black"/>
                </a:solidFill>
                <a:cs typeface="B Nazanin" panose="00000400000000000000" pitchFamily="2" charset="-78"/>
              </a:rPr>
              <a:t>•	شایعه‌پراکنی و اختلاف‌افکنی</a:t>
            </a:r>
          </a:p>
          <a:p>
            <a:pPr algn="justLow" rtl="1">
              <a:lnSpc>
                <a:spcPct val="150000"/>
              </a:lnSpc>
            </a:pPr>
            <a:r>
              <a:rPr lang="fa-IR" sz="2250" b="1" dirty="0">
                <a:solidFill>
                  <a:prstClr val="black"/>
                </a:solidFill>
                <a:cs typeface="B Nazanin" panose="00000400000000000000" pitchFamily="2" charset="-78"/>
              </a:rPr>
              <a:t>•	مهندسی ادراک و تحریف واقعیت‌ها</a:t>
            </a:r>
          </a:p>
          <a:p>
            <a:pPr algn="justLow" rtl="1">
              <a:lnSpc>
                <a:spcPct val="150000"/>
              </a:lnSpc>
            </a:pPr>
            <a:r>
              <a:rPr lang="fa-IR" sz="2250" b="1" dirty="0">
                <a:solidFill>
                  <a:prstClr val="black"/>
                </a:solidFill>
                <a:cs typeface="B Nazanin" panose="00000400000000000000" pitchFamily="2" charset="-78"/>
              </a:rPr>
              <a:t>•	نفوذ فرهنگی و تهاجم ارزشی</a:t>
            </a:r>
          </a:p>
          <a:p>
            <a:pPr algn="justLow" rtl="1">
              <a:lnSpc>
                <a:spcPct val="150000"/>
              </a:lnSpc>
            </a:pPr>
            <a:r>
              <a:rPr lang="fa-IR" sz="2250" b="1" dirty="0">
                <a:solidFill>
                  <a:prstClr val="black"/>
                </a:solidFill>
                <a:cs typeface="B Nazanin" panose="00000400000000000000" pitchFamily="2" charset="-78"/>
              </a:rPr>
              <a:t>این محور تضمین می‌کند که جامعه و به ویژه نهادهای پیشرو، نه تنها در برابر این حملات منفعلانه مقاومت کنند، بلکه با بینش فعال، تشخیص به‌هنگام و پاسخ هوشمند، ابتکار عمل را در میدان نبرد روایت‌ها به دست گیرند و دشمن را در رسیدن به اهداف شناختی خود ناکام بگذارند.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315636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a:t>
            </a:r>
            <a:r>
              <a:rPr lang="fa-IR" sz="2200" dirty="0" smtClean="0">
                <a:solidFill>
                  <a:srgbClr val="C00000"/>
                </a:solidFill>
                <a:cs typeface="B Titr" panose="00000700000000000000" pitchFamily="2" charset="-78"/>
              </a:rPr>
              <a:t> در تحقق جهاد همه جانبه</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219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4407242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31" presetClass="entr" presetSubtype="0" fill="hold" nodeType="click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 calcmode="lin" valueType="num">
                                      <p:cBhvr>
                                        <p:cTn id="88"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89"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90"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91" dur="1000"/>
                                        <p:tgtEl>
                                          <p:spTgt spid="6">
                                            <p:txEl>
                                              <p:pRg st="6" end="6"/>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6" presetClass="entr" presetSubtype="0" fill="hold" nodeType="clickEffect">
                                  <p:stCondLst>
                                    <p:cond delay="0"/>
                                  </p:stCondLst>
                                  <p:childTnLst>
                                    <p:set>
                                      <p:cBhvr>
                                        <p:cTn id="95" dur="1" fill="hold">
                                          <p:stCondLst>
                                            <p:cond delay="0"/>
                                          </p:stCondLst>
                                        </p:cTn>
                                        <p:tgtEl>
                                          <p:spTgt spid="6">
                                            <p:txEl>
                                              <p:pRg st="7" end="7"/>
                                            </p:txEl>
                                          </p:spTgt>
                                        </p:tgtEl>
                                        <p:attrNameLst>
                                          <p:attrName>style.visibility</p:attrName>
                                        </p:attrNameLst>
                                      </p:cBhvr>
                                      <p:to>
                                        <p:strVal val="visible"/>
                                      </p:to>
                                    </p:set>
                                    <p:animEffect transition="in" filter="wipe(down)">
                                      <p:cBhvr>
                                        <p:cTn id="96" dur="580">
                                          <p:stCondLst>
                                            <p:cond delay="0"/>
                                          </p:stCondLst>
                                        </p:cTn>
                                        <p:tgtEl>
                                          <p:spTgt spid="6">
                                            <p:txEl>
                                              <p:pRg st="7" end="7"/>
                                            </p:txEl>
                                          </p:spTgt>
                                        </p:tgtEl>
                                      </p:cBhvr>
                                    </p:animEffect>
                                    <p:anim calcmode="lin" valueType="num">
                                      <p:cBhvr>
                                        <p:cTn id="97"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2" dur="26">
                                          <p:stCondLst>
                                            <p:cond delay="650"/>
                                          </p:stCondLst>
                                        </p:cTn>
                                        <p:tgtEl>
                                          <p:spTgt spid="6">
                                            <p:txEl>
                                              <p:pRg st="7" end="7"/>
                                            </p:txEl>
                                          </p:spTgt>
                                        </p:tgtEl>
                                      </p:cBhvr>
                                      <p:to x="100000" y="60000"/>
                                    </p:animScale>
                                    <p:animScale>
                                      <p:cBhvr>
                                        <p:cTn id="103" dur="166" decel="50000">
                                          <p:stCondLst>
                                            <p:cond delay="676"/>
                                          </p:stCondLst>
                                        </p:cTn>
                                        <p:tgtEl>
                                          <p:spTgt spid="6">
                                            <p:txEl>
                                              <p:pRg st="7" end="7"/>
                                            </p:txEl>
                                          </p:spTgt>
                                        </p:tgtEl>
                                      </p:cBhvr>
                                      <p:to x="100000" y="100000"/>
                                    </p:animScale>
                                    <p:animScale>
                                      <p:cBhvr>
                                        <p:cTn id="104" dur="26">
                                          <p:stCondLst>
                                            <p:cond delay="1312"/>
                                          </p:stCondLst>
                                        </p:cTn>
                                        <p:tgtEl>
                                          <p:spTgt spid="6">
                                            <p:txEl>
                                              <p:pRg st="7" end="7"/>
                                            </p:txEl>
                                          </p:spTgt>
                                        </p:tgtEl>
                                      </p:cBhvr>
                                      <p:to x="100000" y="80000"/>
                                    </p:animScale>
                                    <p:animScale>
                                      <p:cBhvr>
                                        <p:cTn id="105" dur="166" decel="50000">
                                          <p:stCondLst>
                                            <p:cond delay="1338"/>
                                          </p:stCondLst>
                                        </p:cTn>
                                        <p:tgtEl>
                                          <p:spTgt spid="6">
                                            <p:txEl>
                                              <p:pRg st="7" end="7"/>
                                            </p:txEl>
                                          </p:spTgt>
                                        </p:tgtEl>
                                      </p:cBhvr>
                                      <p:to x="100000" y="100000"/>
                                    </p:animScale>
                                    <p:animScale>
                                      <p:cBhvr>
                                        <p:cTn id="106" dur="26">
                                          <p:stCondLst>
                                            <p:cond delay="1642"/>
                                          </p:stCondLst>
                                        </p:cTn>
                                        <p:tgtEl>
                                          <p:spTgt spid="6">
                                            <p:txEl>
                                              <p:pRg st="7" end="7"/>
                                            </p:txEl>
                                          </p:spTgt>
                                        </p:tgtEl>
                                      </p:cBhvr>
                                      <p:to x="100000" y="90000"/>
                                    </p:animScale>
                                    <p:animScale>
                                      <p:cBhvr>
                                        <p:cTn id="107" dur="166" decel="50000">
                                          <p:stCondLst>
                                            <p:cond delay="1668"/>
                                          </p:stCondLst>
                                        </p:cTn>
                                        <p:tgtEl>
                                          <p:spTgt spid="6">
                                            <p:txEl>
                                              <p:pRg st="7" end="7"/>
                                            </p:txEl>
                                          </p:spTgt>
                                        </p:tgtEl>
                                      </p:cBhvr>
                                      <p:to x="100000" y="100000"/>
                                    </p:animScale>
                                    <p:animScale>
                                      <p:cBhvr>
                                        <p:cTn id="108" dur="26">
                                          <p:stCondLst>
                                            <p:cond delay="1808"/>
                                          </p:stCondLst>
                                        </p:cTn>
                                        <p:tgtEl>
                                          <p:spTgt spid="6">
                                            <p:txEl>
                                              <p:pRg st="7" end="7"/>
                                            </p:txEl>
                                          </p:spTgt>
                                        </p:tgtEl>
                                      </p:cBhvr>
                                      <p:to x="100000" y="95000"/>
                                    </p:animScale>
                                    <p:animScale>
                                      <p:cBhvr>
                                        <p:cTn id="109" dur="166" decel="50000">
                                          <p:stCondLst>
                                            <p:cond delay="1834"/>
                                          </p:stCondLst>
                                        </p:cTn>
                                        <p:tgtEl>
                                          <p:spTgt spid="6">
                                            <p:txEl>
                                              <p:pRg st="7" end="7"/>
                                            </p:txEl>
                                          </p:spTgt>
                                        </p:tgtEl>
                                      </p:cBhvr>
                                      <p:to x="100000" y="100000"/>
                                    </p:animScale>
                                  </p:childTnLst>
                                </p:cTn>
                              </p:par>
                              <p:par>
                                <p:cTn id="110" presetID="26" presetClass="entr" presetSubtype="0" fill="hold" nodeType="withEffect">
                                  <p:stCondLst>
                                    <p:cond delay="0"/>
                                  </p:stCondLst>
                                  <p:childTnLst>
                                    <p:set>
                                      <p:cBhvr>
                                        <p:cTn id="111" dur="1" fill="hold">
                                          <p:stCondLst>
                                            <p:cond delay="0"/>
                                          </p:stCondLst>
                                        </p:cTn>
                                        <p:tgtEl>
                                          <p:spTgt spid="6">
                                            <p:txEl>
                                              <p:pRg st="8" end="8"/>
                                            </p:txEl>
                                          </p:spTgt>
                                        </p:tgtEl>
                                        <p:attrNameLst>
                                          <p:attrName>style.visibility</p:attrName>
                                        </p:attrNameLst>
                                      </p:cBhvr>
                                      <p:to>
                                        <p:strVal val="visible"/>
                                      </p:to>
                                    </p:set>
                                    <p:animEffect transition="in" filter="wipe(down)">
                                      <p:cBhvr>
                                        <p:cTn id="112" dur="580">
                                          <p:stCondLst>
                                            <p:cond delay="0"/>
                                          </p:stCondLst>
                                        </p:cTn>
                                        <p:tgtEl>
                                          <p:spTgt spid="6">
                                            <p:txEl>
                                              <p:pRg st="8" end="8"/>
                                            </p:txEl>
                                          </p:spTgt>
                                        </p:tgtEl>
                                      </p:cBhvr>
                                    </p:animEffect>
                                    <p:anim calcmode="lin" valueType="num">
                                      <p:cBhvr>
                                        <p:cTn id="113"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18" dur="26">
                                          <p:stCondLst>
                                            <p:cond delay="650"/>
                                          </p:stCondLst>
                                        </p:cTn>
                                        <p:tgtEl>
                                          <p:spTgt spid="6">
                                            <p:txEl>
                                              <p:pRg st="8" end="8"/>
                                            </p:txEl>
                                          </p:spTgt>
                                        </p:tgtEl>
                                      </p:cBhvr>
                                      <p:to x="100000" y="60000"/>
                                    </p:animScale>
                                    <p:animScale>
                                      <p:cBhvr>
                                        <p:cTn id="119" dur="166" decel="50000">
                                          <p:stCondLst>
                                            <p:cond delay="676"/>
                                          </p:stCondLst>
                                        </p:cTn>
                                        <p:tgtEl>
                                          <p:spTgt spid="6">
                                            <p:txEl>
                                              <p:pRg st="8" end="8"/>
                                            </p:txEl>
                                          </p:spTgt>
                                        </p:tgtEl>
                                      </p:cBhvr>
                                      <p:to x="100000" y="100000"/>
                                    </p:animScale>
                                    <p:animScale>
                                      <p:cBhvr>
                                        <p:cTn id="120" dur="26">
                                          <p:stCondLst>
                                            <p:cond delay="1312"/>
                                          </p:stCondLst>
                                        </p:cTn>
                                        <p:tgtEl>
                                          <p:spTgt spid="6">
                                            <p:txEl>
                                              <p:pRg st="8" end="8"/>
                                            </p:txEl>
                                          </p:spTgt>
                                        </p:tgtEl>
                                      </p:cBhvr>
                                      <p:to x="100000" y="80000"/>
                                    </p:animScale>
                                    <p:animScale>
                                      <p:cBhvr>
                                        <p:cTn id="121" dur="166" decel="50000">
                                          <p:stCondLst>
                                            <p:cond delay="1338"/>
                                          </p:stCondLst>
                                        </p:cTn>
                                        <p:tgtEl>
                                          <p:spTgt spid="6">
                                            <p:txEl>
                                              <p:pRg st="8" end="8"/>
                                            </p:txEl>
                                          </p:spTgt>
                                        </p:tgtEl>
                                      </p:cBhvr>
                                      <p:to x="100000" y="100000"/>
                                    </p:animScale>
                                    <p:animScale>
                                      <p:cBhvr>
                                        <p:cTn id="122" dur="26">
                                          <p:stCondLst>
                                            <p:cond delay="1642"/>
                                          </p:stCondLst>
                                        </p:cTn>
                                        <p:tgtEl>
                                          <p:spTgt spid="6">
                                            <p:txEl>
                                              <p:pRg st="8" end="8"/>
                                            </p:txEl>
                                          </p:spTgt>
                                        </p:tgtEl>
                                      </p:cBhvr>
                                      <p:to x="100000" y="90000"/>
                                    </p:animScale>
                                    <p:animScale>
                                      <p:cBhvr>
                                        <p:cTn id="123" dur="166" decel="50000">
                                          <p:stCondLst>
                                            <p:cond delay="1668"/>
                                          </p:stCondLst>
                                        </p:cTn>
                                        <p:tgtEl>
                                          <p:spTgt spid="6">
                                            <p:txEl>
                                              <p:pRg st="8" end="8"/>
                                            </p:txEl>
                                          </p:spTgt>
                                        </p:tgtEl>
                                      </p:cBhvr>
                                      <p:to x="100000" y="100000"/>
                                    </p:animScale>
                                    <p:animScale>
                                      <p:cBhvr>
                                        <p:cTn id="124" dur="26">
                                          <p:stCondLst>
                                            <p:cond delay="1808"/>
                                          </p:stCondLst>
                                        </p:cTn>
                                        <p:tgtEl>
                                          <p:spTgt spid="6">
                                            <p:txEl>
                                              <p:pRg st="8" end="8"/>
                                            </p:txEl>
                                          </p:spTgt>
                                        </p:tgtEl>
                                      </p:cBhvr>
                                      <p:to x="100000" y="95000"/>
                                    </p:animScale>
                                    <p:animScale>
                                      <p:cBhvr>
                                        <p:cTn id="125" dur="166" decel="50000">
                                          <p:stCondLst>
                                            <p:cond delay="1834"/>
                                          </p:stCondLst>
                                        </p:cTn>
                                        <p:tgtEl>
                                          <p:spTgt spid="6">
                                            <p:txEl>
                                              <p:pRg st="8" end="8"/>
                                            </p:txEl>
                                          </p:spTgt>
                                        </p:tgtEl>
                                      </p:cBhvr>
                                      <p:to x="100000" y="100000"/>
                                    </p:animScale>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6">
                                            <p:txEl>
                                              <p:pRg st="9" end="9"/>
                                            </p:txEl>
                                          </p:spTgt>
                                        </p:tgtEl>
                                        <p:attrNameLst>
                                          <p:attrName>style.visibility</p:attrName>
                                        </p:attrNameLst>
                                      </p:cBhvr>
                                      <p:to>
                                        <p:strVal val="visible"/>
                                      </p:to>
                                    </p:set>
                                    <p:animEffect transition="in" filter="fade">
                                      <p:cBhvr>
                                        <p:cTn id="130" dur="1000"/>
                                        <p:tgtEl>
                                          <p:spTgt spid="6">
                                            <p:txEl>
                                              <p:pRg st="9" end="9"/>
                                            </p:txEl>
                                          </p:spTgt>
                                        </p:tgtEl>
                                      </p:cBhvr>
                                    </p:animEffect>
                                    <p:anim calcmode="lin" valueType="num">
                                      <p:cBhvr>
                                        <p:cTn id="13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3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13899" y="1140224"/>
            <a:ext cx="8982710" cy="4893647"/>
          </a:xfrm>
          <a:prstGeom prst="rect">
            <a:avLst/>
          </a:prstGeom>
          <a:noFill/>
        </p:spPr>
        <p:txBody>
          <a:bodyPr wrap="square" rtlCol="1">
            <a:spAutoFit/>
          </a:bodyPr>
          <a:lstStyle/>
          <a:p>
            <a:pPr algn="justLow" rtl="1">
              <a:lnSpc>
                <a:spcPct val="150000"/>
              </a:lnSpc>
            </a:pPr>
            <a:r>
              <a:rPr lang="fa-IR" sz="2400" dirty="0" smtClean="0">
                <a:solidFill>
                  <a:srgbClr val="0070C0"/>
                </a:solidFill>
                <a:cs typeface="B Titr" panose="00000700000000000000" pitchFamily="2" charset="-78"/>
              </a:rPr>
              <a:t>5. </a:t>
            </a:r>
            <a:r>
              <a:rPr lang="fa-IR" sz="2400" dirty="0">
                <a:solidFill>
                  <a:srgbClr val="0070C0"/>
                </a:solidFill>
                <a:cs typeface="B Titr" panose="00000700000000000000" pitchFamily="2" charset="-78"/>
              </a:rPr>
              <a:t>بصیرت و ایمن‌سازی شناختی؛ خنثی‌سازی جنگ ذهن‌ها</a:t>
            </a:r>
          </a:p>
          <a:p>
            <a:pPr algn="justLow" rtl="1">
              <a:lnSpc>
                <a:spcPct val="200000"/>
              </a:lnSpc>
            </a:pPr>
            <a:r>
              <a:rPr lang="fa-IR" sz="2300" b="1" dirty="0">
                <a:solidFill>
                  <a:prstClr val="black"/>
                </a:solidFill>
                <a:cs typeface="B Nazanin" panose="00000400000000000000" pitchFamily="2" charset="-78"/>
              </a:rPr>
              <a:t>دشمن، بیش از آنکه به تسخیر خاک بیندیشد، به تسخیر ذهن‌ها می‌اندیشد. بصیرت قرآنی:</a:t>
            </a:r>
          </a:p>
          <a:p>
            <a:pPr algn="justLow" rtl="1">
              <a:lnSpc>
                <a:spcPct val="200000"/>
              </a:lnSpc>
            </a:pPr>
            <a:r>
              <a:rPr lang="fa-IR" sz="2300" b="1" dirty="0">
                <a:solidFill>
                  <a:prstClr val="black"/>
                </a:solidFill>
                <a:cs typeface="B Nazanin" panose="00000400000000000000" pitchFamily="2" charset="-78"/>
              </a:rPr>
              <a:t>•	شایعه را بی‌اثر می‌کند؛</a:t>
            </a:r>
          </a:p>
          <a:p>
            <a:pPr algn="justLow" rtl="1">
              <a:lnSpc>
                <a:spcPct val="200000"/>
              </a:lnSpc>
            </a:pPr>
            <a:r>
              <a:rPr lang="fa-IR" sz="2300" b="1" dirty="0">
                <a:solidFill>
                  <a:prstClr val="black"/>
                </a:solidFill>
                <a:cs typeface="B Nazanin" panose="00000400000000000000" pitchFamily="2" charset="-78"/>
              </a:rPr>
              <a:t>•	تحریف را افشا می‌سازد؛</a:t>
            </a:r>
          </a:p>
          <a:p>
            <a:pPr algn="justLow" rtl="1">
              <a:lnSpc>
                <a:spcPct val="200000"/>
              </a:lnSpc>
            </a:pPr>
            <a:r>
              <a:rPr lang="fa-IR" sz="2300" b="1" dirty="0">
                <a:solidFill>
                  <a:prstClr val="black"/>
                </a:solidFill>
                <a:cs typeface="B Nazanin" panose="00000400000000000000" pitchFamily="2" charset="-78"/>
              </a:rPr>
              <a:t>•	شبهه را به فرصت تبیین تبدیل می‌کند؛</a:t>
            </a:r>
          </a:p>
          <a:p>
            <a:pPr algn="justLow" rtl="1">
              <a:lnSpc>
                <a:spcPct val="200000"/>
              </a:lnSpc>
            </a:pPr>
            <a:r>
              <a:rPr lang="fa-IR" sz="2300" b="1" dirty="0">
                <a:solidFill>
                  <a:prstClr val="black"/>
                </a:solidFill>
                <a:cs typeface="B Nazanin" panose="00000400000000000000" pitchFamily="2" charset="-78"/>
              </a:rPr>
              <a:t>این مؤلفه، سپر شناختی جامعه و شرط لازم عبور سالم از فتنه‌هاست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631264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44678"/>
            <a:ext cx="9377154" cy="5724644"/>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پاسداران، ستاد عملیات و پشتیبان فنی ایمنی‌سازی شناختی هستند. آنها با ترکیب توان اطلاعاتی، فناورانه و میدانی خود، زیرساخت‌های دفاع و پاسخ سریع را فراهم می‌کنند</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رصد، شنود و تحلیل سازمان‌یافته جنگ روانی دشمن: پایش شبانه‌روزی محتوای رسانه‌های بیگانه، شبکه‌های اجتماعی و پیام‌های رمزگذاری‌شده برای شناسایی الگوها و کمپین‌های نوین.</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مدیریت بحران‌های شناختی و مهار آتش‌شایعه: طراحی و اجرای عملیات روانی متقابل برای خنثی‌سازی موج‌های ساختگی، با همکاری نهادهای فرهنگی.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پشتیبانی امنیتی و فنی از نهادهای تبیین‌گر: تأمین امنیت سایبری و زیرساختی برای پایگاه‌های داده، رسانه‌های انقلابی و فعالان جبهه تبیین.</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آموزش تخصصی «رزم شناختی» به نیروهای خود: تربیت نیروهایی مسلط به فنون رسانه، تحلیل اطلاعات و روانشناسی اجتماعی برای کار در خط مقدم جنگ نرم</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4284835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بسیجیان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بسیج، شبکه توزیع و نفوذ بصیرت در عمق جامعه است. بسیجی، چشم، گوش و زبان آگاه محله در تشخیص و مقابله با نفوذ است</a:t>
            </a:r>
            <a:r>
              <a:rPr lang="fa-IR" sz="2000" b="1" dirty="0" smtClean="0">
                <a:solidFill>
                  <a:prstClr val="black"/>
                </a:solidFill>
                <a:cs typeface="B Nazanin" panose="00000400000000000000" pitchFamily="2" charset="-78"/>
              </a:rPr>
              <a:t>.</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پایش و گزارش‌دهی میدانی: رصد روحیات، شایعات و گفتمان‌های رایج در محله، دانشگاه، محیط کار و انعکاس سریع آن به سطوح تحلیل.</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آموزش چهره‌به‌چهره و غیررسمی: ترویج ساده‌شده مفاهیم بصیرتی و روش‌های تشخیص شایعه در گفتگوهای روزمره، هیئت‌ها و گروه‌های مجازی محلی.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ایجاد «گردان‌های مجازی مقابله با شایعه»: سازماندهی داوطلبان در فضای مجازی برای انتشار سریع اخبار صحیح، نشانه‌گذاری شایعات و پاسخ‌دهی مدنی.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الگوسازی عملی از سبک زندگی بصیر: نمایش عینی ایستادگی فکری، ساده‌زیستی و عدم تأثیرپذیری از تبلیغات مصرف‌گرایی دشمن در زندگی شخصی و اجتماعی</a:t>
            </a:r>
            <a:r>
              <a:rPr lang="fa-IR"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4157630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فرماندهان، مهندسان هماهنگی و تنظیم‌گران اولویت‌های نبرد شناختی هستند. آنها مسئولند تا بین اقدامات پراکنده، وحدت رویه و جهت استراتژیک ایجاد کنند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تدوین </a:t>
            </a:r>
            <a:r>
              <a:rPr lang="fa-IR" sz="2000" b="1" dirty="0">
                <a:solidFill>
                  <a:prstClr val="black"/>
                </a:solidFill>
                <a:cs typeface="B Nazanin" panose="00000400000000000000" pitchFamily="2" charset="-78"/>
              </a:rPr>
              <a:t>سند راهبرد ملی ایمنی‌سازی شناختی: تعریف اهداف کلان، نقشه دشمن، اولویت‌های میدانی و شاخص‌های موفقیت برای کل نظام.</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ایجاد </a:t>
            </a:r>
            <a:r>
              <a:rPr lang="fa-IR" sz="2000" b="1" dirty="0">
                <a:solidFill>
                  <a:prstClr val="black"/>
                </a:solidFill>
                <a:cs typeface="B Nazanin" panose="00000400000000000000" pitchFamily="2" charset="-78"/>
              </a:rPr>
              <a:t>«اتاق عملیات روانی مشترک»: گردآوری نمایندگان پاسداران، بسیج، صداوسیما، وزارت ارشاد و نهادهای فرهنگی برای هماهنگی لحظه‌ای در بحران‌های روایی.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تخصیص </a:t>
            </a:r>
            <a:r>
              <a:rPr lang="fa-IR" sz="2000" b="1" dirty="0">
                <a:solidFill>
                  <a:prstClr val="black"/>
                </a:solidFill>
                <a:cs typeface="B Nazanin" panose="00000400000000000000" pitchFamily="2" charset="-78"/>
              </a:rPr>
              <a:t>منابع و رفع موانع: تضمین بودجه، تسهیل قوانین و حمایت سیاسی از پروژه‌های کلان فرهنگی و رسانه‌ای مبتنی بر بصیرت.</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کنترل </a:t>
            </a:r>
            <a:r>
              <a:rPr lang="fa-IR" sz="2000" b="1" dirty="0">
                <a:solidFill>
                  <a:prstClr val="black"/>
                </a:solidFill>
                <a:cs typeface="B Nazanin" panose="00000400000000000000" pitchFamily="2" charset="-78"/>
              </a:rPr>
              <a:t>و هدایت گفتمان کلان: تعیین خطوط قرمز و خطوط اصلی گفتمانی برای تمام نهادهای رسمی در مواجهه با رویدادهای بزرگ، برای جلوگیری از اختلاف روایت در سطوح بالا.</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37293210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374303"/>
            <a:ext cx="9377154" cy="650274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1550" dirty="0" smtClean="0">
                <a:solidFill>
                  <a:srgbClr val="C00000"/>
                </a:solidFill>
                <a:cs typeface="B Titr" panose="00000700000000000000" pitchFamily="2" charset="-78"/>
              </a:rPr>
              <a:t>روحانیون و مربیان</a:t>
            </a:r>
            <a:endParaRPr lang="fa-IR" sz="1550"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155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1550" b="1" dirty="0">
                <a:solidFill>
                  <a:prstClr val="black"/>
                </a:solidFill>
                <a:cs typeface="B Nazanin" panose="00000400000000000000" pitchFamily="2" charset="-78"/>
              </a:rPr>
              <a:t> این قشر، منبع اصیل تولید بینش و پالایشگاه فکری جامعه هستند. آنها مسئول تغذیه ذهن جامعه با معارف ناب و پاسخ به چالش‌های پیچیده </a:t>
            </a:r>
            <a:r>
              <a:rPr lang="fa-IR" sz="1550" b="1" dirty="0" smtClean="0">
                <a:solidFill>
                  <a:prstClr val="black"/>
                </a:solidFill>
                <a:cs typeface="B Nazanin" panose="00000400000000000000" pitchFamily="2" charset="-78"/>
              </a:rPr>
              <a:t>عقیدتی‌اند.</a:t>
            </a:r>
          </a:p>
          <a:p>
            <a:pPr marL="285750" indent="-285750" algn="justLow" rtl="1">
              <a:lnSpc>
                <a:spcPct val="150000"/>
              </a:lnSpc>
              <a:buFont typeface="Wingdings" panose="05000000000000000000" pitchFamily="2" charset="2"/>
              <a:buChar char="v"/>
            </a:pPr>
            <a:r>
              <a:rPr lang="fa-IR" sz="1550" b="1" dirty="0" smtClean="0">
                <a:solidFill>
                  <a:srgbClr val="0070C0"/>
                </a:solidFill>
                <a:cs typeface="B Nazanin" panose="00000400000000000000" pitchFamily="2" charset="-78"/>
              </a:rPr>
              <a:t>ب. وظایف عملیاتی</a:t>
            </a:r>
          </a:p>
          <a:p>
            <a:pPr marL="285750" indent="-285750" algn="justLow" rtl="1">
              <a:lnSpc>
                <a:spcPct val="150000"/>
              </a:lnSpc>
              <a:buFont typeface="Arial" panose="020B0604020202020204" pitchFamily="34" charset="0"/>
              <a:buChar char="•"/>
            </a:pPr>
            <a:r>
              <a:rPr lang="fa-IR" sz="1550" b="1" dirty="0" smtClean="0">
                <a:solidFill>
                  <a:prstClr val="black"/>
                </a:solidFill>
                <a:cs typeface="B Nazanin" panose="00000400000000000000" pitchFamily="2" charset="-78"/>
              </a:rPr>
              <a:t>تبیین </a:t>
            </a:r>
            <a:r>
              <a:rPr lang="fa-IR" sz="1550" b="1" dirty="0">
                <a:solidFill>
                  <a:prstClr val="black"/>
                </a:solidFill>
                <a:cs typeface="B Nazanin" panose="00000400000000000000" pitchFamily="2" charset="-78"/>
              </a:rPr>
              <a:t>عمیق و روزآمد معارف دینی: ارائه تفسیرها و بیاناتی که بتواند پرسش‌ها و شبهات نسل جدید را در حوزه‌های سیاسی، اجتماعی و اخلاقی پاسخ دهد.</a:t>
            </a:r>
          </a:p>
          <a:p>
            <a:pPr marL="285750" indent="-285750" algn="justLow" rtl="1">
              <a:lnSpc>
                <a:spcPct val="150000"/>
              </a:lnSpc>
              <a:buFont typeface="Arial" panose="020B0604020202020204" pitchFamily="34" charset="0"/>
              <a:buChar char="•"/>
            </a:pPr>
            <a:r>
              <a:rPr lang="fa-IR" sz="1550" b="1" dirty="0" smtClean="0">
                <a:solidFill>
                  <a:prstClr val="black"/>
                </a:solidFill>
                <a:cs typeface="B Nazanin" panose="00000400000000000000" pitchFamily="2" charset="-78"/>
              </a:rPr>
              <a:t>تولید </a:t>
            </a:r>
            <a:r>
              <a:rPr lang="fa-IR" sz="1550" b="1" dirty="0">
                <a:solidFill>
                  <a:prstClr val="black"/>
                </a:solidFill>
                <a:cs typeface="B Nazanin" panose="00000400000000000000" pitchFamily="2" charset="-78"/>
              </a:rPr>
              <a:t>محتوای سنگین و مرجع: تألیف کتاب، مقاله علمی-تبلیغی و تولید مستندهای عمیق برای روشن‌نگه‌داشتن چراغ بصیرت در درازمدت.</a:t>
            </a:r>
          </a:p>
          <a:p>
            <a:pPr marL="285750" indent="-285750" algn="justLow" rtl="1">
              <a:lnSpc>
                <a:spcPct val="150000"/>
              </a:lnSpc>
              <a:buFont typeface="Arial" panose="020B0604020202020204" pitchFamily="34" charset="0"/>
              <a:buChar char="•"/>
            </a:pPr>
            <a:r>
              <a:rPr lang="fa-IR" sz="1550" b="1" dirty="0" smtClean="0">
                <a:solidFill>
                  <a:prstClr val="black"/>
                </a:solidFill>
                <a:cs typeface="B Nazanin" panose="00000400000000000000" pitchFamily="2" charset="-78"/>
              </a:rPr>
              <a:t>تربیت </a:t>
            </a:r>
            <a:r>
              <a:rPr lang="fa-IR" sz="1550" b="1" dirty="0">
                <a:solidFill>
                  <a:prstClr val="black"/>
                </a:solidFill>
                <a:cs typeface="B Nazanin" panose="00000400000000000000" pitchFamily="2" charset="-78"/>
              </a:rPr>
              <a:t>نسل جدید مبلغان و معلمان بصیر: آموزش‌دهی به طلاب، معلمان و مبلغانی که بتوانند در مدارس، دانشگاه‌ها و فضای مجازی به عنوان افسران ایمنی‌بخش عمل کنند.</a:t>
            </a:r>
          </a:p>
          <a:p>
            <a:pPr marL="285750" indent="-285750" algn="justLow" rtl="1">
              <a:lnSpc>
                <a:spcPct val="150000"/>
              </a:lnSpc>
              <a:buFont typeface="Arial" panose="020B0604020202020204" pitchFamily="34" charset="0"/>
              <a:buChar char="•"/>
            </a:pPr>
            <a:r>
              <a:rPr lang="fa-IR" sz="1550" b="1" dirty="0" smtClean="0">
                <a:solidFill>
                  <a:prstClr val="black"/>
                </a:solidFill>
                <a:cs typeface="B Nazanin" panose="00000400000000000000" pitchFamily="2" charset="-78"/>
              </a:rPr>
              <a:t>مرجعیت </a:t>
            </a:r>
            <a:r>
              <a:rPr lang="fa-IR" sz="1550" b="1" dirty="0">
                <a:solidFill>
                  <a:prstClr val="black"/>
                </a:solidFill>
                <a:cs typeface="B Nazanin" panose="00000400000000000000" pitchFamily="2" charset="-78"/>
              </a:rPr>
              <a:t>پاسخ به شبهات بنیادین: ایستادن در خط مقدم مناظرات و پاسخ‌گویی به شبهات پیچیده‌ای که پاسخ به آنها از عهده رسانه‌های عمومی خارج است.</a:t>
            </a:r>
          </a:p>
          <a:p>
            <a:pPr marL="285750" indent="-285750" algn="justLow" rtl="1">
              <a:lnSpc>
                <a:spcPct val="150000"/>
              </a:lnSpc>
              <a:buFont typeface="Arial" panose="020B0604020202020204" pitchFamily="34" charset="0"/>
              <a:buChar char="•"/>
            </a:pPr>
            <a:r>
              <a:rPr lang="fa-IR" sz="1550" b="1" dirty="0">
                <a:solidFill>
                  <a:prstClr val="black"/>
                </a:solidFill>
                <a:cs typeface="B Nazanin" panose="00000400000000000000" pitchFamily="2" charset="-78"/>
              </a:rPr>
              <a:t>	نقد و پالایش گفتمان‌های انحرافی: شناسایی و نقد علمی-دینی جریان‌های فکری انحرافی (از روشنفکری دینی سکولار تا جریانات افراطی) که آب به آسیاب دشمن </a:t>
            </a:r>
            <a:r>
              <a:rPr lang="fa-IR" sz="1550" b="1" dirty="0" smtClean="0">
                <a:solidFill>
                  <a:prstClr val="black"/>
                </a:solidFill>
                <a:cs typeface="B Nazanin" panose="00000400000000000000" pitchFamily="2" charset="-78"/>
              </a:rPr>
              <a:t>می‌ریزند.</a:t>
            </a:r>
          </a:p>
          <a:p>
            <a:pPr algn="justLow" rtl="1">
              <a:lnSpc>
                <a:spcPct val="150000"/>
              </a:lnSpc>
            </a:pPr>
            <a:r>
              <a:rPr lang="fa-IR" sz="1550" b="1" dirty="0" smtClean="0">
                <a:solidFill>
                  <a:srgbClr val="C00000"/>
                </a:solidFill>
                <a:cs typeface="B Nazanin" panose="00000400000000000000" pitchFamily="2" charset="-78"/>
              </a:rPr>
              <a:t>جمع‌بندی</a:t>
            </a:r>
            <a:r>
              <a:rPr lang="fa-IR" sz="1550" b="1" dirty="0">
                <a:solidFill>
                  <a:srgbClr val="C00000"/>
                </a:solidFill>
                <a:cs typeface="B Nazanin" panose="00000400000000000000" pitchFamily="2" charset="-78"/>
              </a:rPr>
              <a:t>: </a:t>
            </a:r>
            <a:r>
              <a:rPr lang="fa-IR" sz="1550" b="1" dirty="0">
                <a:solidFill>
                  <a:prstClr val="black"/>
                </a:solidFill>
                <a:cs typeface="B Nazanin" panose="00000400000000000000" pitchFamily="2" charset="-78"/>
              </a:rPr>
              <a:t>با همکاری این چهار رکن است که می‌توان یک سپر شناختی نفوذناپذیر ساخت: پاسداران (ستاد عملیات و فناوری)، بسیج (شبکه توزیع و اجرای مردمی)، فرماندهان (هماهنگ‌کننده و راهبر کلان) و روحانیون (تولیدکننده محتوای اصیل و معنابخش). فقدان یا ضعف هر حلقه، کل زنجیره دفاعی را تضعیف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1191539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24935" y="644094"/>
            <a:ext cx="9232594" cy="6209392"/>
          </a:xfrm>
          <a:prstGeom prst="rect">
            <a:avLst/>
          </a:prstGeom>
          <a:noFill/>
        </p:spPr>
        <p:txBody>
          <a:bodyPr wrap="square" rtlCol="1">
            <a:spAutoFit/>
          </a:bodyPr>
          <a:lstStyle/>
          <a:p>
            <a:pPr algn="justLow" rtl="1">
              <a:lnSpc>
                <a:spcPct val="150000"/>
              </a:lnSpc>
            </a:pPr>
            <a:r>
              <a:rPr lang="fa-IR" sz="2300" dirty="0" smtClean="0">
                <a:solidFill>
                  <a:srgbClr val="C00000"/>
                </a:solidFill>
                <a:cs typeface="B Titr" panose="00000700000000000000" pitchFamily="2" charset="-78"/>
              </a:rPr>
              <a:t>10.جمع‌بندی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sz="2200" b="1" dirty="0">
                <a:solidFill>
                  <a:prstClr val="black"/>
                </a:solidFill>
                <a:cs typeface="B Nazanin" panose="00000400000000000000" pitchFamily="2" charset="-78"/>
              </a:rPr>
              <a:t>با تکمیل و نهادینه‌سازی این محور، مدل بصیرت و ایمنی‌سازی شناختی به‌صورت کامل چنین کارکردی پیدا می‌کند:</a:t>
            </a:r>
          </a:p>
          <a:p>
            <a:pPr algn="justLow" rtl="1">
              <a:lnSpc>
                <a:spcPct val="150000"/>
              </a:lnSpc>
            </a:pPr>
            <a:r>
              <a:rPr lang="fa-IR" sz="2200" b="1" dirty="0" smtClean="0">
                <a:solidFill>
                  <a:prstClr val="black"/>
                </a:solidFill>
                <a:cs typeface="B Nazanin" panose="00000400000000000000" pitchFamily="2" charset="-78"/>
              </a:rPr>
              <a:t>•تنظیم‌کننده </a:t>
            </a:r>
            <a:r>
              <a:rPr lang="fa-IR" sz="2200" b="1" dirty="0">
                <a:solidFill>
                  <a:prstClr val="black"/>
                </a:solidFill>
                <a:cs typeface="B Nazanin" panose="00000400000000000000" pitchFamily="2" charset="-78"/>
              </a:rPr>
              <a:t>«فیلتر ذهنی» جامعه: تبدیل مردم از مصرف‌کنندگان منفعل پیام به نقادان فعال که هر خبر، شایعه و تحلیل را با معیارهای الهی و منافع ملی می‌سنجند.</a:t>
            </a:r>
          </a:p>
          <a:p>
            <a:pPr algn="justLow" rtl="1">
              <a:lnSpc>
                <a:spcPct val="150000"/>
              </a:lnSpc>
            </a:pPr>
            <a:r>
              <a:rPr lang="fa-IR" sz="2200" b="1" dirty="0" smtClean="0">
                <a:solidFill>
                  <a:prstClr val="black"/>
                </a:solidFill>
                <a:cs typeface="B Nazanin" panose="00000400000000000000" pitchFamily="2" charset="-78"/>
              </a:rPr>
              <a:t>•خنثی‌کننده </a:t>
            </a:r>
            <a:r>
              <a:rPr lang="fa-IR" sz="2200" b="1" dirty="0">
                <a:solidFill>
                  <a:prstClr val="black"/>
                </a:solidFill>
                <a:cs typeface="B Nazanin" panose="00000400000000000000" pitchFamily="2" charset="-78"/>
              </a:rPr>
              <a:t>سرمایه‌گذاری کلان دشمن در جنگ روانی: بی‌اثر ساختن پروژه‌های میلیون‌دلاری دشمن در شبهه‌سازی، ترندسازی مجازی و مهندسی افکار عمومی با کم‌هزینه‌ترین روش ممکن: آگاهی‌بخشی و واکسیناسیون فکری.</a:t>
            </a:r>
          </a:p>
          <a:p>
            <a:pPr algn="justLow" rtl="1">
              <a:lnSpc>
                <a:spcPct val="150000"/>
              </a:lnSpc>
            </a:pPr>
            <a:r>
              <a:rPr lang="fa-IR" sz="2200" b="1" dirty="0" smtClean="0">
                <a:solidFill>
                  <a:prstClr val="black"/>
                </a:solidFill>
                <a:cs typeface="B Nazanin" panose="00000400000000000000" pitchFamily="2" charset="-78"/>
              </a:rPr>
              <a:t>•تولیدکننده </a:t>
            </a:r>
            <a:r>
              <a:rPr lang="fa-IR" sz="2200" b="1" dirty="0">
                <a:solidFill>
                  <a:prstClr val="black"/>
                </a:solidFill>
                <a:cs typeface="B Nazanin" panose="00000400000000000000" pitchFamily="2" charset="-78"/>
              </a:rPr>
              <a:t>«سرمایه اجتماعی هوشمند: ایجاد جامعه‌ای که در بحران‌ها دچار هرج و مرج شناختی نمی‌شود، بلکه بر اساس درک مشترک از تهدید، منسجم و عمل‌گرا باقی می‌ماند.</a:t>
            </a:r>
          </a:p>
          <a:p>
            <a:pPr algn="justLow" rtl="1">
              <a:lnSpc>
                <a:spcPct val="150000"/>
              </a:lnSpc>
            </a:pPr>
            <a:r>
              <a:rPr lang="fa-IR" sz="2200" b="1" dirty="0" smtClean="0">
                <a:solidFill>
                  <a:prstClr val="black"/>
                </a:solidFill>
                <a:cs typeface="B Nazanin" panose="00000400000000000000" pitchFamily="2" charset="-78"/>
              </a:rPr>
              <a:t>•مانع </a:t>
            </a:r>
            <a:r>
              <a:rPr lang="fa-IR" sz="2200" b="1" dirty="0">
                <a:solidFill>
                  <a:prstClr val="black"/>
                </a:solidFill>
                <a:cs typeface="B Nazanin" panose="00000400000000000000" pitchFamily="2" charset="-78"/>
              </a:rPr>
              <a:t>اصلی نفوذ و براندازی نرم: مسدود کردن راه‌های نفوذ دشمن- که از سست کردن باورها و تخریب اعتماد عمومی آغاز می‌شود- قبل از آنکه به مرحله عمل برسد.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224</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7208550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5839"/>
            <a:ext cx="9232594"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گزاره </a:t>
            </a:r>
            <a:r>
              <a:rPr lang="fa-IR" sz="2400" b="1" dirty="0">
                <a:solidFill>
                  <a:srgbClr val="0070C0"/>
                </a:solidFill>
                <a:cs typeface="B Nazanin" panose="00000400000000000000" pitchFamily="2" charset="-78"/>
              </a:rPr>
              <a:t>راهبردی تکمیلی:</a:t>
            </a:r>
          </a:p>
          <a:p>
            <a:pPr algn="justLow" rtl="1">
              <a:lnSpc>
                <a:spcPct val="150000"/>
              </a:lnSpc>
            </a:pPr>
            <a:r>
              <a:rPr lang="fa-IR" sz="2400" b="1" dirty="0">
                <a:solidFill>
                  <a:prstClr val="black"/>
                </a:solidFill>
                <a:cs typeface="B Nazanin" panose="00000400000000000000" pitchFamily="2" charset="-78"/>
              </a:rPr>
              <a:t>جامعه‌ای که به مرحله ایمنی شناختی جمعی دست یابد و بصیرت را به مهارت عمومی تبدیل کند:</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از </a:t>
            </a:r>
            <a:r>
              <a:rPr lang="fa-IR" sz="2400" b="1" dirty="0">
                <a:solidFill>
                  <a:prstClr val="black"/>
                </a:solidFill>
                <a:cs typeface="B Nazanin" panose="00000400000000000000" pitchFamily="2" charset="-78"/>
              </a:rPr>
              <a:t>تهدیدات روانی نه فقط آسیب نمی‌بیند، که آنها را به موضوعی برای آموزش همگانی و افزایش هوشیاری تبدیل می‌کند.</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از </a:t>
            </a:r>
            <a:r>
              <a:rPr lang="fa-IR" sz="2400" b="1" dirty="0">
                <a:solidFill>
                  <a:prstClr val="black"/>
                </a:solidFill>
                <a:cs typeface="B Nazanin" panose="00000400000000000000" pitchFamily="2" charset="-78"/>
              </a:rPr>
              <a:t>تفاوت‌های داخلی نه به عنوان نقطه ضعف، بلکه به عنوان منبع غنای فکری در چارچوب اصول مشترک بهره می‌برد و دشمن را از اختلاف‌افکنی ناکام می‌گذارد.</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و </a:t>
            </a:r>
            <a:r>
              <a:rPr lang="fa-IR" sz="2400" b="1" dirty="0">
                <a:solidFill>
                  <a:prstClr val="black"/>
                </a:solidFill>
                <a:cs typeface="B Nazanin" panose="00000400000000000000" pitchFamily="2" charset="-78"/>
              </a:rPr>
              <a:t>در عرصه بین‌الملل، نه تنها روایت تحمیلی دشمن را نمی‌پذیرد، که توانایی تولید و صدور روایت مستقل و جذاب مبتنی بر حقانیت خویش را پیدا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225</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611849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55748" y="332491"/>
            <a:ext cx="9232594" cy="6694140"/>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11. شبهات مطرح</a:t>
            </a:r>
            <a:endParaRPr lang="fa-IR" sz="22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منطق برخورداری از بصیرت به صورت مستمر و فراگیر از منظر قرآن چگونه است (با مستندات تاریخی</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دشمنان از طریق تحریف، شایعه پراکنی و شبهه افکنی چگونه ایمان و امید را از بین می‌برد؟ راه‌کارهای مقابله با آن چیست؟</a:t>
            </a:r>
            <a:endParaRPr lang="fa-IR" sz="2400" b="1" dirty="0" smtClean="0">
              <a:solidFill>
                <a:prstClr val="black"/>
              </a:solidFill>
              <a:cs typeface="B Nazanin" panose="00000400000000000000" pitchFamily="2" charset="-78"/>
            </a:endParaRP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وقتی </a:t>
            </a:r>
            <a:r>
              <a:rPr lang="fa-IR" sz="2400" b="1" dirty="0">
                <a:solidFill>
                  <a:prstClr val="black"/>
                </a:solidFill>
                <a:cs typeface="B Nazanin" panose="00000400000000000000" pitchFamily="2" charset="-78"/>
              </a:rPr>
              <a:t>ما نیرو، سلاح و امکانات کافی داریم، دیگر نیازی به تحلیل و بصیرت نیست؛ در میدان عمل همه چیز مشخص </a:t>
            </a:r>
            <a:r>
              <a:rPr lang="fa-IR" sz="2400" b="1" dirty="0" smtClean="0">
                <a:solidFill>
                  <a:prstClr val="black"/>
                </a:solidFill>
                <a:cs typeface="B Nazanin" panose="00000400000000000000" pitchFamily="2" charset="-78"/>
              </a:rPr>
              <a:t>می‌شود.</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بصیرت فقط دانستن است، نیاز به آموزش و نیروی ویژه </a:t>
            </a:r>
            <a:r>
              <a:rPr lang="fa-IR" sz="2400" b="1" dirty="0" smtClean="0">
                <a:solidFill>
                  <a:prstClr val="black"/>
                </a:solidFill>
                <a:cs typeface="B Nazanin" panose="00000400000000000000" pitchFamily="2" charset="-78"/>
              </a:rPr>
              <a:t>ندارد.</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شایعه و تحریف، همیشه وجود داشته و خواهد داشت؛ پس تلاش برای مقابله با آنها بی‌اثر و نوعی مبارزه با باد </a:t>
            </a:r>
            <a:r>
              <a:rPr lang="fa-IR" sz="2400" b="1" dirty="0" smtClean="0">
                <a:solidFill>
                  <a:prstClr val="black"/>
                </a:solidFill>
                <a:cs typeface="B Nazanin" panose="00000400000000000000" pitchFamily="2" charset="-78"/>
              </a:rPr>
              <a:t>است.</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بصیرت فردی کافی است؛ نیازی به سازمان و نیروهای خاص </a:t>
            </a:r>
            <a:r>
              <a:rPr lang="fa-IR" sz="2400" b="1" dirty="0" smtClean="0">
                <a:solidFill>
                  <a:prstClr val="black"/>
                </a:solidFill>
                <a:cs typeface="B Nazanin" panose="00000400000000000000" pitchFamily="2" charset="-78"/>
              </a:rPr>
              <a:t>نیست.</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ما </a:t>
            </a:r>
            <a:r>
              <a:rPr lang="fa-IR" sz="2400" b="1" dirty="0">
                <a:solidFill>
                  <a:prstClr val="black"/>
                </a:solidFill>
                <a:cs typeface="B Nazanin" panose="00000400000000000000" pitchFamily="2" charset="-78"/>
              </a:rPr>
              <a:t>دشمن را می‌شناسیم، پس نیازی به بصیرت و تحلیل دائمی نیست</a:t>
            </a:r>
            <a:r>
              <a:rPr lang="fa-IR" sz="2400" b="1" dirty="0" smtClean="0">
                <a:solidFill>
                  <a:prstClr val="black"/>
                </a:solidFill>
                <a:cs typeface="B Nazanin" panose="00000400000000000000" pitchFamily="2" charset="-78"/>
              </a:rPr>
              <a:t>.</a:t>
            </a:r>
            <a:endParaRPr lang="fa-IR" sz="22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2343589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151684"/>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12. نتیجه نهایی محور</a:t>
            </a:r>
          </a:p>
          <a:p>
            <a:pPr algn="justLow" rtl="1">
              <a:lnSpc>
                <a:spcPct val="150000"/>
              </a:lnSpc>
            </a:pPr>
            <a:r>
              <a:rPr lang="fa-IR" sz="1850" b="1" dirty="0">
                <a:solidFill>
                  <a:prstClr val="black"/>
                </a:solidFill>
                <a:cs typeface="B Nazanin" panose="00000400000000000000" pitchFamily="2" charset="-78"/>
              </a:rPr>
              <a:t>بصیرت و ایمنی‌سازی شناختی، سد دفاعی نفوذناپذیر در برابر جنگ روانی و سلاح بازدارنده در نبرد تمدنی است و مستقیماً با تهدیدات زیر مرتبط و پاسخگوی آنهاست:</a:t>
            </a:r>
          </a:p>
          <a:p>
            <a:pPr algn="justLow" rtl="1">
              <a:lnSpc>
                <a:spcPct val="150000"/>
              </a:lnSpc>
            </a:pPr>
            <a:r>
              <a:rPr lang="fa-IR" sz="1850" b="1" dirty="0">
                <a:solidFill>
                  <a:prstClr val="black"/>
                </a:solidFill>
                <a:cs typeface="B Nazanin" panose="00000400000000000000" pitchFamily="2" charset="-78"/>
              </a:rPr>
              <a:t>•	جنگ روانی و بمباران تبلیغاتی</a:t>
            </a:r>
          </a:p>
          <a:p>
            <a:pPr algn="justLow" rtl="1">
              <a:lnSpc>
                <a:spcPct val="150000"/>
              </a:lnSpc>
            </a:pPr>
            <a:r>
              <a:rPr lang="fa-IR" sz="1850" b="1" dirty="0">
                <a:solidFill>
                  <a:prstClr val="black"/>
                </a:solidFill>
                <a:cs typeface="B Nazanin" panose="00000400000000000000" pitchFamily="2" charset="-78"/>
              </a:rPr>
              <a:t>•	شبهه‌سازی و القای تردید هدفمند</a:t>
            </a:r>
          </a:p>
          <a:p>
            <a:pPr algn="justLow" rtl="1">
              <a:lnSpc>
                <a:spcPct val="150000"/>
              </a:lnSpc>
            </a:pPr>
            <a:r>
              <a:rPr lang="fa-IR" sz="1850" b="1" dirty="0">
                <a:solidFill>
                  <a:prstClr val="black"/>
                </a:solidFill>
                <a:cs typeface="B Nazanin" panose="00000400000000000000" pitchFamily="2" charset="-78"/>
              </a:rPr>
              <a:t>•	شایعه‌پراکنی و اختلاف‌افکنی</a:t>
            </a:r>
          </a:p>
          <a:p>
            <a:pPr algn="justLow" rtl="1">
              <a:lnSpc>
                <a:spcPct val="150000"/>
              </a:lnSpc>
            </a:pPr>
            <a:r>
              <a:rPr lang="fa-IR" sz="1850" b="1" dirty="0">
                <a:solidFill>
                  <a:prstClr val="black"/>
                </a:solidFill>
                <a:cs typeface="B Nazanin" panose="00000400000000000000" pitchFamily="2" charset="-78"/>
              </a:rPr>
              <a:t>•	مهندسی ادراک و تحریف واقعیت‌ها</a:t>
            </a:r>
          </a:p>
          <a:p>
            <a:pPr algn="justLow" rtl="1">
              <a:lnSpc>
                <a:spcPct val="150000"/>
              </a:lnSpc>
            </a:pPr>
            <a:r>
              <a:rPr lang="fa-IR" sz="1850" b="1" dirty="0">
                <a:solidFill>
                  <a:prstClr val="black"/>
                </a:solidFill>
                <a:cs typeface="B Nazanin" panose="00000400000000000000" pitchFamily="2" charset="-78"/>
              </a:rPr>
              <a:t>•	نفوذ فرهنگی و تهاجم ارزشی</a:t>
            </a:r>
          </a:p>
          <a:p>
            <a:pPr algn="justLow" rtl="1">
              <a:lnSpc>
                <a:spcPct val="150000"/>
              </a:lnSpc>
            </a:pPr>
            <a:r>
              <a:rPr lang="fa-IR" sz="1850" b="1" dirty="0">
                <a:solidFill>
                  <a:prstClr val="black"/>
                </a:solidFill>
                <a:cs typeface="B Nazanin" panose="00000400000000000000" pitchFamily="2" charset="-78"/>
              </a:rPr>
              <a:t>•	استحاله فکری نخبگان و جوانان</a:t>
            </a:r>
          </a:p>
          <a:p>
            <a:pPr algn="justLow" rtl="1">
              <a:lnSpc>
                <a:spcPct val="150000"/>
              </a:lnSpc>
            </a:pPr>
            <a:r>
              <a:rPr lang="fa-IR" sz="1850" b="1" dirty="0">
                <a:solidFill>
                  <a:prstClr val="black"/>
                </a:solidFill>
                <a:cs typeface="B Nazanin" panose="00000400000000000000" pitchFamily="2" charset="-78"/>
              </a:rPr>
              <a:t>این محور تضمین می‌کند که سرمایه فکری و اراده جمعی جامعه، نه تنها در برابر این حملات منفعلانه مقاومت کند، بلکه با بینش فعال، تشخیص به‌هنگام و پاسخ هوشمند، ابتکار عمل را در میدان نبرد روایت‌ها به دست گرفته، هزینه هرگونه تهاجم شناختی را برای دشمن به حداکثر برساند و او را در رسیدن به اهداف خود ناکام بگذارد. جامعه‌ای که به این مرحله از ایمنی شناختی دست یابد، قادر خواهد بود حقیقت را در اوج تلاطم اطلاعاتی تشخیص دهد، وحدت خود را در طوفان‌های فتنه حفظ نماید، و سرنوشت خویش را بر اساس اراده آگاهانه و نه القائات دشمن رقم بزند.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پنجم: بصیرت و ایمنی‌سازی شناختی </a:t>
            </a:r>
          </a:p>
        </p:txBody>
      </p:sp>
    </p:spTree>
    <p:extLst>
      <p:ext uri="{BB962C8B-B14F-4D97-AF65-F5344CB8AC3E}">
        <p14:creationId xmlns:p14="http://schemas.microsoft.com/office/powerpoint/2010/main" val="10391389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par>
                                <p:cTn id="100" presetID="26" presetClass="entr" presetSubtype="0" fill="hold" nodeType="withEffect">
                                  <p:stCondLst>
                                    <p:cond delay="0"/>
                                  </p:stCondLst>
                                  <p:childTnLst>
                                    <p:set>
                                      <p:cBhvr>
                                        <p:cTn id="101" dur="1" fill="hold">
                                          <p:stCondLst>
                                            <p:cond delay="0"/>
                                          </p:stCondLst>
                                        </p:cTn>
                                        <p:tgtEl>
                                          <p:spTgt spid="6">
                                            <p:txEl>
                                              <p:pRg st="7" end="7"/>
                                            </p:txEl>
                                          </p:spTgt>
                                        </p:tgtEl>
                                        <p:attrNameLst>
                                          <p:attrName>style.visibility</p:attrName>
                                        </p:attrNameLst>
                                      </p:cBhvr>
                                      <p:to>
                                        <p:strVal val="visible"/>
                                      </p:to>
                                    </p:set>
                                    <p:animEffect transition="in" filter="wipe(down)">
                                      <p:cBhvr>
                                        <p:cTn id="102" dur="580">
                                          <p:stCondLst>
                                            <p:cond delay="0"/>
                                          </p:stCondLst>
                                        </p:cTn>
                                        <p:tgtEl>
                                          <p:spTgt spid="6">
                                            <p:txEl>
                                              <p:pRg st="7" end="7"/>
                                            </p:txEl>
                                          </p:spTgt>
                                        </p:tgtEl>
                                      </p:cBhvr>
                                    </p:animEffect>
                                    <p:anim calcmode="lin" valueType="num">
                                      <p:cBhvr>
                                        <p:cTn id="103"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8" dur="26">
                                          <p:stCondLst>
                                            <p:cond delay="650"/>
                                          </p:stCondLst>
                                        </p:cTn>
                                        <p:tgtEl>
                                          <p:spTgt spid="6">
                                            <p:txEl>
                                              <p:pRg st="7" end="7"/>
                                            </p:txEl>
                                          </p:spTgt>
                                        </p:tgtEl>
                                      </p:cBhvr>
                                      <p:to x="100000" y="60000"/>
                                    </p:animScale>
                                    <p:animScale>
                                      <p:cBhvr>
                                        <p:cTn id="109" dur="166" decel="50000">
                                          <p:stCondLst>
                                            <p:cond delay="676"/>
                                          </p:stCondLst>
                                        </p:cTn>
                                        <p:tgtEl>
                                          <p:spTgt spid="6">
                                            <p:txEl>
                                              <p:pRg st="7" end="7"/>
                                            </p:txEl>
                                          </p:spTgt>
                                        </p:tgtEl>
                                      </p:cBhvr>
                                      <p:to x="100000" y="100000"/>
                                    </p:animScale>
                                    <p:animScale>
                                      <p:cBhvr>
                                        <p:cTn id="110" dur="26">
                                          <p:stCondLst>
                                            <p:cond delay="1312"/>
                                          </p:stCondLst>
                                        </p:cTn>
                                        <p:tgtEl>
                                          <p:spTgt spid="6">
                                            <p:txEl>
                                              <p:pRg st="7" end="7"/>
                                            </p:txEl>
                                          </p:spTgt>
                                        </p:tgtEl>
                                      </p:cBhvr>
                                      <p:to x="100000" y="80000"/>
                                    </p:animScale>
                                    <p:animScale>
                                      <p:cBhvr>
                                        <p:cTn id="111" dur="166" decel="50000">
                                          <p:stCondLst>
                                            <p:cond delay="1338"/>
                                          </p:stCondLst>
                                        </p:cTn>
                                        <p:tgtEl>
                                          <p:spTgt spid="6">
                                            <p:txEl>
                                              <p:pRg st="7" end="7"/>
                                            </p:txEl>
                                          </p:spTgt>
                                        </p:tgtEl>
                                      </p:cBhvr>
                                      <p:to x="100000" y="100000"/>
                                    </p:animScale>
                                    <p:animScale>
                                      <p:cBhvr>
                                        <p:cTn id="112" dur="26">
                                          <p:stCondLst>
                                            <p:cond delay="1642"/>
                                          </p:stCondLst>
                                        </p:cTn>
                                        <p:tgtEl>
                                          <p:spTgt spid="6">
                                            <p:txEl>
                                              <p:pRg st="7" end="7"/>
                                            </p:txEl>
                                          </p:spTgt>
                                        </p:tgtEl>
                                      </p:cBhvr>
                                      <p:to x="100000" y="90000"/>
                                    </p:animScale>
                                    <p:animScale>
                                      <p:cBhvr>
                                        <p:cTn id="113" dur="166" decel="50000">
                                          <p:stCondLst>
                                            <p:cond delay="1668"/>
                                          </p:stCondLst>
                                        </p:cTn>
                                        <p:tgtEl>
                                          <p:spTgt spid="6">
                                            <p:txEl>
                                              <p:pRg st="7" end="7"/>
                                            </p:txEl>
                                          </p:spTgt>
                                        </p:tgtEl>
                                      </p:cBhvr>
                                      <p:to x="100000" y="100000"/>
                                    </p:animScale>
                                    <p:animScale>
                                      <p:cBhvr>
                                        <p:cTn id="114" dur="26">
                                          <p:stCondLst>
                                            <p:cond delay="1808"/>
                                          </p:stCondLst>
                                        </p:cTn>
                                        <p:tgtEl>
                                          <p:spTgt spid="6">
                                            <p:txEl>
                                              <p:pRg st="7" end="7"/>
                                            </p:txEl>
                                          </p:spTgt>
                                        </p:tgtEl>
                                      </p:cBhvr>
                                      <p:to x="100000" y="95000"/>
                                    </p:animScale>
                                    <p:animScale>
                                      <p:cBhvr>
                                        <p:cTn id="115" dur="166" decel="50000">
                                          <p:stCondLst>
                                            <p:cond delay="1834"/>
                                          </p:stCondLst>
                                        </p:cTn>
                                        <p:tgtEl>
                                          <p:spTgt spid="6">
                                            <p:txEl>
                                              <p:pRg st="7" end="7"/>
                                            </p:txEl>
                                          </p:spTgt>
                                        </p:tgtEl>
                                      </p:cBhvr>
                                      <p:to x="100000" y="100000"/>
                                    </p:animScale>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nodeType="clickEffect">
                                  <p:stCondLst>
                                    <p:cond delay="0"/>
                                  </p:stCondLst>
                                  <p:childTnLst>
                                    <p:set>
                                      <p:cBhvr>
                                        <p:cTn id="119" dur="1" fill="hold">
                                          <p:stCondLst>
                                            <p:cond delay="0"/>
                                          </p:stCondLst>
                                        </p:cTn>
                                        <p:tgtEl>
                                          <p:spTgt spid="6">
                                            <p:txEl>
                                              <p:pRg st="8" end="8"/>
                                            </p:txEl>
                                          </p:spTgt>
                                        </p:tgtEl>
                                        <p:attrNameLst>
                                          <p:attrName>style.visibility</p:attrName>
                                        </p:attrNameLst>
                                      </p:cBhvr>
                                      <p:to>
                                        <p:strVal val="visible"/>
                                      </p:to>
                                    </p:set>
                                    <p:animEffect transition="in" filter="fade">
                                      <p:cBhvr>
                                        <p:cTn id="120" dur="1000"/>
                                        <p:tgtEl>
                                          <p:spTgt spid="6">
                                            <p:txEl>
                                              <p:pRg st="8" end="8"/>
                                            </p:txEl>
                                          </p:spTgt>
                                        </p:tgtEl>
                                      </p:cBhvr>
                                    </p:animEffect>
                                    <p:anim calcmode="lin" valueType="num">
                                      <p:cBhvr>
                                        <p:cTn id="12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122"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28137" y="1598354"/>
            <a:ext cx="8097645" cy="1692771"/>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ششم: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انسجام اجتماعی و مقابله با </a:t>
            </a: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آشوب</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228</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975109"/>
            <a:ext cx="8373182" cy="846386"/>
          </a:xfrm>
          <a:prstGeom prst="rect">
            <a:avLst/>
          </a:prstGeom>
          <a:noFill/>
        </p:spPr>
        <p:txBody>
          <a:bodyPr wrap="square" rtlCol="1">
            <a:spAutoFit/>
          </a:bodyPr>
          <a:lstStyle/>
          <a:p>
            <a:pPr algn="ctr" rtl="1">
              <a:lnSpc>
                <a:spcPct val="200000"/>
              </a:lnSpc>
            </a:pPr>
            <a:r>
              <a:rPr lang="fa-IR" sz="2800" b="1" dirty="0">
                <a:solidFill>
                  <a:srgbClr val="FFC000">
                    <a:lumMod val="60000"/>
                    <a:lumOff val="40000"/>
                  </a:srgbClr>
                </a:solidFill>
                <a:cs typeface="B Nazanin" panose="00000400000000000000" pitchFamily="2" charset="-78"/>
              </a:rPr>
              <a:t>وَاعْتَصِمُوا بِحَبْلِ اللَّهِ جَمِيعًا وَلَا تَفَرَّقُوا (آل‌عمران: ۱۰۳).</a:t>
            </a:r>
            <a:endParaRPr lang="fa-IR" sz="28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84877179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انسجام اجتماعی و مقابله با آشوب</a:t>
            </a:r>
          </a:p>
        </p:txBody>
      </p:sp>
      <p:pic>
        <p:nvPicPr>
          <p:cNvPr id="3" name="Picture 2"/>
          <p:cNvPicPr>
            <a:picLocks noChangeAspect="1"/>
          </p:cNvPicPr>
          <p:nvPr/>
        </p:nvPicPr>
        <p:blipFill>
          <a:blip r:embed="rId6"/>
          <a:stretch>
            <a:fillRect/>
          </a:stretch>
        </p:blipFill>
        <p:spPr>
          <a:xfrm>
            <a:off x="1186736" y="1033766"/>
            <a:ext cx="7576457" cy="4592358"/>
          </a:xfrm>
          <a:prstGeom prst="rect">
            <a:avLst/>
          </a:prstGeom>
        </p:spPr>
      </p:pic>
      <p:sp>
        <p:nvSpPr>
          <p:cNvPr id="15" name="TextBox 14">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6880469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style.rotation</p:attrName>
                                        </p:attrNameLst>
                                      </p:cBhvr>
                                      <p:tavLst>
                                        <p:tav tm="0">
                                          <p:val>
                                            <p:fltVal val="90"/>
                                          </p:val>
                                        </p:tav>
                                        <p:tav tm="100000">
                                          <p:val>
                                            <p:fltVal val="0"/>
                                          </p:val>
                                        </p:tav>
                                      </p:tavLst>
                                    </p:anim>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0690" y="1349584"/>
            <a:ext cx="8982710" cy="4370427"/>
          </a:xfrm>
          <a:prstGeom prst="rect">
            <a:avLst/>
          </a:prstGeom>
          <a:noFill/>
        </p:spPr>
        <p:txBody>
          <a:bodyPr wrap="square" rtlCol="1">
            <a:spAutoFit/>
          </a:bodyPr>
          <a:lstStyle/>
          <a:p>
            <a:pPr algn="justLow" rtl="1">
              <a:lnSpc>
                <a:spcPct val="200000"/>
              </a:lnSpc>
            </a:pPr>
            <a:r>
              <a:rPr lang="fa-IR" sz="2400" dirty="0" smtClean="0">
                <a:solidFill>
                  <a:srgbClr val="0070C0"/>
                </a:solidFill>
                <a:cs typeface="B Titr" panose="00000700000000000000" pitchFamily="2" charset="-78"/>
              </a:rPr>
              <a:t>۶</a:t>
            </a:r>
            <a:r>
              <a:rPr lang="fa-IR" sz="2400" dirty="0">
                <a:solidFill>
                  <a:srgbClr val="0070C0"/>
                </a:solidFill>
                <a:cs typeface="B Titr" panose="00000700000000000000" pitchFamily="2" charset="-78"/>
              </a:rPr>
              <a:t>. وحدت و انسجام اجتماعی؛ خنثی‌سازی آشوب و بغی</a:t>
            </a:r>
          </a:p>
          <a:p>
            <a:pPr algn="justLow" rtl="1">
              <a:lnSpc>
                <a:spcPct val="200000"/>
              </a:lnSpc>
            </a:pPr>
            <a:r>
              <a:rPr lang="fa-IR" sz="2300" b="1" dirty="0">
                <a:solidFill>
                  <a:prstClr val="black"/>
                </a:solidFill>
                <a:cs typeface="B Nazanin" panose="00000400000000000000" pitchFamily="2" charset="-78"/>
              </a:rPr>
              <a:t>قرآن، تفرقه را خطر امنیتی می‌داند. وحدت حول حبل‌الله:</a:t>
            </a:r>
          </a:p>
          <a:p>
            <a:pPr algn="justLow" rtl="1">
              <a:lnSpc>
                <a:spcPct val="200000"/>
              </a:lnSpc>
            </a:pPr>
            <a:r>
              <a:rPr lang="fa-IR" sz="2300" b="1" dirty="0">
                <a:solidFill>
                  <a:prstClr val="black"/>
                </a:solidFill>
                <a:cs typeface="B Nazanin" panose="00000400000000000000" pitchFamily="2" charset="-78"/>
              </a:rPr>
              <a:t>•	مانع تبدیل اعتراض به آشوب می‌شود؛</a:t>
            </a:r>
          </a:p>
          <a:p>
            <a:pPr algn="justLow" rtl="1">
              <a:lnSpc>
                <a:spcPct val="200000"/>
              </a:lnSpc>
            </a:pPr>
            <a:r>
              <a:rPr lang="fa-IR" sz="2300" b="1" dirty="0">
                <a:solidFill>
                  <a:prstClr val="black"/>
                </a:solidFill>
                <a:cs typeface="B Nazanin" panose="00000400000000000000" pitchFamily="2" charset="-78"/>
              </a:rPr>
              <a:t>•	امکان سوءاستفاده دشمن از گسل‌های اجتماعی را می‌گیرد؛</a:t>
            </a:r>
          </a:p>
          <a:p>
            <a:pPr algn="justLow" rtl="1">
              <a:lnSpc>
                <a:spcPct val="200000"/>
              </a:lnSpc>
            </a:pPr>
            <a:r>
              <a:rPr lang="fa-IR" sz="2300" b="1" dirty="0">
                <a:solidFill>
                  <a:prstClr val="black"/>
                </a:solidFill>
                <a:cs typeface="B Nazanin" panose="00000400000000000000" pitchFamily="2" charset="-78"/>
              </a:rPr>
              <a:t>•	جامعه را در برابر بغی و اغتشاش مصون می‌سازد؛</a:t>
            </a:r>
          </a:p>
          <a:p>
            <a:pPr algn="justLow" rtl="1">
              <a:lnSpc>
                <a:spcPct val="200000"/>
              </a:lnSpc>
            </a:pPr>
            <a:r>
              <a:rPr lang="fa-IR" sz="2300" b="1" dirty="0">
                <a:solidFill>
                  <a:prstClr val="black"/>
                </a:solidFill>
                <a:cs typeface="B Nazanin" panose="00000400000000000000" pitchFamily="2" charset="-78"/>
              </a:rPr>
              <a:t>انسجام، سپر بقا و شرط پیروزی جبهه حق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8612180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683310781"/>
              </p:ext>
            </p:extLst>
          </p:nvPr>
        </p:nvGraphicFramePr>
        <p:xfrm>
          <a:off x="0" y="-332141"/>
          <a:ext cx="12192000" cy="7181401"/>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600" dirty="0" smtClean="0">
                          <a:solidFill>
                            <a:schemeClr val="bg1"/>
                          </a:solidFill>
                          <a:latin typeface="IranNastaliq" panose="02020505000000020003" pitchFamily="18" charset="0"/>
                          <a:cs typeface="IranNastaliq" panose="02020505000000020003" pitchFamily="18" charset="0"/>
                        </a:rPr>
                        <a:t>محور</a:t>
                      </a:r>
                      <a:r>
                        <a:rPr lang="fa-IR" sz="6600" baseline="0" dirty="0" smtClean="0">
                          <a:solidFill>
                            <a:schemeClr val="bg1"/>
                          </a:solidFill>
                          <a:latin typeface="IranNastaliq" panose="02020505000000020003" pitchFamily="18" charset="0"/>
                          <a:cs typeface="IranNastaliq" panose="02020505000000020003" pitchFamily="18" charset="0"/>
                        </a:rPr>
                        <a:t> ششم:</a:t>
                      </a:r>
                      <a:r>
                        <a:rPr lang="fa-IR" sz="6600" dirty="0" smtClean="0">
                          <a:solidFill>
                            <a:schemeClr val="bg1"/>
                          </a:solidFill>
                          <a:latin typeface="IranNastaliq" panose="02020505000000020003" pitchFamily="18" charset="0"/>
                          <a:cs typeface="IranNastaliq" panose="02020505000000020003" pitchFamily="18" charset="0"/>
                        </a:rPr>
                        <a:t> </a:t>
                      </a:r>
                      <a:r>
                        <a:rPr lang="fa-IR" sz="6600" baseline="0" dirty="0" smtClean="0">
                          <a:solidFill>
                            <a:srgbClr val="FFFF00"/>
                          </a:solidFill>
                          <a:latin typeface="IranNastaliq" panose="02020505000000020003" pitchFamily="18" charset="0"/>
                          <a:cs typeface="IranNastaliq" panose="02020505000000020003" pitchFamily="18" charset="0"/>
                        </a:rPr>
                        <a:t>انسجام اجتماعی و مقابله با آشوب</a:t>
                      </a:r>
                      <a:endParaRPr lang="fa-IR" sz="6600" dirty="0" smtClean="0">
                        <a:solidFill>
                          <a:srgbClr val="FFFF00"/>
                        </a:solidFill>
                        <a:latin typeface="IranNastaliq" panose="02020505000000020003" pitchFamily="18" charset="0"/>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0">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220" y="410587"/>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05450" y="395838"/>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60175" y="108889"/>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16825" y="108889"/>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439827"/>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230</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376226332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04016"/>
            <a:ext cx="9112077" cy="6394058"/>
          </a:xfrm>
          <a:prstGeom prst="rect">
            <a:avLst/>
          </a:prstGeom>
          <a:noFill/>
        </p:spPr>
        <p:txBody>
          <a:bodyPr wrap="square" rtlCol="1">
            <a:spAutoFit/>
          </a:bodyPr>
          <a:lstStyle/>
          <a:p>
            <a:pPr algn="justLow" rtl="1">
              <a:lnSpc>
                <a:spcPct val="150000"/>
              </a:lnSpc>
            </a:pPr>
            <a:r>
              <a:rPr lang="fa-IR" sz="2100" dirty="0" smtClean="0">
                <a:solidFill>
                  <a:srgbClr val="C00000"/>
                </a:solidFill>
                <a:cs typeface="B Titr" panose="00000700000000000000" pitchFamily="2" charset="-78"/>
              </a:rPr>
              <a:t>1. هدف کلان</a:t>
            </a:r>
          </a:p>
          <a:p>
            <a:pPr algn="justLow" rtl="1">
              <a:lnSpc>
                <a:spcPct val="150000"/>
              </a:lnSpc>
            </a:pPr>
            <a:r>
              <a:rPr lang="fa-IR" sz="2100" b="1" dirty="0">
                <a:solidFill>
                  <a:prstClr val="black"/>
                </a:solidFill>
                <a:cs typeface="B Nazanin" panose="00000400000000000000" pitchFamily="2" charset="-78"/>
              </a:rPr>
              <a:t>ایجاد و تحکیم انسجام اجتماعی پایدار بر پایۀ وحدت دینی و انقلابی، به‌منظور مقابلۀ فعال و هوشمندانه با آشوب، بغی، تفرقه‌افکنی و نفوذ دشمن، برای تضمین ثبات داخلی و بقای جامعۀ ایمانی در برابر همۀ شکل‌ها و انواع </a:t>
            </a:r>
            <a:r>
              <a:rPr lang="fa-IR" sz="2100" b="1" dirty="0" smtClean="0">
                <a:solidFill>
                  <a:prstClr val="black"/>
                </a:solidFill>
                <a:cs typeface="B Nazanin" panose="00000400000000000000" pitchFamily="2" charset="-78"/>
              </a:rPr>
              <a:t>تهدیدات</a:t>
            </a:r>
          </a:p>
          <a:p>
            <a:pPr algn="justLow" rtl="1">
              <a:lnSpc>
                <a:spcPct val="150000"/>
              </a:lnSpc>
            </a:pPr>
            <a:r>
              <a:rPr lang="fa-IR" sz="2100" dirty="0" smtClean="0">
                <a:solidFill>
                  <a:srgbClr val="C00000"/>
                </a:solidFill>
                <a:cs typeface="B Titr" panose="00000700000000000000" pitchFamily="2" charset="-78"/>
              </a:rPr>
              <a:t>2</a:t>
            </a:r>
            <a:r>
              <a:rPr lang="fa-IR" sz="2100" dirty="0">
                <a:solidFill>
                  <a:srgbClr val="C00000"/>
                </a:solidFill>
                <a:cs typeface="B Titr" panose="00000700000000000000" pitchFamily="2" charset="-78"/>
              </a:rPr>
              <a:t>. کارکرد کلان </a:t>
            </a:r>
          </a:p>
          <a:p>
            <a:pPr algn="justLow" rtl="1">
              <a:lnSpc>
                <a:spcPct val="150000"/>
              </a:lnSpc>
            </a:pPr>
            <a:r>
              <a:rPr lang="fa-IR" sz="2100" b="1" dirty="0">
                <a:solidFill>
                  <a:prstClr val="black"/>
                </a:solidFill>
                <a:cs typeface="B Nazanin" panose="00000400000000000000" pitchFamily="2" charset="-78"/>
              </a:rPr>
              <a:t>حفاظت از ثبات داخلی و جلوگیری از فروپاشی جامعه در مواجهه با فتنه، آشوب و نفوذ دشمن</a:t>
            </a:r>
            <a:r>
              <a:rPr lang="fa-IR" sz="2100" b="1" dirty="0" smtClean="0">
                <a:solidFill>
                  <a:prstClr val="black"/>
                </a:solidFill>
                <a:cs typeface="B Nazanin" panose="00000400000000000000" pitchFamily="2" charset="-78"/>
              </a:rPr>
              <a:t>.</a:t>
            </a:r>
          </a:p>
          <a:p>
            <a:pPr algn="justLow" rtl="1">
              <a:lnSpc>
                <a:spcPct val="150000"/>
              </a:lnSpc>
            </a:pPr>
            <a:r>
              <a:rPr lang="fa-IR" sz="2100" dirty="0" smtClean="0">
                <a:solidFill>
                  <a:srgbClr val="C00000"/>
                </a:solidFill>
                <a:cs typeface="B Titr" panose="00000700000000000000" pitchFamily="2" charset="-78"/>
              </a:rPr>
              <a:t>3</a:t>
            </a:r>
            <a:r>
              <a:rPr lang="fa-IR" sz="2100" dirty="0">
                <a:solidFill>
                  <a:srgbClr val="C00000"/>
                </a:solidFill>
                <a:cs typeface="B Titr" panose="00000700000000000000" pitchFamily="2" charset="-78"/>
              </a:rPr>
              <a:t>. تبیین </a:t>
            </a:r>
            <a:r>
              <a:rPr lang="fa-IR" sz="2100" dirty="0" smtClean="0">
                <a:solidFill>
                  <a:srgbClr val="C00000"/>
                </a:solidFill>
                <a:cs typeface="B Titr" panose="00000700000000000000" pitchFamily="2" charset="-78"/>
              </a:rPr>
              <a:t>محوری</a:t>
            </a:r>
          </a:p>
          <a:p>
            <a:pPr algn="justLow" rtl="1">
              <a:lnSpc>
                <a:spcPct val="150000"/>
              </a:lnSpc>
            </a:pPr>
            <a:r>
              <a:rPr lang="fa-IR" sz="2100" b="1" dirty="0">
                <a:solidFill>
                  <a:prstClr val="black"/>
                </a:solidFill>
                <a:cs typeface="B Nazanin" panose="00000400000000000000" pitchFamily="2" charset="-78"/>
              </a:rPr>
              <a:t>در منطق قرآن، بسیاری از فروپاشی‌های جوامع نه به علت کمبود قدرت مادی، بلکه به دلیل گسست درونی، تفرقه و از دست دادن همبستگی رخ داده است. دشمن پیش از حمله به مرزها، به شکستن حصار وحدت و ایجاد شکاف در صفوف می‌اندیشد</a:t>
            </a:r>
            <a:r>
              <a:rPr lang="fa-IR" sz="2100" b="1" dirty="0" smtClean="0">
                <a:solidFill>
                  <a:prstClr val="black"/>
                </a:solidFill>
                <a:cs typeface="B Nazanin" panose="00000400000000000000" pitchFamily="2" charset="-78"/>
              </a:rPr>
              <a:t>.</a:t>
            </a:r>
            <a:endParaRPr lang="fa-IR" sz="2100" b="1" dirty="0">
              <a:solidFill>
                <a:prstClr val="black"/>
              </a:solidFill>
              <a:cs typeface="B Nazanin" panose="00000400000000000000" pitchFamily="2" charset="-78"/>
            </a:endParaRPr>
          </a:p>
          <a:p>
            <a:pPr algn="justLow" rtl="1">
              <a:lnSpc>
                <a:spcPct val="150000"/>
              </a:lnSpc>
            </a:pPr>
            <a:r>
              <a:rPr lang="fa-IR" sz="2100" b="1" dirty="0">
                <a:solidFill>
                  <a:prstClr val="black"/>
                </a:solidFill>
                <a:cs typeface="B Nazanin" panose="00000400000000000000" pitchFamily="2" charset="-78"/>
              </a:rPr>
              <a:t>انسجام داخلی، صرفاً «نبودن درگیری» نیست؛ بلکه توان حفظ همدلی عمیق، مدیریت اختلاف‌ها بر مدار حق، و ایستادگی یکپارچه در برابر هرگونه تهدید داخلی و خارجی در شرایط بحران و فتنه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21886" y="11473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5745699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322629852"/>
              </p:ext>
            </p:extLst>
          </p:nvPr>
        </p:nvGraphicFramePr>
        <p:xfrm>
          <a:off x="409903" y="2105157"/>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096920" y="341475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468059" y="2398498"/>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107060" y="447379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495574" y="554080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232</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62698" y="1290518"/>
            <a:ext cx="4075155" cy="646331"/>
          </a:xfrm>
          <a:prstGeom prst="rect">
            <a:avLst/>
          </a:prstGeom>
        </p:spPr>
        <p:txBody>
          <a:bodyPr wrap="none">
            <a:spAutoFit/>
          </a:bodyPr>
          <a:lstStyle/>
          <a:p>
            <a:pPr algn="justLow" rtl="1">
              <a:lnSpc>
                <a:spcPct val="150000"/>
              </a:lnSpc>
            </a:pPr>
            <a:r>
              <a:rPr lang="fa-IR" sz="2400" dirty="0">
                <a:solidFill>
                  <a:srgbClr val="C00000"/>
                </a:solidFill>
                <a:cs typeface="B Titr" panose="00000700000000000000" pitchFamily="2" charset="-78"/>
              </a:rPr>
              <a:t>4. مؤلفه‌های اساسی با استناد قرآنی</a:t>
            </a: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099255" y="278486"/>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0300527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8400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وحدت و پرهیز از </a:t>
            </a:r>
            <a:r>
              <a:rPr lang="fa-IR" sz="2200" b="1" dirty="0" smtClean="0">
                <a:solidFill>
                  <a:srgbClr val="0070C0"/>
                </a:solidFill>
                <a:cs typeface="B Nazanin" panose="00000400000000000000" pitchFamily="2" charset="-78"/>
              </a:rPr>
              <a:t>نزاع</a:t>
            </a:r>
          </a:p>
          <a:p>
            <a:pPr algn="justLow" rtl="1">
              <a:lnSpc>
                <a:spcPct val="150000"/>
              </a:lnSpc>
            </a:pPr>
            <a:r>
              <a:rPr lang="fa-IR" sz="2000" b="1" dirty="0">
                <a:solidFill>
                  <a:prstClr val="black"/>
                </a:solidFill>
                <a:cs typeface="B Nazanin" panose="00000400000000000000" pitchFamily="2" charset="-78"/>
              </a:rPr>
              <a:t>در میدان نبرد شناختی، دشمن اصلی‌ترین هدف خود را تضعیف اراده‌ی جمعی و تخریب انسجام درونی جامعه قرار داده است. او می‌کوشد با دامن‌زدن به اختلافات، بزرگ‌نمایی شکاف‌ها و القای یأس و تفرقه، زمینه‌ی فروپاشی سرمایه‌ی اجتماعی را فراهم کند. این مؤلفه بر ضرورت حفظ یکپارچگی، تقویت اعتماد عمومی و هوشیاری در برابر تلاش‌های دشمن برای ایجاد نفاق و چنددستگی تأکید </a:t>
            </a:r>
            <a:r>
              <a:rPr lang="fa-IR" sz="2000" b="1" dirty="0" smtClean="0">
                <a:solidFill>
                  <a:prstClr val="black"/>
                </a:solidFill>
                <a:cs typeface="B Nazanin" panose="00000400000000000000" pitchFamily="2" charset="-78"/>
              </a:rPr>
              <a:t>دارد.</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قرآنی</a:t>
            </a:r>
            <a:endParaRPr lang="fa-IR" sz="21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وَاعْتَصِمُوا </a:t>
            </a:r>
            <a:r>
              <a:rPr lang="fa-IR" sz="2100" b="1" dirty="0">
                <a:solidFill>
                  <a:prstClr val="black"/>
                </a:solidFill>
                <a:cs typeface="B Nazanin" panose="00000400000000000000" pitchFamily="2" charset="-78"/>
              </a:rPr>
              <a:t>بِحَبْلِ اللَّهِ جَمِيعًا وَلَا تَفَرَّقُوا (آل‌عمران: ۱۰۳)؛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وَأَطِيعُوا </a:t>
            </a:r>
            <a:r>
              <a:rPr lang="fa-IR" sz="2100" b="1" dirty="0">
                <a:solidFill>
                  <a:prstClr val="black"/>
                </a:solidFill>
                <a:cs typeface="B Nazanin" panose="00000400000000000000" pitchFamily="2" charset="-78"/>
              </a:rPr>
              <a:t>اللَّهَ وَالرَّسُولَ وَلَا تَنَازَعُوا فَتَفْشَلُوا وَتَذْهَبَ رِيحُكُمْ </a:t>
            </a:r>
            <a:r>
              <a:rPr lang="fa-IR" sz="2100" b="1" dirty="0" smtClean="0">
                <a:solidFill>
                  <a:prstClr val="black"/>
                </a:solidFill>
                <a:cs typeface="B Nazanin" panose="00000400000000000000" pitchFamily="2" charset="-78"/>
              </a:rPr>
              <a:t>وَاصْبِرُوا إِنَّ </a:t>
            </a:r>
            <a:r>
              <a:rPr lang="fa-IR" sz="2100" b="1" dirty="0">
                <a:solidFill>
                  <a:prstClr val="black"/>
                </a:solidFill>
                <a:cs typeface="B Nazanin" panose="00000400000000000000" pitchFamily="2" charset="-78"/>
              </a:rPr>
              <a:t>اللَّهَ مَعَ الصَّابِرِينَ (انفال: ۴۶</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 «</a:t>
            </a:r>
            <a:r>
              <a:rPr lang="fa-IR" sz="2100" b="1" dirty="0">
                <a:solidFill>
                  <a:prstClr val="black"/>
                </a:solidFill>
                <a:cs typeface="B Nazanin" panose="00000400000000000000" pitchFamily="2" charset="-78"/>
              </a:rPr>
              <a:t>وَلَا تَكُونُوا مِنَ الْمُشْرِكِينَ مِنَ الَّذِينَ فَرَّقُوا دِينَهُمْ وَكَانُوا شِيَعًا  (روم: 31ـ 32)؛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وَلَا </a:t>
            </a:r>
            <a:r>
              <a:rPr lang="fa-IR" sz="2100" b="1" dirty="0">
                <a:solidFill>
                  <a:prstClr val="black"/>
                </a:solidFill>
                <a:cs typeface="B Nazanin" panose="00000400000000000000" pitchFamily="2" charset="-78"/>
              </a:rPr>
              <a:t>تَكُونُوا كَالَّذِينَ تَفَرَّقُوا وَاخْتَلَفُوا مِنْ بَعْدِ مَا جَاءَهُمُ الْبَيِّنَاتُ ۚ وَأُولَٰئِكَ لَهُمْ عَذَابٌ عَظِيمٌ (آل‌عمران: 105)؛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6089377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26517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تمسک جمعی و آگاهانه به قرآن، اسلام و هر عامل وحدت‌بخش (حبل الله) به عنوان تنها راه نجات و عزت؛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پرهیز مطلق از تفرقه و پراکندگی، زیرا شکاف داخلی، زمینه‌ساز نفوذ و تسلط دشمن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دوری از هرگونه نزاع و کشمکش داخلی، چون باعث سستی (فشل)، از دست رفتن قدرت (ریح) و شکست می‌شود؛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استقامت و صبر به عنوان شرط لازم برای حفظ وحدت در مواجهه با سختی‌ها، با اطمینان از همراهی خداوند؛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پرهیز از پیروی از الگوی جوامع منحرف (مانند مشرکان) که با تفرقه و تشکیل گروه‌های پراکنده، دین و کیان خود را نابود کردند؛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هشدار دربارۀ عذاب الهی و شکست دنیوی برای کسانی که پس از دریافت نشانه‌های روشن، راه تفرقه و اختلاف را در پیش می‌گیرند؛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وحدت، منشأ قدرت و هیبت (ریح) جامعه است و تفرقه، این سرمایه را نابود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وحدت یک فرمان استراتژیک و تکلیف دائمی است، نه یک انتخاب؛</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وحدت، محور مقابله با فتنه و آشوب داخلی است؛ هر شکاف، نقطه نفوذ دشمن است</a:t>
            </a:r>
            <a:r>
              <a:rPr lang="fa-IR"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082002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10458"/>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400" b="1" dirty="0">
                <a:solidFill>
                  <a:prstClr val="black"/>
                </a:solidFill>
                <a:cs typeface="B Nazanin" panose="00000400000000000000" pitchFamily="2" charset="-78"/>
              </a:rPr>
              <a:t>در برابر دشمن، همه با هم باشید. در بین اقشار مختلف یا جناحهای سیاسی مختلف اختلافاتی وجود دارد، اختلافاتی هست، باشد؛ لکن در مقابل دشمن مثل دوران جنگ دوازده‌روزه همه در کنار هم قرار بگیریم؛ این یک عامل بسیار مهم برای اقتدار ملّی کشور عزیزمان است. </a:t>
            </a:r>
          </a:p>
          <a:p>
            <a:pPr algn="justLow" rtl="1">
              <a:lnSpc>
                <a:spcPct val="150000"/>
              </a:lnSpc>
            </a:pPr>
            <a:r>
              <a:rPr lang="fa-IR" sz="2400" b="1" dirty="0">
                <a:solidFill>
                  <a:prstClr val="black"/>
                </a:solidFill>
                <a:cs typeface="B Nazanin" panose="00000400000000000000" pitchFamily="2" charset="-78"/>
              </a:rPr>
              <a:t>وحدت ملی، همان چیزی است که می‌تواند پشتوانه همه تلاشهای دولتمردان و مسؤولان و مبارزان و دلسوزان این کشور و این انقلاب باشد. بدون وحدت ملی، این کشور بزرگترین نیروی خود و مایه عظمت خودش را نخواهد داشت. </a:t>
            </a:r>
            <a:endParaRPr lang="fa-IR" sz="2400" b="1" dirty="0" smtClean="0">
              <a:solidFill>
                <a:prstClr val="black"/>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«اتّحاد ملّی سد است؛ دیوارهی محکمِ سربهفلککشیده است در مقابل دشمن. اتّحاد ملّی همان چیزی است که نقش بسیار عظیمی در پیروزی انقلاب، بعد هم در پیشرفت انقلاب داشته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9273634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64653"/>
            <a:ext cx="9112077" cy="618630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400" b="1" dirty="0">
                <a:solidFill>
                  <a:prstClr val="black"/>
                </a:solidFill>
                <a:cs typeface="B Nazanin" panose="00000400000000000000" pitchFamily="2" charset="-78"/>
              </a:rPr>
              <a:t>در جنگ دوازده‌روزه، اتّحاد ملّت ایران، یکپارچگی ملّت ایران، دشمن را ناامید کرد؛ یعنی دشمن از همان روزهای اوایل و اواسط جنگ فهمید که به آن مقصود و غرضی که داشته، دست نخواهد یافت. غرضِ دشمن، زدن فرماندهان نبود؛ این یک وسیله بود. دشمن با خودش فکر کرده بود که فرماندهان نظامی را بزند، بعضی شخصیّت‌های مؤثّر نظام را بزند، در کشور اغتشاش به وجود بیاید و بخصوص در تهران، عوامل آنها به آشوب و اغتشاش دست بزنند و مردم را ــ افرادی را که می‌توانند ــ به خیابان‌ها بکشانند و به وسیله‌ مردم، علیه جمهوری اسلامی حادثه‌ای درست کنند. این هدف بود؛ بنابراین هدف، جمهوری اسلامی بود؛ هدف، مختل کردن نظام بود … می‌خواستند فتنه درست کنند، فتنه‌های خیابانی درست کنند، دسته‌جاتی را راه بیندازند و ریشه‌ اسلام را در کشور بکَنند؛ این هدف دشمن بود. خب این هدف در همان قدم‌های اوّل شکست خورد.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4844681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4213" y="1225906"/>
            <a:ext cx="9112077"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400" b="1" dirty="0">
                <a:solidFill>
                  <a:prstClr val="black"/>
                </a:solidFill>
                <a:cs typeface="B Nazanin" panose="00000400000000000000" pitchFamily="2" charset="-78"/>
              </a:rPr>
              <a:t>در این حادثه، در </a:t>
            </a:r>
            <a:r>
              <a:rPr lang="fa-IR" sz="2400" b="1" dirty="0" smtClean="0">
                <a:solidFill>
                  <a:prstClr val="black"/>
                </a:solidFill>
                <a:cs typeface="B Nazanin" panose="00000400000000000000" pitchFamily="2" charset="-78"/>
              </a:rPr>
              <a:t>مبارزه‌ </a:t>
            </a:r>
            <a:r>
              <a:rPr lang="fa-IR" sz="2400" b="1" dirty="0">
                <a:solidFill>
                  <a:prstClr val="black"/>
                </a:solidFill>
                <a:cs typeface="B Nazanin" panose="00000400000000000000" pitchFamily="2" charset="-78"/>
              </a:rPr>
              <a:t>با این فتنه‌ی آمریکایی و صهیونی، مسئولان انتظامی و امنیّتی و سپاه و بسیج حقیقتاً‌ جان‌فشانی کردند، واقعاً جان‌فشانی کردند؛ شب و روز نداشتند، تا توانستند فتنه را که با مقدّمات فراوان، با خرج هزینه‌ی فراوان دشمن به وجود آمده بود، بکلّی پاک کنند و از بین ببرند. مسئولین کشور هم همه همکاری کردند. ملّت ایران هم حرف آخر را زد و به طور قاطع قضیّه را تمام کرد، امّا با وحدت. من توصیه‌ی همیشگی را </a:t>
            </a:r>
            <a:r>
              <a:rPr lang="fa-IR" sz="2400" b="1" dirty="0" smtClean="0">
                <a:solidFill>
                  <a:prstClr val="black"/>
                </a:solidFill>
                <a:cs typeface="B Nazanin" panose="00000400000000000000" pitchFamily="2" charset="-78"/>
              </a:rPr>
              <a:t>می‌خواهم </a:t>
            </a:r>
            <a:r>
              <a:rPr lang="fa-IR" sz="2400" b="1" dirty="0">
                <a:solidFill>
                  <a:prstClr val="black"/>
                </a:solidFill>
                <a:cs typeface="B Nazanin" panose="00000400000000000000" pitchFamily="2" charset="-78"/>
              </a:rPr>
              <a:t>عرض بکنم: اوّلاً وحدت بین مردم حفظ بشود؛ دعواهای جناحی و سیاسی و خطّی و غیره بین مردم رواج پیدا نکند. با هم یکی باشید؛ در دفاع از نظام اسلامی، در دفاع از کشور ایران، ایران عزیز، همه با هم باشند، در کنار هم باشند.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0083200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33126"/>
            <a:ext cx="9380233" cy="612860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هویت دینی و انقلابی</a:t>
            </a:r>
          </a:p>
          <a:p>
            <a:pPr algn="justLow" rtl="1">
              <a:lnSpc>
                <a:spcPct val="150000"/>
              </a:lnSpc>
            </a:pPr>
            <a:r>
              <a:rPr lang="fa-IR" sz="1900" b="1" dirty="0">
                <a:solidFill>
                  <a:prstClr val="black"/>
                </a:solidFill>
                <a:cs typeface="B Nazanin" panose="00000400000000000000" pitchFamily="2" charset="-78"/>
              </a:rPr>
              <a:t>در جنگ </a:t>
            </a:r>
            <a:r>
              <a:rPr lang="fa-IR" sz="1900" b="1" dirty="0" smtClean="0">
                <a:solidFill>
                  <a:prstClr val="black"/>
                </a:solidFill>
                <a:cs typeface="B Nazanin" panose="00000400000000000000" pitchFamily="2" charset="-78"/>
              </a:rPr>
              <a:t>گسترده‌ </a:t>
            </a:r>
            <a:r>
              <a:rPr lang="fa-IR" sz="1900" b="1" dirty="0">
                <a:solidFill>
                  <a:prstClr val="black"/>
                </a:solidFill>
                <a:cs typeface="B Nazanin" panose="00000400000000000000" pitchFamily="2" charset="-78"/>
              </a:rPr>
              <a:t>شناختی، دشمن با تمرکز بر هسته‌ی اعتقادی و آرمانی جامعه، می‌کوشد این هویت را مورد هدف قرار دهد. او با تحریف مفاهیم اصیل دینی، تقلیل ارزش‌های انقلابی و ارائه‌ی روایت‌های جایگزین، سعی در تردیدآفرینی، بی‌رمزگی و نهایتاً </a:t>
            </a:r>
            <a:r>
              <a:rPr lang="fa-IR" sz="1900" b="1" dirty="0" smtClean="0">
                <a:solidFill>
                  <a:prstClr val="black"/>
                </a:solidFill>
                <a:cs typeface="B Nazanin" panose="00000400000000000000" pitchFamily="2" charset="-78"/>
              </a:rPr>
              <a:t>استحاله‌ </a:t>
            </a:r>
            <a:r>
              <a:rPr lang="fa-IR" sz="1900" b="1" dirty="0">
                <a:solidFill>
                  <a:prstClr val="black"/>
                </a:solidFill>
                <a:cs typeface="B Nazanin" panose="00000400000000000000" pitchFamily="2" charset="-78"/>
              </a:rPr>
              <a:t>فرهنگی دارد. قرآن کریم رویکردی بنیادین و پویا ارائه می‌دهد و پاسداری از هویت دینی و انقلابی را نه یک وظیفه‌ی فرهنگی، بلکه یک جهاد وجودی و تکلیفی الهی معرفی می‌کند. </a:t>
            </a:r>
            <a:endParaRPr lang="fa-IR" sz="19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1900" b="1" dirty="0" smtClean="0">
                <a:solidFill>
                  <a:schemeClr val="accent2"/>
                </a:solidFill>
                <a:cs typeface="B Nazanin" panose="00000400000000000000" pitchFamily="2" charset="-78"/>
              </a:rPr>
              <a:t>آیات </a:t>
            </a:r>
            <a:r>
              <a:rPr lang="fa-IR" sz="1900" b="1" dirty="0">
                <a:solidFill>
                  <a:schemeClr val="accent2"/>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إِنَّمَا </a:t>
            </a:r>
            <a:r>
              <a:rPr lang="fa-IR" sz="1900" b="1" dirty="0">
                <a:solidFill>
                  <a:prstClr val="black"/>
                </a:solidFill>
                <a:cs typeface="B Nazanin" panose="00000400000000000000" pitchFamily="2" charset="-78"/>
              </a:rPr>
              <a:t>الْمُؤْمِنُونَ إِخْوَةٌ فَأَصْلِحُوا بَيْنَ أَخَوَيْكُمْ وَاتَّقُوا اللَّهَ لَعَلَّكُمْ تُرْحَمُونَ (حجرات: 10)؛ </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وَلَا </a:t>
            </a:r>
            <a:r>
              <a:rPr lang="fa-IR" sz="1900" b="1" dirty="0">
                <a:solidFill>
                  <a:prstClr val="black"/>
                </a:solidFill>
                <a:cs typeface="B Nazanin" panose="00000400000000000000" pitchFamily="2" charset="-78"/>
              </a:rPr>
              <a:t>تَكُونُوا كَالَّذِينَ تَفَرَّقُوا وَاخْتَلَفُوا مِنْ بَعْدِ مَا جَاءَهُمُ الْبَيِّنَاتُ وَأُولئِكَ لَهُمْ عَذَابٌ عَظِيمٌ (آل‌عمران: 105)؛ </a:t>
            </a:r>
          </a:p>
          <a:p>
            <a:pPr marL="342900" indent="-342900" algn="justLow" rtl="1">
              <a:lnSpc>
                <a:spcPct val="200000"/>
              </a:lnSpc>
              <a:buFont typeface="Arial" panose="020B0604020202020204" pitchFamily="34" charset="0"/>
              <a:buChar char="•"/>
            </a:pPr>
            <a:r>
              <a:rPr lang="fa-IR" sz="1900" b="1" dirty="0">
                <a:solidFill>
                  <a:prstClr val="black"/>
                </a:solidFill>
                <a:cs typeface="B Nazanin" panose="00000400000000000000" pitchFamily="2" charset="-78"/>
              </a:rPr>
              <a:t>يَا أَيُّهَا الَّذِينَ آمَنُوا لَا تَتَّخِذُوا بِطَانَةً مِنْ دُونِكُمْ لَا يَأْلُونَكُمْ خَبَالًا وَدُّوا مَا عَنِتُّمْ قَدْ بَدَتِ الْبَغْضَاءُ مِنْ أَفْوَاهِهِمْ وَمَا تُخْفِي صُدُورُهُمْ أَكْبَرُ ۚ قَدْ بَيَّنَّا لَكُمُ الْآيَاتِ ۖ إِنْ كُنْتُمْ </a:t>
            </a:r>
            <a:r>
              <a:rPr lang="fa-IR" sz="1900" b="1" dirty="0" smtClean="0">
                <a:solidFill>
                  <a:prstClr val="black"/>
                </a:solidFill>
                <a:cs typeface="B Nazanin" panose="00000400000000000000" pitchFamily="2" charset="-78"/>
              </a:rPr>
              <a:t>تَعْقِلُونَ(آل‌عمران: 118).</a:t>
            </a:r>
          </a:p>
          <a:p>
            <a:pPr marL="342900" indent="-342900" algn="justLow" rtl="1">
              <a:lnSpc>
                <a:spcPct val="200000"/>
              </a:lnSpc>
              <a:buFont typeface="Arial" panose="020B0604020202020204" pitchFamily="34" charset="0"/>
              <a:buChar char="•"/>
            </a:pPr>
            <a:r>
              <a:rPr lang="fa-IR" sz="1900" b="1" dirty="0" smtClean="0">
                <a:solidFill>
                  <a:prstClr val="black"/>
                </a:solidFill>
                <a:cs typeface="B Nazanin" panose="00000400000000000000" pitchFamily="2" charset="-78"/>
              </a:rPr>
              <a:t>فَاسْتَقِمْ </a:t>
            </a:r>
            <a:r>
              <a:rPr lang="fa-IR" sz="1900" b="1" dirty="0">
                <a:solidFill>
                  <a:prstClr val="black"/>
                </a:solidFill>
                <a:cs typeface="B Nazanin" panose="00000400000000000000" pitchFamily="2" charset="-78"/>
              </a:rPr>
              <a:t>كَمَا أُمِرْتَ وَمَنْ تَابَ مَعَكَ وَلَا تَطْغَوْا ۚ إِنَّهُ بِمَا تَعْمَلُونَ </a:t>
            </a:r>
            <a:r>
              <a:rPr lang="fa-IR" sz="1900" b="1" dirty="0" smtClean="0">
                <a:solidFill>
                  <a:prstClr val="black"/>
                </a:solidFill>
                <a:cs typeface="B Nazanin" panose="00000400000000000000" pitchFamily="2" charset="-78"/>
              </a:rPr>
              <a:t>بَصِيرٌ(هود: 112).</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694071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992548"/>
            <a:ext cx="9346034" cy="523220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پایۀ وحدت، رابطۀ برادری ایمانی است و همۀ مؤمنان نسبت‌به یکدیگر این پیوند را دارند؛</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اصلاح‌گری و میانجی‌گری بین مؤمنان، یک تکلیف همگانی و فعال است؛</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تقوای الهی، مبنای اخلاقی حفظ این برادری و شرط دریافت رحمت است؛</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پرهیز از پیروی از الگوهای تاریخی جوامعی که پس از آگاهی‌یافتن، دچار تفرقه و اختلاف شدند؛</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 فرقه‌اندازی پس از روشن‌شدن حق، عملی نابخشودنی و مستحق عذابی بزرگ است؛</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حفظ وحدت، نیازمند هوشیاری دائمی در برابر عوامل تفرقه‌آفرین است؛</a:t>
            </a:r>
          </a:p>
          <a:p>
            <a:pPr marL="342900" indent="-342900" algn="justLow" rtl="1">
              <a:lnSpc>
                <a:spcPct val="200000"/>
              </a:lnSpc>
              <a:buFont typeface="Arial" panose="020B0604020202020204" pitchFamily="34" charset="0"/>
              <a:buChar char="•"/>
            </a:pPr>
            <a:r>
              <a:rPr lang="fa-IR" sz="2150" b="1" dirty="0">
                <a:solidFill>
                  <a:prstClr val="black"/>
                </a:solidFill>
                <a:cs typeface="B Nazanin" panose="00000400000000000000" pitchFamily="2" charset="-78"/>
              </a:rPr>
              <a:t>هویت دینی و انقلابی، مایه همبستگی و مقاومت در برابر آشوب‌های داخلی و فتنه‌های نرم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239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2336594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13899" y="1140224"/>
            <a:ext cx="8982710" cy="4370427"/>
          </a:xfrm>
          <a:prstGeom prst="rect">
            <a:avLst/>
          </a:prstGeom>
          <a:noFill/>
        </p:spPr>
        <p:txBody>
          <a:bodyPr wrap="square" rtlCol="1">
            <a:spAutoFit/>
          </a:bodyPr>
          <a:lstStyle/>
          <a:p>
            <a:pPr algn="justLow" rtl="1">
              <a:lnSpc>
                <a:spcPct val="200000"/>
              </a:lnSpc>
            </a:pPr>
            <a:r>
              <a:rPr lang="fa-IR" sz="2400" dirty="0" smtClean="0">
                <a:solidFill>
                  <a:srgbClr val="0070C0"/>
                </a:solidFill>
                <a:cs typeface="B Titr" panose="00000700000000000000" pitchFamily="2" charset="-78"/>
              </a:rPr>
              <a:t>۷</a:t>
            </a:r>
            <a:r>
              <a:rPr lang="fa-IR" sz="2400" dirty="0">
                <a:solidFill>
                  <a:srgbClr val="0070C0"/>
                </a:solidFill>
                <a:cs typeface="B Titr" panose="00000700000000000000" pitchFamily="2" charset="-78"/>
              </a:rPr>
              <a:t>. ولایت‌مداری و </a:t>
            </a:r>
            <a:r>
              <a:rPr lang="fa-IR" sz="2400" dirty="0" smtClean="0">
                <a:solidFill>
                  <a:srgbClr val="0070C0"/>
                </a:solidFill>
                <a:cs typeface="B Titr" panose="00000700000000000000" pitchFamily="2" charset="-78"/>
              </a:rPr>
              <a:t>حفظ </a:t>
            </a:r>
            <a:r>
              <a:rPr lang="fa-IR" sz="2400" dirty="0">
                <a:solidFill>
                  <a:srgbClr val="0070C0"/>
                </a:solidFill>
                <a:cs typeface="B Titr" panose="00000700000000000000" pitchFamily="2" charset="-78"/>
              </a:rPr>
              <a:t>فرماندهی واحد</a:t>
            </a:r>
          </a:p>
          <a:p>
            <a:pPr algn="justLow" rtl="1">
              <a:lnSpc>
                <a:spcPct val="200000"/>
              </a:lnSpc>
            </a:pPr>
            <a:r>
              <a:rPr lang="fa-IR" sz="2300" b="1" dirty="0">
                <a:solidFill>
                  <a:prstClr val="black"/>
                </a:solidFill>
                <a:cs typeface="B Nazanin" panose="00000400000000000000" pitchFamily="2" charset="-78"/>
              </a:rPr>
              <a:t>در شرایط جنگ </a:t>
            </a:r>
            <a:r>
              <a:rPr lang="fa-IR" sz="2300" b="1" dirty="0" smtClean="0">
                <a:solidFill>
                  <a:prstClr val="black"/>
                </a:solidFill>
                <a:cs typeface="B Nazanin" panose="00000400000000000000" pitchFamily="2" charset="-78"/>
              </a:rPr>
              <a:t>ترکیبی و شناختی، </a:t>
            </a:r>
            <a:r>
              <a:rPr lang="fa-IR" sz="2300" b="1" dirty="0">
                <a:solidFill>
                  <a:prstClr val="black"/>
                </a:solidFill>
                <a:cs typeface="B Nazanin" panose="00000400000000000000" pitchFamily="2" charset="-78"/>
              </a:rPr>
              <a:t>چندصداییِ تصمیم‌ساز سمّ مهلک است. ولایت‌مداری:</a:t>
            </a:r>
          </a:p>
          <a:p>
            <a:pPr algn="justLow" rtl="1">
              <a:lnSpc>
                <a:spcPct val="200000"/>
              </a:lnSpc>
            </a:pPr>
            <a:r>
              <a:rPr lang="fa-IR" sz="2300" b="1" dirty="0">
                <a:solidFill>
                  <a:prstClr val="black"/>
                </a:solidFill>
                <a:cs typeface="B Nazanin" panose="00000400000000000000" pitchFamily="2" charset="-78"/>
              </a:rPr>
              <a:t>•	وحدت فرماندهی ایجاد می‌کند؛</a:t>
            </a:r>
          </a:p>
          <a:p>
            <a:pPr algn="justLow" rtl="1">
              <a:lnSpc>
                <a:spcPct val="200000"/>
              </a:lnSpc>
            </a:pPr>
            <a:r>
              <a:rPr lang="fa-IR" sz="2300" b="1" dirty="0">
                <a:solidFill>
                  <a:prstClr val="black"/>
                </a:solidFill>
                <a:cs typeface="B Nazanin" panose="00000400000000000000" pitchFamily="2" charset="-78"/>
              </a:rPr>
              <a:t>•	تکلیف‌محوری را جایگزین سلیقه‌گرایی می‌سازد؛</a:t>
            </a:r>
          </a:p>
          <a:p>
            <a:pPr algn="justLow" rtl="1">
              <a:lnSpc>
                <a:spcPct val="200000"/>
              </a:lnSpc>
            </a:pPr>
            <a:r>
              <a:rPr lang="fa-IR" sz="2300" b="1" dirty="0">
                <a:solidFill>
                  <a:prstClr val="black"/>
                </a:solidFill>
                <a:cs typeface="B Nazanin" panose="00000400000000000000" pitchFamily="2" charset="-78"/>
              </a:rPr>
              <a:t>•	شبکه نفوذ و نفاق را خنثی می‌کند؛</a:t>
            </a:r>
          </a:p>
          <a:p>
            <a:pPr algn="justLow" rtl="1">
              <a:lnSpc>
                <a:spcPct val="200000"/>
              </a:lnSpc>
            </a:pPr>
            <a:r>
              <a:rPr lang="fa-IR" sz="2300" b="1" dirty="0">
                <a:solidFill>
                  <a:prstClr val="black"/>
                </a:solidFill>
                <a:cs typeface="B Nazanin" panose="00000400000000000000" pitchFamily="2" charset="-78"/>
              </a:rPr>
              <a:t>این محور، ستون هدایت کل منظومه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4067366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25478"/>
            <a:ext cx="9112077" cy="626325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300" b="1" dirty="0">
                <a:solidFill>
                  <a:prstClr val="black"/>
                </a:solidFill>
                <a:cs typeface="B Nazanin" panose="00000400000000000000" pitchFamily="2" charset="-78"/>
              </a:rPr>
              <a:t>قدرت فقط به سلاح نیست؛ مهم‌ترین ابزار قدرت و مهم‌ترین عنصر قدرت‌ساز، علم و شخصیّت ملّی است. شخصیّت افراد، ‌ایستادگی، هویّت، هویّت انقلابی؛ این‌ها است که قدرت می‌سازد‌.  حفظ هویّت انقلابی و اسلامی برای نظام جمهوری اسلامی و برای ملّت ایران؛ این آن‌چیزی است که دشمن از آن بشدّت شاکی ‌است.  وقتی احساس وظیفه‌ اسلامی در یک ملتی به‌وجود آمد، احساس هویت اسلامی وقتی در یک ملتی به‌وجود آمد، به این </a:t>
            </a:r>
            <a:r>
              <a:rPr lang="fa-IR" sz="2300" b="1" dirty="0" smtClean="0">
                <a:solidFill>
                  <a:prstClr val="black"/>
                </a:solidFill>
                <a:cs typeface="B Nazanin" panose="00000400000000000000" pitchFamily="2" charset="-78"/>
              </a:rPr>
              <a:t>آسانی‌ها </a:t>
            </a:r>
            <a:r>
              <a:rPr lang="fa-IR" sz="2300" b="1" dirty="0">
                <a:solidFill>
                  <a:prstClr val="black"/>
                </a:solidFill>
                <a:cs typeface="B Nazanin" panose="00000400000000000000" pitchFamily="2" charset="-78"/>
              </a:rPr>
              <a:t>نمیشود این را از بین برد. حالا گیرم یک دولتی سرکوب ‌بشود یا برکنار بشود - یا با کودتا، یا با هر </a:t>
            </a:r>
            <a:r>
              <a:rPr lang="fa-IR" sz="2300" b="1" dirty="0" smtClean="0">
                <a:solidFill>
                  <a:prstClr val="black"/>
                </a:solidFill>
                <a:cs typeface="B Nazanin" panose="00000400000000000000" pitchFamily="2" charset="-78"/>
              </a:rPr>
              <a:t>عارضه </a:t>
            </a:r>
            <a:r>
              <a:rPr lang="fa-IR" sz="2300" b="1" dirty="0">
                <a:solidFill>
                  <a:prstClr val="black"/>
                </a:solidFill>
                <a:cs typeface="B Nazanin" panose="00000400000000000000" pitchFamily="2" charset="-78"/>
              </a:rPr>
              <a:t>دیگری - لکن آن روحی که در مردم به وجود می‌آید، آن خودباوری و ‌خودبازیابی هویت اسلامی، این به این آسانی‌ها از بین نخواهد رفت. </a:t>
            </a:r>
            <a:endParaRPr lang="fa-IR" sz="23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4762095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2600" y="1290265"/>
            <a:ext cx="9112077" cy="503214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endParaRPr lang="fa-IR" sz="2400" b="1" dirty="0">
              <a:solidFill>
                <a:prstClr val="black"/>
              </a:solidFill>
              <a:cs typeface="B Nazanin" panose="00000400000000000000" pitchFamily="2" charset="-78"/>
            </a:endParaRPr>
          </a:p>
          <a:p>
            <a:pPr algn="justLow" rtl="1">
              <a:lnSpc>
                <a:spcPct val="200000"/>
              </a:lnSpc>
            </a:pPr>
            <a:r>
              <a:rPr lang="fa-IR" sz="2400" b="1" dirty="0" smtClean="0">
                <a:solidFill>
                  <a:prstClr val="black"/>
                </a:solidFill>
                <a:cs typeface="B Nazanin" panose="00000400000000000000" pitchFamily="2" charset="-78"/>
              </a:rPr>
              <a:t>جوان </a:t>
            </a:r>
            <a:r>
              <a:rPr lang="fa-IR" sz="2400" b="1" dirty="0">
                <a:solidFill>
                  <a:prstClr val="black"/>
                </a:solidFill>
                <a:cs typeface="B Nazanin" panose="00000400000000000000" pitchFamily="2" charset="-78"/>
              </a:rPr>
              <a:t>را باهویّت بار بیاورید. اگر جامعه‌ای احساس هویّت نکرد، صداهای بلند تحکّم‌آمیز، راحت او را مغلوب خواهد کرد. آن که ‌ایستادگی میکند، آن کسی است که احساس هویّت میکند؛ حالا این هویّت، گاهی هویّت ملّی‌ ‌است، گاهی هویّت دینی‌ ‌است، ‌گاهی هویّت انسانی است، شرف است؛ هرچه؛ با هویّت باید بار بیایند. خوشبختانه امروز جامعه‌ی اسلامی ـ ایرانی‌ ‌ما یک هویّت ‌ریشه‌دار و تاریخی و قوی و قابل استقامتی دارد که این را نشان هم داده؛ این را به جوانمان بایستی منتقل بکنیم. </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9996166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4950" y="1384286"/>
            <a:ext cx="9090149" cy="47666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50" b="1" dirty="0" smtClean="0">
                <a:solidFill>
                  <a:srgbClr val="0070C0"/>
                </a:solidFill>
                <a:cs typeface="B Nazanin" panose="00000400000000000000" pitchFamily="2" charset="-78"/>
              </a:rPr>
              <a:t>مقابله با آشوب و بغات</a:t>
            </a:r>
          </a:p>
          <a:p>
            <a:pPr algn="justLow" rtl="1">
              <a:lnSpc>
                <a:spcPct val="200000"/>
              </a:lnSpc>
            </a:pPr>
            <a:r>
              <a:rPr lang="fa-IR" sz="2250" b="1" dirty="0">
                <a:solidFill>
                  <a:prstClr val="black"/>
                </a:solidFill>
                <a:cs typeface="B Nazanin" panose="00000400000000000000" pitchFamily="2" charset="-78"/>
              </a:rPr>
              <a:t>در میدان جنگ شناختی، دشمن با طراحی و تحریک آشوب‌های ساختگی و حمایت از گروه‌های باغی، در پی ایجاد ناامنی، تضعیف حاکمیت قانون و برهم زدن نظم عمومی است. این تهدید با هدف دامن زدن به یأس و بی‌اعتمادی مردم نسبت به توانایی نظام در برقراری امنیت و عدالت اجرا می‌شود. در برابر این توطئه، قرآن کریم رویکردی روشن و قاطع دارد و حفظ نظم عمومی و مقابله با فساد و آشوب را نه صرفاً یک وظیفه حکومتی، بلکه یک تکلیف شرعی و جمعی برای پاسداری از کیان جامعه مؤمنان معرفی می‌کند. </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5417" y="2"/>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908674" y="5233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7749109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8825" y="916326"/>
            <a:ext cx="9090149" cy="59785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قرانی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إِنَّمَا </a:t>
            </a:r>
            <a:r>
              <a:rPr lang="fa-IR" sz="2200" b="1" dirty="0">
                <a:solidFill>
                  <a:prstClr val="black"/>
                </a:solidFill>
                <a:cs typeface="B Nazanin" panose="00000400000000000000" pitchFamily="2" charset="-78"/>
              </a:rPr>
              <a:t>جَزَاءُ الَّذِينَ يُحَارِبُونَ اللَّهَ وَرَسُولَهُ وَيَسْعَوْنَ فِي الْأَرْضِ فَسَادًا أَنْ يُقَتَّلُوا أَوْ يُصَلَّبُوا أَوْ تُقَطَّعَ أَيْدِيهِمْ وَأَرْجُلُهُمْ مِنْ خِلَافٍ أَوْ يُنْفَوْا مِنَ الْأَرْض ذلِكَ لَهُمْ خِزْيٌ فِي الدُّنْيَا وَلَهُمْ فِي الْآخِرَةِ عَذَابٌ عَظِيمٌ(مائده: 33</a:t>
            </a:r>
            <a:r>
              <a:rPr lang="fa-IR" sz="22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وَإِنْ طَائِفَتَانِ مِنَ الْمُؤْمِنِينَ اقْتَتَلُوا فَأَصْلِحُوا بَيْنَهُمَا  فَإِنْ بَغَتْ إِحْدَاهُمَا عَلَى الْأُخْرَى فَقَاتِلُوا الَّتِي تَبْغِي حَتَّى تَفِيءَ إِلَى أَمْرِ اللَّهِ (حجرات: 9)؛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وَيَبْغُونَ فِي الْأَرْضِ بِغَيْرِ الْحَقِّ أُولَئِكَ لَهُمْ عَذَابٌ أَلِيمٌ (شوری: 42)؛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وَإِنْ </a:t>
            </a:r>
            <a:r>
              <a:rPr lang="fa-IR" sz="2200" b="1" dirty="0">
                <a:solidFill>
                  <a:prstClr val="black"/>
                </a:solidFill>
                <a:cs typeface="B Nazanin" panose="00000400000000000000" pitchFamily="2" charset="-78"/>
              </a:rPr>
              <a:t>نَكَثُوا أَيْمَانَهُمْ مِنْ بَعْدِ عَهْدِهِمْ وَطَعَنُوا فِي دِينِكُمْ فَقَاتِلُوا أَئِمَّةَ الْكُفْرِ إِنَّهُمْ لَا أَيْمَانَ لَهُمْ لَعَلَّهُمْ يَنْتَهُونَ (توبه: 12)؛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5417" y="-8600"/>
            <a:ext cx="6391828" cy="84680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217960" y="113964"/>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596402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21675"/>
            <a:ext cx="9112077" cy="563615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اولویت دادن به اصلاح و آشتی در درگیری‌های داخلی میان مؤمنان؛</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لزوم قاطعیت در برابر گروه متجاوز (باغی) پس از شکست تلاش‌های اصلاحی؛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هدف از مقابلۀ نظامی با باغی، بازگرداندن آن به اطاعت از فرمان الهی است، نه نابودی کامل؛</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اطاعت از خدا و رسول، پادزهر اصلی نزاع و عامل جلوگیری از سستی است؛</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هرگونه تجاوز و ظلم در زمین بدون حق (بغی)، مستوجب عذاب دردناک الهی است؛</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مقابلۀ قاطع با رهبران کفر و پیمان‌شکن که به دین طعن می‌زنند، زمانی که تمام راه‌های مسالمت‌آمیز بی‌نتیجه مانده باشد؛</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حفظ انسجام داخلی و پرهیز از نزاع، شرط ضروری برای حفظ قدرت و توانمندی جامعه است؛</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مقابله با بغات و آشوب، هم از بعد سیاسی-امنیتی و هم از بعد اجتماعی ضروری است</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8" name="TextBox 17">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664391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75582"/>
            <a:ext cx="9112077" cy="558614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ملّت ایران به همه‌ی کسانی که در اغتشاشات [مردم را] تحریک کردند یا از اغتشاشات حمایت کردند، سیلی زد و به حول ‌و قوّه‌ی الهی در آینده هم ملّت ایران به دشمنانش سیلی خواهد زد‌. </a:t>
            </a:r>
          </a:p>
          <a:p>
            <a:pPr algn="justLow" rtl="1">
              <a:lnSpc>
                <a:spcPct val="150000"/>
              </a:lnSpc>
            </a:pPr>
            <a:r>
              <a:rPr lang="fa-IR" sz="2400" b="1" dirty="0">
                <a:solidFill>
                  <a:prstClr val="black"/>
                </a:solidFill>
                <a:cs typeface="B Nazanin" panose="00000400000000000000" pitchFamily="2" charset="-78"/>
              </a:rPr>
              <a:t> در این قضایای [اغتشاشات۱۴۰۱]، نقشه‌ دشمن نقشه‌ی جامعی بود، [امّا] محاسبه‌ دشمن محاسبه غلطی بود؛ این مهم ‌است. نقشه‌ دشمن نقص نداشت، منتها محاسبه‌ دشمن برای پیاده کردن این نقشه محاسبه‌ی غلطی بود. ...چهل سال است که دشمن، با انواع طرق، علیه نظام ‌جمهوری اسلامی تلاش می‎کند و چون محاسباتش غلط بوده و غلط است، تا حالا شکست خورده، در این قضیّه هم شکست خورد، ‌در آینده هم هر وقت اقدام کند شکست خواهد خورد‌.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25886650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61717"/>
            <a:ext cx="9112077" cy="58650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[در اغتشاشات] یک بخش صحنه‌گردان‌ها هستند، یک بخش فریب‌خورده‌ها هستند، یک بخش پول‌گرفته‌ها هستند، بعضی‌ها ‌جنایت کردند؛ همه‌ اینها یک جور نیستند. آن کسی را که فقط فریب‌خورده است و جنایتی نکرده، باید متنبّه کرد، باید موعظه ‌کرد، باید هدایت کرد ... او را باید وادار ‌کنید به فکر کردن. آن کسی که بی‌توجّه به </a:t>
            </a:r>
            <a:r>
              <a:rPr lang="fa-IR" sz="2300" b="1" dirty="0" smtClean="0">
                <a:solidFill>
                  <a:prstClr val="black"/>
                </a:solidFill>
                <a:cs typeface="B Nazanin" panose="00000400000000000000" pitchFamily="2" charset="-78"/>
              </a:rPr>
              <a:t>خواسته‌ </a:t>
            </a:r>
            <a:r>
              <a:rPr lang="fa-IR" sz="2300" b="1" dirty="0">
                <a:solidFill>
                  <a:prstClr val="black"/>
                </a:solidFill>
                <a:cs typeface="B Nazanin" panose="00000400000000000000" pitchFamily="2" charset="-78"/>
              </a:rPr>
              <a:t>دشمن با او همراهی می‌کند، باید بیدارش کرد....‌‌ امّا آن کسی که عامل جنایت است یا قتل یا تخریب یا تهدید -کاسب را تهدید کند که ‌باید تعطیل کنی، وَالّا دکانت را آتش </a:t>
            </a:r>
            <a:r>
              <a:rPr lang="fa-IR" sz="2300" b="1" dirty="0" smtClean="0">
                <a:solidFill>
                  <a:prstClr val="black"/>
                </a:solidFill>
                <a:cs typeface="B Nazanin" panose="00000400000000000000" pitchFamily="2" charset="-78"/>
              </a:rPr>
              <a:t>می‌زنیم</a:t>
            </a:r>
            <a:r>
              <a:rPr lang="fa-IR" sz="2300" b="1" dirty="0">
                <a:solidFill>
                  <a:prstClr val="black"/>
                </a:solidFill>
                <a:cs typeface="B Nazanin" panose="00000400000000000000" pitchFamily="2" charset="-78"/>
              </a:rPr>
              <a:t>؛ ماشین‌سوار را تهدید کند که بایستی یا بِایستی یا باید بوق بزنی یا کارهایی مانند ‌اینها کنی، وَالّا ماشینت را چنان می‌کنیم؛ عامل تهدید -اینها بایستی مجازات بشوند؛ به اندازه‌ی گناه خودشان باید مجازات ‌بشوند. عامل قتل یک جور، عامل تخریب یک جور، آن کسی که اینها را با تبلیغات وادار به این کارها می‌کند یک جور؛ هر کدام به ‌اندازه‌ خودشان باید مجازات بشوند.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8082437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45139" y="766759"/>
            <a:ext cx="8975354" cy="60035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800" b="1" dirty="0" smtClean="0">
                <a:solidFill>
                  <a:srgbClr val="0070C0"/>
                </a:solidFill>
                <a:cs typeface="B Nazanin" panose="00000400000000000000" pitchFamily="2" charset="-78"/>
              </a:rPr>
              <a:t>مبارزه با نفوذ و نفاق</a:t>
            </a:r>
          </a:p>
          <a:p>
            <a:pPr algn="justLow" rtl="1">
              <a:lnSpc>
                <a:spcPct val="150000"/>
              </a:lnSpc>
            </a:pPr>
            <a:r>
              <a:rPr lang="fa-IR" sz="2300" b="1" dirty="0">
                <a:solidFill>
                  <a:prstClr val="black"/>
                </a:solidFill>
                <a:cs typeface="B Nazanin" panose="00000400000000000000" pitchFamily="2" charset="-78"/>
              </a:rPr>
              <a:t>در عمیق‌ترین لایه‌های جنگ شناختی، دشمن از </a:t>
            </a:r>
            <a:r>
              <a:rPr lang="fa-IR" sz="2300" b="1" dirty="0" smtClean="0">
                <a:solidFill>
                  <a:prstClr val="black"/>
                </a:solidFill>
                <a:cs typeface="B Nazanin" panose="00000400000000000000" pitchFamily="2" charset="-78"/>
              </a:rPr>
              <a:t>حربه‌ </a:t>
            </a:r>
            <a:r>
              <a:rPr lang="fa-IR" sz="2300" b="1" dirty="0">
                <a:solidFill>
                  <a:prstClr val="black"/>
                </a:solidFill>
                <a:cs typeface="B Nazanin" panose="00000400000000000000" pitchFamily="2" charset="-78"/>
              </a:rPr>
              <a:t>نفوذ در نهادها و ترویج نفاق در جامعه بهره می‌جوید. او با ورود عناصر خودساخته به ساختارهای تصمیم‌گیری، رسانه‌ها و مراکز فرهنگی و همچنین دامن زدن به دورویی و اختلاف‌افکنی، در پی تخریب </a:t>
            </a:r>
            <a:r>
              <a:rPr lang="fa-IR" sz="2300" b="1" dirty="0" smtClean="0">
                <a:solidFill>
                  <a:prstClr val="black"/>
                </a:solidFill>
                <a:cs typeface="B Nazanin" panose="00000400000000000000" pitchFamily="2" charset="-78"/>
              </a:rPr>
              <a:t>اراده‌ </a:t>
            </a:r>
            <a:r>
              <a:rPr lang="fa-IR" sz="2300" b="1" dirty="0">
                <a:solidFill>
                  <a:prstClr val="black"/>
                </a:solidFill>
                <a:cs typeface="B Nazanin" panose="00000400000000000000" pitchFamily="2" charset="-78"/>
              </a:rPr>
              <a:t>ملی از درون، انحراف در تصمیمات کلان و تضعیف اعتماد عمومی است. در برابر این تهدید خزنده و نامرئی، قرآن کریم هشدارهایی جدی و راهبردی ارائه می‌دهد و مبارزه با نفوذ و نفاق را نه یک موضوع حاشیه‌ای امنیتی، بلکه جهادی حیاتی برای حفظ سلامت و خلوص نظام اجتماعی مؤمنان معرفی می‌کند. بر اساس آموزه‌های قرآنی، حفظ هوشیاری و بصیرت دائمی، شناسایی و خنثی‌سازی زمینه‌های نفوذ، و تقویت فرهنگ صداقت، صراحت و اعتماد در روابط اجتماعی و حکمرانی، تنها سپر کارآمد در برابر این خطر عمیق و مهلک به شمار می‌رود</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7022874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0" y="586346"/>
            <a:ext cx="9488649" cy="6555641"/>
          </a:xfrm>
          <a:prstGeom prst="rect">
            <a:avLst/>
          </a:prstGeom>
          <a:noFill/>
        </p:spPr>
        <p:txBody>
          <a:bodyPr wrap="square" rtlCol="1">
            <a:spAutoFit/>
          </a:bodyPr>
          <a:lstStyle/>
          <a:p>
            <a:pPr algn="justLow" rtl="1">
              <a:lnSpc>
                <a:spcPct val="150000"/>
              </a:lnSpc>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وَإِذَا </a:t>
            </a:r>
            <a:r>
              <a:rPr lang="fa-IR" sz="2400" b="1" dirty="0">
                <a:solidFill>
                  <a:prstClr val="black"/>
                </a:solidFill>
                <a:cs typeface="B Nazanin" panose="00000400000000000000" pitchFamily="2" charset="-78"/>
              </a:rPr>
              <a:t>رَأَيْتَهُمْ تُعْجِبُكَ أَجْسَامُهُمْ وَإِنْ يَقُولُوا تَسْمَعْ لِقَوْلِهِمْ كَأَنَّهُمْ خُشُبٌ مُسَنَّدَةٌ يَحْسَبُونَ كُلَّ صَيْحَةٍ عَلَيْهِمْ هُمُ الْعَدُوُّ فَاحْذَرْهُمْ قَاتَلَهُمُ اللَّهُ  أَنَّى يُؤْفَكُونَ (منافقون: 4)؛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يَا </a:t>
            </a:r>
            <a:r>
              <a:rPr lang="fa-IR" sz="2400" b="1" dirty="0">
                <a:solidFill>
                  <a:prstClr val="black"/>
                </a:solidFill>
                <a:cs typeface="B Nazanin" panose="00000400000000000000" pitchFamily="2" charset="-78"/>
              </a:rPr>
              <a:t>أَيُّهَا الَّذِينَ آمَنُوا لَا تَتَّخِذُوا بِطَانَةً مِنْ دُونِكُمْ لَا يَأْلُونَكُمْ خَبَالًا وَدُّوا مَا عَنِتُّمْ قَدْ بَدَتِ الْبَغْضَاءُ مِنْ أَفْوَاهِهِمْ وَمَا تُخْفِي صُدُورُهُمْ أَكْبَرُ قَدْ بَيَّنَّا لَكُمُ الْآيَاتِ إِنْ كُنْتُمْ تَعْقِلُونَ (آل‌عمران 118)؛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إِنَّ </a:t>
            </a:r>
            <a:r>
              <a:rPr lang="fa-IR" sz="2400" b="1" dirty="0">
                <a:solidFill>
                  <a:prstClr val="black"/>
                </a:solidFill>
                <a:cs typeface="B Nazanin" panose="00000400000000000000" pitchFamily="2" charset="-78"/>
              </a:rPr>
              <a:t>الْمُنَافِقِينَ فِي الدَّرْكِ الْأَسْفَلِ مِنَ النَّارِ وَلَنْ تَجِدَ لَهُمْ نَصِيرًا (نساء: 145)؛ </a:t>
            </a:r>
            <a:endParaRPr lang="fa-IR" sz="24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لَئِنْ لَمْ يَنْتَهِ الْمُنَافِقُونَ وَالَّذِينَ فِي قُلُوبِهِمْ مَرَضٌ وَالْمُرْجِفُونَ فِي الْمَدِينَةِ لَنُغْرِيَنَّكَ بِهِمْ ثُمَّ لَا يُجَاوِرُونَكَ فِيهَا إِلَّا </a:t>
            </a:r>
            <a:r>
              <a:rPr lang="fa-IR" sz="2400" b="1" dirty="0" smtClean="0">
                <a:solidFill>
                  <a:prstClr val="black"/>
                </a:solidFill>
                <a:cs typeface="B Nazanin" panose="00000400000000000000" pitchFamily="2" charset="-78"/>
              </a:rPr>
              <a:t>قَلِيلًا(احزاب: 60).</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5417" y="0"/>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23315960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9916"/>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66008"/>
            <a:ext cx="9112077"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ظاهر فریبنده و سخنان زیبای منافقان را معیار قضاوت قرار ندهید؛ آنان در باطن پوچ و بی‌ثباتند؛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منافقان دشمنان پنهان و واقعی جامعه ایمانی هستند و باید نسبت به آنان هوشیاری کامل داشت؛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هرگز افراد بیگانه یا غیرمتعهد را به عنوان محرم اسرار و مشاور نزدیک انتخاب نکنید، زیرا آنان برای ایجاد فساد و زیان کوتاهی نمی‌کنند؛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دشمنی منافقان گاه در گفتارشان آشکار می‌شود، اما آنچه در نیت و درون خود پنهان می‌کنند، بسیار خطرناک‌تر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نفاق، گناهی بزرگ است که عذابی سخت و جایگاهی در پایین‌ترین درجات دوزخ در پی دارد؛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جامعه ایمانی باید با تعقل و تدبر در آیات الهی، نشانه‌های نفوذ و نفاق را به خوبی بشناسد و از آن دوری کند؛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شناسایی و مقابله با نفوذ، همواره به‌صورت پیشگیرانه باید انجام شود؛ غفلت، هزینه‌ای جبران‌ناپذیر دارد.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249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0727068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13899" y="1140224"/>
            <a:ext cx="8982710" cy="4370427"/>
          </a:xfrm>
          <a:prstGeom prst="rect">
            <a:avLst/>
          </a:prstGeom>
          <a:noFill/>
        </p:spPr>
        <p:txBody>
          <a:bodyPr wrap="square" rtlCol="1">
            <a:spAutoFit/>
          </a:bodyPr>
          <a:lstStyle/>
          <a:p>
            <a:pPr algn="justLow" rtl="1">
              <a:lnSpc>
                <a:spcPct val="200000"/>
              </a:lnSpc>
            </a:pPr>
            <a:r>
              <a:rPr lang="fa-IR" sz="2400" dirty="0" smtClean="0">
                <a:solidFill>
                  <a:srgbClr val="0070C0"/>
                </a:solidFill>
                <a:cs typeface="B Titr" panose="00000700000000000000" pitchFamily="2" charset="-78"/>
              </a:rPr>
              <a:t>۸</a:t>
            </a:r>
            <a:r>
              <a:rPr lang="fa-IR" sz="2400" dirty="0">
                <a:solidFill>
                  <a:srgbClr val="0070C0"/>
                </a:solidFill>
                <a:cs typeface="B Titr" panose="00000700000000000000" pitchFamily="2" charset="-78"/>
              </a:rPr>
              <a:t>. عدالت، مردم‌داری و اخلاق مجاهدانه؛ حفظ سرمایه اجتماعی</a:t>
            </a:r>
          </a:p>
          <a:p>
            <a:pPr algn="justLow" rtl="1">
              <a:lnSpc>
                <a:spcPct val="200000"/>
              </a:lnSpc>
            </a:pPr>
            <a:r>
              <a:rPr lang="fa-IR" sz="2300" b="1" dirty="0">
                <a:solidFill>
                  <a:prstClr val="black"/>
                </a:solidFill>
                <a:cs typeface="B Nazanin" panose="00000400000000000000" pitchFamily="2" charset="-78"/>
              </a:rPr>
              <a:t>قرآن، پیروزی را بدون مردم ممکن نمی‌داند. عدالت، رأفت، خدمت و اخلاق:</a:t>
            </a:r>
          </a:p>
          <a:p>
            <a:pPr algn="justLow" rtl="1">
              <a:lnSpc>
                <a:spcPct val="200000"/>
              </a:lnSpc>
            </a:pPr>
            <a:r>
              <a:rPr lang="fa-IR" sz="2300" b="1" dirty="0">
                <a:solidFill>
                  <a:prstClr val="black"/>
                </a:solidFill>
                <a:cs typeface="B Nazanin" panose="00000400000000000000" pitchFamily="2" charset="-78"/>
              </a:rPr>
              <a:t>•	اعتماد عمومی را حفظ می‌کند؛</a:t>
            </a:r>
          </a:p>
          <a:p>
            <a:pPr algn="justLow" rtl="1">
              <a:lnSpc>
                <a:spcPct val="200000"/>
              </a:lnSpc>
            </a:pPr>
            <a:r>
              <a:rPr lang="fa-IR" sz="2300" b="1" dirty="0">
                <a:solidFill>
                  <a:prstClr val="black"/>
                </a:solidFill>
                <a:cs typeface="B Nazanin" panose="00000400000000000000" pitchFamily="2" charset="-78"/>
              </a:rPr>
              <a:t>•	مردم را به پشتوانه فعال مقاومت تبدیل می‌سازد؛</a:t>
            </a:r>
          </a:p>
          <a:p>
            <a:pPr algn="justLow" rtl="1">
              <a:lnSpc>
                <a:spcPct val="200000"/>
              </a:lnSpc>
            </a:pPr>
            <a:r>
              <a:rPr lang="fa-IR" sz="2300" b="1" dirty="0">
                <a:solidFill>
                  <a:prstClr val="black"/>
                </a:solidFill>
                <a:cs typeface="B Nazanin" panose="00000400000000000000" pitchFamily="2" charset="-78"/>
              </a:rPr>
              <a:t>•	جبهه حق را از درون مستحکم نگه می‌دارد؛</a:t>
            </a:r>
          </a:p>
          <a:p>
            <a:pPr algn="justLow" rtl="1">
              <a:lnSpc>
                <a:spcPct val="200000"/>
              </a:lnSpc>
            </a:pPr>
            <a:r>
              <a:rPr lang="fa-IR" sz="2300" b="1" dirty="0">
                <a:solidFill>
                  <a:prstClr val="black"/>
                </a:solidFill>
                <a:cs typeface="B Nazanin" panose="00000400000000000000" pitchFamily="2" charset="-78"/>
              </a:rPr>
              <a:t>بدون اخلاق و عدالت، حتی پیروزی ظاهری نیز پایدار نخواهد بود.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منطق </a:t>
            </a:r>
            <a:r>
              <a:rPr lang="fa-IR" sz="2400" dirty="0">
                <a:solidFill>
                  <a:prstClr val="white">
                    <a:lumMod val="95000"/>
                  </a:prstClr>
                </a:solidFill>
                <a:cs typeface="B Titr" panose="00000700000000000000" pitchFamily="2" charset="-78"/>
              </a:rPr>
              <a:t>مهندسی معارف قرآنی در مدیریت شرایط</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1296627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49967"/>
            <a:ext cx="9112077" cy="59323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امروز دشمنان به زوایای زندگی من و شما ملّت انقلابی، با دقّت دارند نگاه می‌کنند که شاید نقطه ضعفی پیدا کنند و از آنجا نفوذ کنند؛ این مناطق نفوذ دشمن را شناسایی کنید، در مقابل آنها صف‌آرایی کنید؛ وقت را هدر ندهیم. امروز همه موظّفیم، همه مسئولیم...معارف اسلامی را [تبیین کنید.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مراقب نفوذ دشمن در درون مجموعه‌ی بسیج باشید. این را توجّه داشته باشید؛ گاهی یک آدم فاسد، گاهی یک آدم ناباب لباس عوضی می‌پوشد، خودش را در یک مجموعه‌ای جا می‌کند، لباس روحانی می‌پوشد می‌آید خودش را در [کسوت] روحانیّون جا میزند. آدم فاسد، آدم ناباب می‌تواند در کسوت روحانی دربیاید، می‌تواند در کسوت بسیجی دربیاید؛ حواستان به این هم باشد.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در باب امنیّت داخلی هم دستگاه‌های امنیّتی ما باید مواظب نفوذ باشند؛ عمده نفوذ است؛ نفوذ دشمن در دستگاه‌های مختلف و اعمال وسوسه‌هایشان؛ مشکل عمده این است. باید مراقب باشند که این [مشکل] را درست کنند. </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2246383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064" y="781027"/>
            <a:ext cx="9377153" cy="6186309"/>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200" b="1" dirty="0">
                <a:solidFill>
                  <a:prstClr val="black"/>
                </a:solidFill>
                <a:cs typeface="B Nazanin" panose="00000400000000000000" pitchFamily="2" charset="-78"/>
              </a:rPr>
              <a:t>این محور بر پایۀ قرآن، استراتژی بقا و عزت جامعۀ ایمانی را ترسیم می‌کند. محور اصلی، ایجاد وحدت عملی و آگاهانه حول «حبل الله» (قرآن، ولایت و آرمان‌های مشترک) است که سنگ‌بنای انسجام به شمار می‌رود. این وحدت، با تقویت هویت دینی و انقلابی و رابطه برادری ایمانی استحکام می‌یابد. در مقابل، هرگونه تفرقه و نزاع داخلی، عاملی قطعی برای سستی، زوال قدرت و نفوذ دشمن ارزیابی می‌شود.</a:t>
            </a:r>
          </a:p>
          <a:p>
            <a:pPr algn="justLow" rtl="1">
              <a:lnSpc>
                <a:spcPct val="150000"/>
              </a:lnSpc>
            </a:pPr>
            <a:r>
              <a:rPr lang="fa-IR" sz="2200" b="1" dirty="0">
                <a:solidFill>
                  <a:prstClr val="black"/>
                </a:solidFill>
                <a:cs typeface="B Nazanin" panose="00000400000000000000" pitchFamily="2" charset="-78"/>
              </a:rPr>
              <a:t>راهبرد قرآن در مواجهه با تهدیدات داخلی، اولویت دادن به اصلاح و آشتی است، اما در برابر گروه‌های متجاوز و باغی که نظم و حق جامعه را نقض می‌کنند، قاطعیت و مقابله‌ی فعال تا بازگشت به فرمان الهی را تجویز می‌کند. همچنین، هوشیاری و مبارزه‌ی پیشگیرانه با نفوذ و نفاق ـ که دشمنان پنهان با ظاهر فریبنده‌اند ـ به عنوان یک ضرورت حیاتی تأکید می‌شود. در مجموع، این محور نشان می‌دهد که انسجام داخلی، سپر نفوذناپذیری است که ثبات جامعه را در برابر همۀ اشکال تهدید، از آشوب داخلی تا جنگ روانی دشمن، تضمین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7042294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1382598"/>
            <a:ext cx="9112077" cy="4847481"/>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200000"/>
              </a:lnSpc>
            </a:pP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وحدت و انسجام داخلی، تنها سپر شکست‌ناپذیر جامعه اسلامی در برابر تمامی توطئه‌های دشمن است. تفرقه، شکاف و نزاع داخلی، جاده مستقیم شکست و عامل زوال قدرت و هیبت ملی است. راهبرد قرآنی در این میدان، اصلاح و همبستگی حداکثری در درون است، اما در برابر هرگونه تجاوز، بغی و نفوذ خزنده، عزم و قاطعیتی آهنین را می‌طلبد. بنابراین، حفظ وحدت یک تکلیف استراتژیک مطلق است و هر عاملی که این وحدت را تهدید کند، در حکم حمله مستقیم دشمن به موجودیت نظام اسلامی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8586430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754410"/>
            <a:ext cx="9377154" cy="6353662"/>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a:t>
            </a:r>
            <a:r>
              <a:rPr lang="fa-IR" sz="2100" dirty="0" smtClean="0">
                <a:solidFill>
                  <a:srgbClr val="C00000"/>
                </a:solidFill>
                <a:cs typeface="B Titr" panose="00000700000000000000" pitchFamily="2" charset="-78"/>
              </a:rPr>
              <a:t>. چگونگی تحقق انسجام اجتماعی</a:t>
            </a:r>
          </a:p>
          <a:p>
            <a:pPr algn="justLow" rtl="1">
              <a:lnSpc>
                <a:spcPct val="150000"/>
              </a:lnSpc>
            </a:pPr>
            <a:r>
              <a:rPr lang="fa-IR" sz="2100" b="1" dirty="0" smtClean="0">
                <a:solidFill>
                  <a:prstClr val="black"/>
                </a:solidFill>
                <a:cs typeface="B Nazanin" panose="00000400000000000000" pitchFamily="2" charset="-78"/>
              </a:rPr>
              <a:t>این محور از طریق اجرای هماهنگ راهکارهای ذیل در نهادهای پیشرو (مانند سپاه و بسیج) محقق می‌شود. </a:t>
            </a:r>
          </a:p>
          <a:p>
            <a:pPr marL="285750" indent="-285750" algn="justLow" rtl="1">
              <a:lnSpc>
                <a:spcPct val="150000"/>
              </a:lnSpc>
              <a:buFont typeface="Wingdings" panose="05000000000000000000" pitchFamily="2" charset="2"/>
              <a:buChar char="q"/>
            </a:pPr>
            <a:r>
              <a:rPr lang="fa-IR" sz="2100" b="1" dirty="0" smtClean="0">
                <a:solidFill>
                  <a:srgbClr val="0070C0"/>
                </a:solidFill>
                <a:cs typeface="B Nazanin" panose="00000400000000000000" pitchFamily="2" charset="-78"/>
              </a:rPr>
              <a:t>تمسک به محور مشترک الهی (حبل الله)</a:t>
            </a:r>
          </a:p>
          <a:p>
            <a:pPr algn="justLow" rtl="1">
              <a:lnSpc>
                <a:spcPct val="150000"/>
              </a:lnSpc>
            </a:pPr>
            <a:r>
              <a:rPr lang="fa-IR" sz="2100" b="1" dirty="0" smtClean="0">
                <a:solidFill>
                  <a:srgbClr val="0070C0"/>
                </a:solidFill>
                <a:cs typeface="B Nazanin" panose="00000400000000000000" pitchFamily="2" charset="-78"/>
              </a:rPr>
              <a:t> •	</a:t>
            </a:r>
            <a:r>
              <a:rPr lang="fa-IR" sz="2100" b="1" dirty="0" smtClean="0">
                <a:solidFill>
                  <a:prstClr val="black"/>
                </a:solidFill>
                <a:cs typeface="B Nazanin" panose="00000400000000000000" pitchFamily="2" charset="-78"/>
              </a:rPr>
              <a:t>ایجاد شوراها و نهادهای فراجناحی برای تعریف و تبیین اصول و آرمان‌های مشترک (حبل الله) در هر دوره؛</a:t>
            </a:r>
          </a:p>
          <a:p>
            <a:pPr algn="justLow" rtl="1">
              <a:lnSpc>
                <a:spcPct val="150000"/>
              </a:lnSpc>
            </a:pPr>
            <a:r>
              <a:rPr lang="fa-IR" sz="2100" b="1" dirty="0" smtClean="0">
                <a:solidFill>
                  <a:prstClr val="black"/>
                </a:solidFill>
                <a:cs typeface="B Nazanin" panose="00000400000000000000" pitchFamily="2" charset="-78"/>
              </a:rPr>
              <a:t>•	طراحی برنامه‌های آموزشی و فرهنگی یکسان برای تقویت هویت جمعی حول این محور مشترک؛</a:t>
            </a:r>
          </a:p>
          <a:p>
            <a:pPr algn="justLow" rtl="1">
              <a:lnSpc>
                <a:spcPct val="150000"/>
              </a:lnSpc>
            </a:pPr>
            <a:r>
              <a:rPr lang="fa-IR" sz="2100" b="1" dirty="0" smtClean="0">
                <a:solidFill>
                  <a:prstClr val="black"/>
                </a:solidFill>
                <a:cs typeface="B Nazanin" panose="00000400000000000000" pitchFamily="2" charset="-78"/>
              </a:rPr>
              <a:t>•	اولویت‌دهی به منافع کلان نظام اسلامی بر منافع گروهی و جناحی در تمام تصمیم‌گیری‌ها</a:t>
            </a:r>
            <a:r>
              <a:rPr lang="fa-IR" sz="2100" b="1" dirty="0" smtClean="0">
                <a:solidFill>
                  <a:srgbClr val="0070C0"/>
                </a:solidFill>
                <a:cs typeface="B Nazanin" panose="00000400000000000000" pitchFamily="2" charset="-78"/>
              </a:rPr>
              <a:t>.</a:t>
            </a:r>
          </a:p>
          <a:p>
            <a:pPr marL="285750" indent="-285750" algn="justLow" rtl="1">
              <a:lnSpc>
                <a:spcPct val="150000"/>
              </a:lnSpc>
              <a:buFont typeface="Wingdings" panose="05000000000000000000" pitchFamily="2" charset="2"/>
              <a:buChar char="q"/>
            </a:pPr>
            <a:r>
              <a:rPr lang="fa-IR" sz="2100" b="1" dirty="0" smtClean="0">
                <a:solidFill>
                  <a:srgbClr val="0070C0"/>
                </a:solidFill>
                <a:cs typeface="B Nazanin" panose="00000400000000000000" pitchFamily="2" charset="-78"/>
              </a:rPr>
              <a:t>تقویت پیوند برادری و اصلاح ذات‌البین</a:t>
            </a:r>
          </a:p>
          <a:p>
            <a:pPr algn="justLow" rtl="1">
              <a:lnSpc>
                <a:spcPct val="150000"/>
              </a:lnSpc>
            </a:pPr>
            <a:r>
              <a:rPr lang="fa-IR" sz="2100" b="1" dirty="0">
                <a:solidFill>
                  <a:prstClr val="black"/>
                </a:solidFill>
                <a:cs typeface="B Nazanin" panose="00000400000000000000" pitchFamily="2" charset="-78"/>
              </a:rPr>
              <a:t>•</a:t>
            </a:r>
            <a:r>
              <a:rPr lang="fa-IR" sz="2000" b="1" dirty="0">
                <a:solidFill>
                  <a:prstClr val="black"/>
                </a:solidFill>
                <a:cs typeface="B Nazanin" panose="00000400000000000000" pitchFamily="2" charset="-78"/>
              </a:rPr>
              <a:t>	توسعۀ نهادهای مردمی و محلی میانجی‌گری برای حل سریع و مسالمت‌آمیز اختلافات؛</a:t>
            </a:r>
          </a:p>
          <a:p>
            <a:pPr algn="justLow" rtl="1">
              <a:lnSpc>
                <a:spcPct val="150000"/>
              </a:lnSpc>
            </a:pPr>
            <a:r>
              <a:rPr lang="fa-IR" sz="2000" b="1" dirty="0">
                <a:solidFill>
                  <a:prstClr val="black"/>
                </a:solidFill>
                <a:cs typeface="B Nazanin" panose="00000400000000000000" pitchFamily="2" charset="-78"/>
              </a:rPr>
              <a:t>•	ترویج فرهنگ عیادت، تبریک و حمایت در مواقع سختی و آسانی به عنوان تجلی عملی برادری؛</a:t>
            </a:r>
          </a:p>
          <a:p>
            <a:pPr algn="justLow" rtl="1">
              <a:lnSpc>
                <a:spcPct val="150000"/>
              </a:lnSpc>
            </a:pPr>
            <a:r>
              <a:rPr lang="fa-IR" sz="2000" b="1" dirty="0">
                <a:solidFill>
                  <a:prstClr val="black"/>
                </a:solidFill>
                <a:cs typeface="B Nazanin" panose="00000400000000000000" pitchFamily="2" charset="-78"/>
              </a:rPr>
              <a:t>•	ایجاد سامانه‌های شفاف ارتباطی برای جلوگیری از سوءتفاهم و گسترش شایعه که موجب کدورت می‌شود.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8671092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 calcmode="lin" valueType="num">
                                      <p:cBhvr>
                                        <p:cTn id="51"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52"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53"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54" dur="1000"/>
                                        <p:tgtEl>
                                          <p:spTgt spid="6">
                                            <p:txEl>
                                              <p:pRg st="6" end="6"/>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537849"/>
            <a:ext cx="9377154" cy="639405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100" b="1" dirty="0">
                <a:solidFill>
                  <a:srgbClr val="0070C0"/>
                </a:solidFill>
                <a:cs typeface="B Nazanin" panose="00000400000000000000" pitchFamily="2" charset="-78"/>
              </a:rPr>
              <a:t>پرهیز از نزاع و حفظ آرامش </a:t>
            </a:r>
            <a:r>
              <a:rPr lang="fa-IR" sz="2100" b="1" dirty="0" smtClean="0">
                <a:solidFill>
                  <a:srgbClr val="0070C0"/>
                </a:solidFill>
                <a:cs typeface="B Nazanin" panose="00000400000000000000" pitchFamily="2" charset="-78"/>
              </a:rPr>
              <a:t>جمعی</a:t>
            </a:r>
          </a:p>
          <a:p>
            <a:pPr marL="342900" indent="-342900" algn="justLow" rtl="1">
              <a:lnSpc>
                <a:spcPct val="150000"/>
              </a:lnSpc>
              <a:buFont typeface="Arial" panose="020B0604020202020204" pitchFamily="34" charset="0"/>
              <a:buChar char="•"/>
            </a:pPr>
            <a:r>
              <a:rPr lang="fa-IR" sz="2100" b="1" dirty="0" smtClean="0">
                <a:cs typeface="B Nazanin" panose="00000400000000000000" pitchFamily="2" charset="-78"/>
              </a:rPr>
              <a:t> وضع </a:t>
            </a:r>
            <a:r>
              <a:rPr lang="fa-IR" sz="2100" b="1" dirty="0">
                <a:cs typeface="B Nazanin" panose="00000400000000000000" pitchFamily="2" charset="-78"/>
              </a:rPr>
              <a:t>قوانین و آیین‌نامه‌های اخلاق‌محور برای مناظرات و انتقادات درون‌گروهی، به‌منظور تبدیل تضارب آرا به نزاع؛</a:t>
            </a:r>
          </a:p>
          <a:p>
            <a:pPr marL="342900" indent="-342900" algn="justLow" rtl="1">
              <a:lnSpc>
                <a:spcPct val="150000"/>
              </a:lnSpc>
              <a:buFont typeface="Arial" panose="020B0604020202020204" pitchFamily="34" charset="0"/>
              <a:buChar char="•"/>
            </a:pPr>
            <a:r>
              <a:rPr lang="fa-IR" sz="2100" b="1" dirty="0" smtClean="0">
                <a:cs typeface="B Nazanin" panose="00000400000000000000" pitchFamily="2" charset="-78"/>
              </a:rPr>
              <a:t>مدیریت </a:t>
            </a:r>
            <a:r>
              <a:rPr lang="fa-IR" sz="2100" b="1" dirty="0">
                <a:cs typeface="B Nazanin" panose="00000400000000000000" pitchFamily="2" charset="-78"/>
              </a:rPr>
              <a:t>هوشمندانه فضای مجازی و رسانه‌ای برای جلوگیری از تبدیل اختلاف‌سلیقه به جنگ روانی داخلی؛</a:t>
            </a:r>
          </a:p>
          <a:p>
            <a:pPr marL="342900" indent="-342900" algn="justLow" rtl="1">
              <a:lnSpc>
                <a:spcPct val="150000"/>
              </a:lnSpc>
              <a:buFont typeface="Arial" panose="020B0604020202020204" pitchFamily="34" charset="0"/>
              <a:buChar char="•"/>
            </a:pPr>
            <a:r>
              <a:rPr lang="fa-IR" sz="2100" b="1" dirty="0" smtClean="0">
                <a:cs typeface="B Nazanin" panose="00000400000000000000" pitchFamily="2" charset="-78"/>
              </a:rPr>
              <a:t>تقویت </a:t>
            </a:r>
            <a:r>
              <a:rPr lang="fa-IR" sz="2100" b="1" dirty="0">
                <a:cs typeface="B Nazanin" panose="00000400000000000000" pitchFamily="2" charset="-78"/>
              </a:rPr>
              <a:t>نیروهای اجتماعی مؤمن و باثبات به عنوان الگوهای تحمل و مدارا در جامعه</a:t>
            </a:r>
            <a:r>
              <a:rPr lang="fa-IR" sz="2100" b="1" dirty="0" smtClean="0">
                <a:cs typeface="B Nazanin" panose="00000400000000000000" pitchFamily="2" charset="-78"/>
              </a:rPr>
              <a:t>.</a:t>
            </a:r>
            <a:endParaRPr lang="fa-IR" sz="2100" b="1" dirty="0" smtClean="0">
              <a:solidFill>
                <a:srgbClr val="0070C0"/>
              </a:solidFill>
              <a:cs typeface="B Nazanin" panose="00000400000000000000" pitchFamily="2" charset="-78"/>
            </a:endParaRPr>
          </a:p>
          <a:p>
            <a:pPr marL="285750" indent="-285750" algn="justLow" rtl="1">
              <a:lnSpc>
                <a:spcPct val="150000"/>
              </a:lnSpc>
              <a:buFont typeface="Wingdings" panose="05000000000000000000" pitchFamily="2" charset="2"/>
              <a:buChar char="q"/>
            </a:pPr>
            <a:r>
              <a:rPr lang="fa-IR" sz="2100" b="1" dirty="0" smtClean="0">
                <a:solidFill>
                  <a:srgbClr val="0070C0"/>
                </a:solidFill>
                <a:cs typeface="B Nazanin" panose="00000400000000000000" pitchFamily="2" charset="-78"/>
              </a:rPr>
              <a:t>مقابله قاطع </a:t>
            </a:r>
            <a:r>
              <a:rPr lang="fa-IR" sz="2100" b="1" dirty="0">
                <a:solidFill>
                  <a:srgbClr val="0070C0"/>
                </a:solidFill>
                <a:cs typeface="B Nazanin" panose="00000400000000000000" pitchFamily="2" charset="-78"/>
              </a:rPr>
              <a:t>با تجاوز و بغی</a:t>
            </a:r>
            <a:endParaRPr lang="fa-IR" sz="2100" b="1" dirty="0" smtClean="0">
              <a:solidFill>
                <a:srgbClr val="0070C0"/>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تشکیل </a:t>
            </a:r>
            <a:r>
              <a:rPr lang="fa-IR" sz="2100" b="1" dirty="0">
                <a:solidFill>
                  <a:prstClr val="black"/>
                </a:solidFill>
                <a:cs typeface="B Nazanin" panose="00000400000000000000" pitchFamily="2" charset="-78"/>
              </a:rPr>
              <a:t>کمیته‌های حقیقت‌یاب و داوری سریع برای تشخیص طرف متجاوز (باغی) به صورت عادلانه؛</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اعتمادسازی عمومی مبنی بر اینکه هدف از مقابله، بازدارندگی و بازگشت به قانون است، نه نابودی حریف؛</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برنامه‌ریزی برای پذیرش و بازگشت افراد یا گروه‌های بازگشته از مسیر بغی به آغوش جامعه؛</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ایجاد گروه‌های مراقبت اجتماعی و پیشگیری از بحران در سطح محله و شهر؛</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اجرای آموزش‌های حقوقی، امنیتی و دینی برای مقابله با اغتشاشات و فتنه‌ها</a:t>
            </a:r>
            <a:r>
              <a:rPr lang="fa-IR" sz="2100" b="1" dirty="0" smtClean="0">
                <a:solidFill>
                  <a:prstClr val="black"/>
                </a:solidFill>
                <a:cs typeface="B Nazanin" panose="00000400000000000000" pitchFamily="2" charset="-78"/>
              </a:rPr>
              <a:t>.</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40020514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 calcmode="lin" valueType="num">
                                      <p:cBhvr>
                                        <p:cTn id="36"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7"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8"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39" dur="1000"/>
                                        <p:tgtEl>
                                          <p:spTgt spid="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9" end="9"/>
                                            </p:txEl>
                                          </p:spTgt>
                                        </p:tgtEl>
                                        <p:attrNameLst>
                                          <p:attrName>style.visibility</p:attrName>
                                        </p:attrNameLst>
                                      </p:cBhvr>
                                      <p:to>
                                        <p:strVal val="visible"/>
                                      </p:to>
                                    </p:set>
                                    <p:animEffect transition="in" filter="fade">
                                      <p:cBhvr>
                                        <p:cTn id="72" dur="1000"/>
                                        <p:tgtEl>
                                          <p:spTgt spid="6">
                                            <p:txEl>
                                              <p:pRg st="9" end="9"/>
                                            </p:txEl>
                                          </p:spTgt>
                                        </p:tgtEl>
                                      </p:cBhvr>
                                    </p:animEffect>
                                    <p:anim calcmode="lin" valueType="num">
                                      <p:cBhvr>
                                        <p:cTn id="73"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982" y="1503742"/>
            <a:ext cx="9377154" cy="4478149"/>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هوشیاری </a:t>
            </a:r>
            <a:r>
              <a:rPr lang="fa-IR" sz="2400" b="1" dirty="0">
                <a:solidFill>
                  <a:srgbClr val="0070C0"/>
                </a:solidFill>
                <a:cs typeface="B Nazanin" panose="00000400000000000000" pitchFamily="2" charset="-78"/>
              </a:rPr>
              <a:t>در برابر نفوذ و نفاق</a:t>
            </a:r>
            <a:endParaRPr lang="fa-IR" sz="2400" b="1" dirty="0" smtClean="0">
              <a:solidFill>
                <a:srgbClr val="0070C0"/>
              </a:solidFill>
              <a:cs typeface="B Nazanin" panose="00000400000000000000" pitchFamily="2" charset="-78"/>
            </a:endParaRPr>
          </a:p>
          <a:p>
            <a:pPr algn="justLow" rtl="1">
              <a:lnSpc>
                <a:spcPct val="150000"/>
              </a:lnSpc>
            </a:pPr>
            <a:r>
              <a:rPr lang="fa-IR" sz="2400" b="1" dirty="0" smtClean="0">
                <a:solidFill>
                  <a:srgbClr val="0070C0"/>
                </a:solidFill>
                <a:cs typeface="B Nazanin" panose="00000400000000000000" pitchFamily="2" charset="-78"/>
              </a:rPr>
              <a:t> </a:t>
            </a:r>
            <a:r>
              <a:rPr lang="fa-IR" sz="2400" b="1" dirty="0" smtClean="0">
                <a:cs typeface="B Nazanin" panose="00000400000000000000" pitchFamily="2" charset="-78"/>
              </a:rPr>
              <a:t>•</a:t>
            </a:r>
            <a:r>
              <a:rPr lang="fa-IR" sz="2400" b="1" dirty="0" smtClean="0">
                <a:solidFill>
                  <a:srgbClr val="0070C0"/>
                </a:solidFill>
                <a:cs typeface="B Nazanin" panose="00000400000000000000" pitchFamily="2" charset="-78"/>
              </a:rPr>
              <a:t>	</a:t>
            </a:r>
            <a:r>
              <a:rPr lang="fa-IR" sz="2400" b="1" dirty="0" smtClean="0">
                <a:cs typeface="B Nazanin" panose="00000400000000000000" pitchFamily="2" charset="-78"/>
              </a:rPr>
              <a:t>طراحی </a:t>
            </a:r>
            <a:r>
              <a:rPr lang="fa-IR" sz="2400" b="1" dirty="0">
                <a:cs typeface="B Nazanin" panose="00000400000000000000" pitchFamily="2" charset="-78"/>
              </a:rPr>
              <a:t>نظام گزینش و اعتمادسنجی بر اساس تعهد و عمل، برای پست‌های حساس و راهبردی.</a:t>
            </a:r>
          </a:p>
          <a:p>
            <a:pPr algn="justLow" rtl="1">
              <a:lnSpc>
                <a:spcPct val="150000"/>
              </a:lnSpc>
            </a:pPr>
            <a:r>
              <a:rPr lang="fa-IR" sz="2400" b="1" dirty="0">
                <a:cs typeface="B Nazanin" panose="00000400000000000000" pitchFamily="2" charset="-78"/>
              </a:rPr>
              <a:t>•	ارتقای سواد رسانه‌ای و تحلیل سیاسی عموم مردم برای تشخیص گفتار و رفتارهای نفوذی و تفرقه‌افکن.</a:t>
            </a:r>
          </a:p>
          <a:p>
            <a:pPr algn="justLow" rtl="1">
              <a:lnSpc>
                <a:spcPct val="150000"/>
              </a:lnSpc>
            </a:pPr>
            <a:r>
              <a:rPr lang="fa-IR" sz="2400" b="1" dirty="0">
                <a:cs typeface="B Nazanin" panose="00000400000000000000" pitchFamily="2" charset="-78"/>
              </a:rPr>
              <a:t>•	 ایجاد اتاق‌های فکر و پایش اندیشه برای رصد و پاسخگویی به‌موقع به شبهات و تحریکات دشمن.</a:t>
            </a:r>
          </a:p>
          <a:p>
            <a:pPr algn="justLow" rtl="1">
              <a:lnSpc>
                <a:spcPct val="150000"/>
              </a:lnSpc>
            </a:pPr>
            <a:r>
              <a:rPr lang="fa-IR" sz="2400" b="1" dirty="0">
                <a:cs typeface="B Nazanin" panose="00000400000000000000" pitchFamily="2" charset="-78"/>
              </a:rPr>
              <a:t>•	تشکیل تیم‌های اطلاعات و تحلیل اجتماعی برای شناسایی نفوذ دشمن</a:t>
            </a:r>
            <a:r>
              <a:rPr lang="fa-IR" sz="2400" b="1" dirty="0" smtClean="0">
                <a:solidFill>
                  <a:srgbClr val="0070C0"/>
                </a:solidFill>
                <a:cs typeface="B Nazanin" panose="00000400000000000000" pitchFamily="2" charset="-78"/>
              </a:rPr>
              <a:t>.</a:t>
            </a:r>
            <a:endParaRPr lang="fa-IR" sz="2400" b="1" dirty="0">
              <a:solidFill>
                <a:srgbClr val="0070C0"/>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26385043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0183"/>
            <a:ext cx="9112077" cy="5632311"/>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8. نتیجه </a:t>
            </a:r>
            <a:r>
              <a:rPr lang="fa-IR" sz="2400" dirty="0">
                <a:solidFill>
                  <a:srgbClr val="C00000"/>
                </a:solidFill>
                <a:cs typeface="B Titr" panose="00000700000000000000" pitchFamily="2" charset="-78"/>
              </a:rPr>
              <a:t>راهبردی نهایی</a:t>
            </a:r>
          </a:p>
          <a:p>
            <a:pPr algn="justLow" rtl="1">
              <a:lnSpc>
                <a:spcPct val="150000"/>
              </a:lnSpc>
            </a:pPr>
            <a:r>
              <a:rPr lang="fa-IR" sz="2400" b="1" dirty="0">
                <a:solidFill>
                  <a:prstClr val="black"/>
                </a:solidFill>
                <a:cs typeface="B Nazanin" panose="00000400000000000000" pitchFamily="2" charset="-78"/>
              </a:rPr>
              <a:t> تحقق انسجام اجتماعی و ایمنی در برابر آشوب، مستلزم عمل کردن به یک منطق دفاعی فعال و چندلایه است. این منطق، وحدت حول محور الهی (حبل‌الله) را به عنوان سنگ‌بنای غیرقابل مذاکره قرار می‌دهد و هر عاملی که این وحدت را تهدید کند، در حکم حمله به خط قرمز بقای نظام می‌شناسد. راهبرد نهایی، حرکت همزمان در دو جبهه است: در درون، با تقویت برادری، اصلاح‌گری و پرهیز از نزاع، دیوار انسجام را می‌سازد و در بیرون، با هوشیاری نسبت به نفوذ و قاطعیت در برابر تجاوز باغیان، حیاط خلوت دشمن را می‌بندد. موفقیت در این مسیر، جامعه‌ای یکپارچه، نفوذناپذیر و توانمند می‌سازد که شکست‌ناپذیرترین سپر در برابر هرگونه فتنه و تهدید داخلی و خارجی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9856113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a:t>
            </a:r>
            <a:r>
              <a:rPr lang="fa-IR" sz="2200" dirty="0" smtClean="0">
                <a:solidFill>
                  <a:srgbClr val="C00000"/>
                </a:solidFill>
                <a:cs typeface="B Titr" panose="00000700000000000000" pitchFamily="2" charset="-78"/>
              </a:rPr>
              <a:t> در تحقق جهاد همه جانبه</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612318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31" presetClass="entr" presetSubtype="0" fill="hold" nodeType="click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 calcmode="lin" valueType="num">
                                      <p:cBhvr>
                                        <p:cTn id="88"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89"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90"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91" dur="1000"/>
                                        <p:tgtEl>
                                          <p:spTgt spid="6">
                                            <p:txEl>
                                              <p:pRg st="6" end="6"/>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6" presetClass="entr" presetSubtype="0" fill="hold" nodeType="clickEffect">
                                  <p:stCondLst>
                                    <p:cond delay="0"/>
                                  </p:stCondLst>
                                  <p:childTnLst>
                                    <p:set>
                                      <p:cBhvr>
                                        <p:cTn id="95" dur="1" fill="hold">
                                          <p:stCondLst>
                                            <p:cond delay="0"/>
                                          </p:stCondLst>
                                        </p:cTn>
                                        <p:tgtEl>
                                          <p:spTgt spid="6">
                                            <p:txEl>
                                              <p:pRg st="7" end="7"/>
                                            </p:txEl>
                                          </p:spTgt>
                                        </p:tgtEl>
                                        <p:attrNameLst>
                                          <p:attrName>style.visibility</p:attrName>
                                        </p:attrNameLst>
                                      </p:cBhvr>
                                      <p:to>
                                        <p:strVal val="visible"/>
                                      </p:to>
                                    </p:set>
                                    <p:animEffect transition="in" filter="wipe(down)">
                                      <p:cBhvr>
                                        <p:cTn id="96" dur="580">
                                          <p:stCondLst>
                                            <p:cond delay="0"/>
                                          </p:stCondLst>
                                        </p:cTn>
                                        <p:tgtEl>
                                          <p:spTgt spid="6">
                                            <p:txEl>
                                              <p:pRg st="7" end="7"/>
                                            </p:txEl>
                                          </p:spTgt>
                                        </p:tgtEl>
                                      </p:cBhvr>
                                    </p:animEffect>
                                    <p:anim calcmode="lin" valueType="num">
                                      <p:cBhvr>
                                        <p:cTn id="97"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98"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99"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00"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1"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2" dur="26">
                                          <p:stCondLst>
                                            <p:cond delay="650"/>
                                          </p:stCondLst>
                                        </p:cTn>
                                        <p:tgtEl>
                                          <p:spTgt spid="6">
                                            <p:txEl>
                                              <p:pRg st="7" end="7"/>
                                            </p:txEl>
                                          </p:spTgt>
                                        </p:tgtEl>
                                      </p:cBhvr>
                                      <p:to x="100000" y="60000"/>
                                    </p:animScale>
                                    <p:animScale>
                                      <p:cBhvr>
                                        <p:cTn id="103" dur="166" decel="50000">
                                          <p:stCondLst>
                                            <p:cond delay="676"/>
                                          </p:stCondLst>
                                        </p:cTn>
                                        <p:tgtEl>
                                          <p:spTgt spid="6">
                                            <p:txEl>
                                              <p:pRg st="7" end="7"/>
                                            </p:txEl>
                                          </p:spTgt>
                                        </p:tgtEl>
                                      </p:cBhvr>
                                      <p:to x="100000" y="100000"/>
                                    </p:animScale>
                                    <p:animScale>
                                      <p:cBhvr>
                                        <p:cTn id="104" dur="26">
                                          <p:stCondLst>
                                            <p:cond delay="1312"/>
                                          </p:stCondLst>
                                        </p:cTn>
                                        <p:tgtEl>
                                          <p:spTgt spid="6">
                                            <p:txEl>
                                              <p:pRg st="7" end="7"/>
                                            </p:txEl>
                                          </p:spTgt>
                                        </p:tgtEl>
                                      </p:cBhvr>
                                      <p:to x="100000" y="80000"/>
                                    </p:animScale>
                                    <p:animScale>
                                      <p:cBhvr>
                                        <p:cTn id="105" dur="166" decel="50000">
                                          <p:stCondLst>
                                            <p:cond delay="1338"/>
                                          </p:stCondLst>
                                        </p:cTn>
                                        <p:tgtEl>
                                          <p:spTgt spid="6">
                                            <p:txEl>
                                              <p:pRg st="7" end="7"/>
                                            </p:txEl>
                                          </p:spTgt>
                                        </p:tgtEl>
                                      </p:cBhvr>
                                      <p:to x="100000" y="100000"/>
                                    </p:animScale>
                                    <p:animScale>
                                      <p:cBhvr>
                                        <p:cTn id="106" dur="26">
                                          <p:stCondLst>
                                            <p:cond delay="1642"/>
                                          </p:stCondLst>
                                        </p:cTn>
                                        <p:tgtEl>
                                          <p:spTgt spid="6">
                                            <p:txEl>
                                              <p:pRg st="7" end="7"/>
                                            </p:txEl>
                                          </p:spTgt>
                                        </p:tgtEl>
                                      </p:cBhvr>
                                      <p:to x="100000" y="90000"/>
                                    </p:animScale>
                                    <p:animScale>
                                      <p:cBhvr>
                                        <p:cTn id="107" dur="166" decel="50000">
                                          <p:stCondLst>
                                            <p:cond delay="1668"/>
                                          </p:stCondLst>
                                        </p:cTn>
                                        <p:tgtEl>
                                          <p:spTgt spid="6">
                                            <p:txEl>
                                              <p:pRg st="7" end="7"/>
                                            </p:txEl>
                                          </p:spTgt>
                                        </p:tgtEl>
                                      </p:cBhvr>
                                      <p:to x="100000" y="100000"/>
                                    </p:animScale>
                                    <p:animScale>
                                      <p:cBhvr>
                                        <p:cTn id="108" dur="26">
                                          <p:stCondLst>
                                            <p:cond delay="1808"/>
                                          </p:stCondLst>
                                        </p:cTn>
                                        <p:tgtEl>
                                          <p:spTgt spid="6">
                                            <p:txEl>
                                              <p:pRg st="7" end="7"/>
                                            </p:txEl>
                                          </p:spTgt>
                                        </p:tgtEl>
                                      </p:cBhvr>
                                      <p:to x="100000" y="95000"/>
                                    </p:animScale>
                                    <p:animScale>
                                      <p:cBhvr>
                                        <p:cTn id="109" dur="166" decel="50000">
                                          <p:stCondLst>
                                            <p:cond delay="1834"/>
                                          </p:stCondLst>
                                        </p:cTn>
                                        <p:tgtEl>
                                          <p:spTgt spid="6">
                                            <p:txEl>
                                              <p:pRg st="7" end="7"/>
                                            </p:txEl>
                                          </p:spTgt>
                                        </p:tgtEl>
                                      </p:cBhvr>
                                      <p:to x="100000" y="100000"/>
                                    </p:animScale>
                                  </p:childTnLst>
                                </p:cTn>
                              </p:par>
                              <p:par>
                                <p:cTn id="110" presetID="26" presetClass="entr" presetSubtype="0" fill="hold" nodeType="withEffect">
                                  <p:stCondLst>
                                    <p:cond delay="0"/>
                                  </p:stCondLst>
                                  <p:childTnLst>
                                    <p:set>
                                      <p:cBhvr>
                                        <p:cTn id="111" dur="1" fill="hold">
                                          <p:stCondLst>
                                            <p:cond delay="0"/>
                                          </p:stCondLst>
                                        </p:cTn>
                                        <p:tgtEl>
                                          <p:spTgt spid="6">
                                            <p:txEl>
                                              <p:pRg st="8" end="8"/>
                                            </p:txEl>
                                          </p:spTgt>
                                        </p:tgtEl>
                                        <p:attrNameLst>
                                          <p:attrName>style.visibility</p:attrName>
                                        </p:attrNameLst>
                                      </p:cBhvr>
                                      <p:to>
                                        <p:strVal val="visible"/>
                                      </p:to>
                                    </p:set>
                                    <p:animEffect transition="in" filter="wipe(down)">
                                      <p:cBhvr>
                                        <p:cTn id="112" dur="580">
                                          <p:stCondLst>
                                            <p:cond delay="0"/>
                                          </p:stCondLst>
                                        </p:cTn>
                                        <p:tgtEl>
                                          <p:spTgt spid="6">
                                            <p:txEl>
                                              <p:pRg st="8" end="8"/>
                                            </p:txEl>
                                          </p:spTgt>
                                        </p:tgtEl>
                                      </p:cBhvr>
                                    </p:animEffect>
                                    <p:anim calcmode="lin" valueType="num">
                                      <p:cBhvr>
                                        <p:cTn id="113"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14"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15"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16"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17"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18" dur="26">
                                          <p:stCondLst>
                                            <p:cond delay="650"/>
                                          </p:stCondLst>
                                        </p:cTn>
                                        <p:tgtEl>
                                          <p:spTgt spid="6">
                                            <p:txEl>
                                              <p:pRg st="8" end="8"/>
                                            </p:txEl>
                                          </p:spTgt>
                                        </p:tgtEl>
                                      </p:cBhvr>
                                      <p:to x="100000" y="60000"/>
                                    </p:animScale>
                                    <p:animScale>
                                      <p:cBhvr>
                                        <p:cTn id="119" dur="166" decel="50000">
                                          <p:stCondLst>
                                            <p:cond delay="676"/>
                                          </p:stCondLst>
                                        </p:cTn>
                                        <p:tgtEl>
                                          <p:spTgt spid="6">
                                            <p:txEl>
                                              <p:pRg st="8" end="8"/>
                                            </p:txEl>
                                          </p:spTgt>
                                        </p:tgtEl>
                                      </p:cBhvr>
                                      <p:to x="100000" y="100000"/>
                                    </p:animScale>
                                    <p:animScale>
                                      <p:cBhvr>
                                        <p:cTn id="120" dur="26">
                                          <p:stCondLst>
                                            <p:cond delay="1312"/>
                                          </p:stCondLst>
                                        </p:cTn>
                                        <p:tgtEl>
                                          <p:spTgt spid="6">
                                            <p:txEl>
                                              <p:pRg st="8" end="8"/>
                                            </p:txEl>
                                          </p:spTgt>
                                        </p:tgtEl>
                                      </p:cBhvr>
                                      <p:to x="100000" y="80000"/>
                                    </p:animScale>
                                    <p:animScale>
                                      <p:cBhvr>
                                        <p:cTn id="121" dur="166" decel="50000">
                                          <p:stCondLst>
                                            <p:cond delay="1338"/>
                                          </p:stCondLst>
                                        </p:cTn>
                                        <p:tgtEl>
                                          <p:spTgt spid="6">
                                            <p:txEl>
                                              <p:pRg st="8" end="8"/>
                                            </p:txEl>
                                          </p:spTgt>
                                        </p:tgtEl>
                                      </p:cBhvr>
                                      <p:to x="100000" y="100000"/>
                                    </p:animScale>
                                    <p:animScale>
                                      <p:cBhvr>
                                        <p:cTn id="122" dur="26">
                                          <p:stCondLst>
                                            <p:cond delay="1642"/>
                                          </p:stCondLst>
                                        </p:cTn>
                                        <p:tgtEl>
                                          <p:spTgt spid="6">
                                            <p:txEl>
                                              <p:pRg st="8" end="8"/>
                                            </p:txEl>
                                          </p:spTgt>
                                        </p:tgtEl>
                                      </p:cBhvr>
                                      <p:to x="100000" y="90000"/>
                                    </p:animScale>
                                    <p:animScale>
                                      <p:cBhvr>
                                        <p:cTn id="123" dur="166" decel="50000">
                                          <p:stCondLst>
                                            <p:cond delay="1668"/>
                                          </p:stCondLst>
                                        </p:cTn>
                                        <p:tgtEl>
                                          <p:spTgt spid="6">
                                            <p:txEl>
                                              <p:pRg st="8" end="8"/>
                                            </p:txEl>
                                          </p:spTgt>
                                        </p:tgtEl>
                                      </p:cBhvr>
                                      <p:to x="100000" y="100000"/>
                                    </p:animScale>
                                    <p:animScale>
                                      <p:cBhvr>
                                        <p:cTn id="124" dur="26">
                                          <p:stCondLst>
                                            <p:cond delay="1808"/>
                                          </p:stCondLst>
                                        </p:cTn>
                                        <p:tgtEl>
                                          <p:spTgt spid="6">
                                            <p:txEl>
                                              <p:pRg st="8" end="8"/>
                                            </p:txEl>
                                          </p:spTgt>
                                        </p:tgtEl>
                                      </p:cBhvr>
                                      <p:to x="100000" y="95000"/>
                                    </p:animScale>
                                    <p:animScale>
                                      <p:cBhvr>
                                        <p:cTn id="125" dur="166" decel="50000">
                                          <p:stCondLst>
                                            <p:cond delay="1834"/>
                                          </p:stCondLst>
                                        </p:cTn>
                                        <p:tgtEl>
                                          <p:spTgt spid="6">
                                            <p:txEl>
                                              <p:pRg st="8" end="8"/>
                                            </p:txEl>
                                          </p:spTgt>
                                        </p:tgtEl>
                                      </p:cBhvr>
                                      <p:to x="100000" y="100000"/>
                                    </p:animScale>
                                  </p:childTnLst>
                                </p:cTn>
                              </p:par>
                            </p:childTnLst>
                          </p:cTn>
                        </p:par>
                      </p:childTnLst>
                    </p:cTn>
                  </p:par>
                  <p:par>
                    <p:cTn id="126" fill="hold">
                      <p:stCondLst>
                        <p:cond delay="indefinite"/>
                      </p:stCondLst>
                      <p:childTnLst>
                        <p:par>
                          <p:cTn id="127" fill="hold">
                            <p:stCondLst>
                              <p:cond delay="0"/>
                            </p:stCondLst>
                            <p:childTnLst>
                              <p:par>
                                <p:cTn id="128" presetID="42" presetClass="entr" presetSubtype="0" fill="hold" nodeType="clickEffect">
                                  <p:stCondLst>
                                    <p:cond delay="0"/>
                                  </p:stCondLst>
                                  <p:childTnLst>
                                    <p:set>
                                      <p:cBhvr>
                                        <p:cTn id="129" dur="1" fill="hold">
                                          <p:stCondLst>
                                            <p:cond delay="0"/>
                                          </p:stCondLst>
                                        </p:cTn>
                                        <p:tgtEl>
                                          <p:spTgt spid="6">
                                            <p:txEl>
                                              <p:pRg st="9" end="9"/>
                                            </p:txEl>
                                          </p:spTgt>
                                        </p:tgtEl>
                                        <p:attrNameLst>
                                          <p:attrName>style.visibility</p:attrName>
                                        </p:attrNameLst>
                                      </p:cBhvr>
                                      <p:to>
                                        <p:strVal val="visible"/>
                                      </p:to>
                                    </p:set>
                                    <p:animEffect transition="in" filter="fade">
                                      <p:cBhvr>
                                        <p:cTn id="130" dur="1000"/>
                                        <p:tgtEl>
                                          <p:spTgt spid="6">
                                            <p:txEl>
                                              <p:pRg st="9" end="9"/>
                                            </p:txEl>
                                          </p:spTgt>
                                        </p:tgtEl>
                                      </p:cBhvr>
                                    </p:animEffect>
                                    <p:anim calcmode="lin" valueType="num">
                                      <p:cBhvr>
                                        <p:cTn id="13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3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44678"/>
            <a:ext cx="9377154" cy="584006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پاسداران، حراست از تمامیت حاکمیت نظام به‎عنوان تجسم «حبل الله» و ایجاد بازدارندگی کلان برای تضمین ثبات و انسجام ملی است. </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مدیریت و فرماندهی عملیات مقابله با آشوب: هدایت میدانی، سازماندهی و اجرای عملیات برای مهار و سرکوب گروه‌های مسلح باغی و آشوبگر.</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پایش و برخورد با شبکه‌های نفوذ و اغتشاش: رصد، شناسایی و خنثی‌سازی فعالیت‌های خرابکارانه، جاسوسی و جنگ روانی دشمن در داخل کشور.</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حفاظت از مراکز حساس و حیاتی: تأمین امنیت نقاط کلیدی (حکومتی، اقتصادی، ارتباطی، انرژی) در برابر اخلال و حملات.</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همکاری با نهادهای قضایی و اطلاعاتی: هماهنگی و پشتیبانی عملیاتی از دستگاه قضا و نهادهای امنیتی برای دستگیری و مقابله با عوامل اخلال‌گر.</a:t>
            </a:r>
          </a:p>
          <a:p>
            <a:pPr marL="342900" indent="-342900" algn="justLow" rtl="1">
              <a:lnSpc>
                <a:spcPct val="150000"/>
              </a:lnSpc>
              <a:buFont typeface="Arial" panose="020B0604020202020204" pitchFamily="34" charset="0"/>
              <a:buChar char="•"/>
            </a:pPr>
            <a:r>
              <a:rPr lang="fa-IR" sz="1700" b="1" dirty="0">
                <a:solidFill>
                  <a:prstClr val="black"/>
                </a:solidFill>
                <a:cs typeface="B Nazanin" panose="00000400000000000000" pitchFamily="2" charset="-78"/>
              </a:rPr>
              <a:t>آمادگی و حضور در مدیریت بحران‌های اجتماعی: سازماندهی و بسیج منابع برای کمک به کنترل بحران‌های بزرگ (مانند بلایای طبیعی) که نظم عمومی را تهدید می‌کنند.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2715330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 calcmode="lin" valueType="num">
                                      <p:cBhvr>
                                        <p:cTn id="31"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4" dur="10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1000"/>
                                        <p:tgtEl>
                                          <p:spTgt spid="6">
                                            <p:txEl>
                                              <p:pRg st="4" end="4"/>
                                            </p:txEl>
                                          </p:spTgt>
                                        </p:tgtEl>
                                      </p:cBhvr>
                                    </p:animEffect>
                                    <p:anim calcmode="lin" valueType="num">
                                      <p:cBhvr>
                                        <p:cTn id="4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fade">
                                      <p:cBhvr>
                                        <p:cTn id="46" dur="1000"/>
                                        <p:tgtEl>
                                          <p:spTgt spid="6">
                                            <p:txEl>
                                              <p:pRg st="5" end="5"/>
                                            </p:txEl>
                                          </p:spTgt>
                                        </p:tgtEl>
                                      </p:cBhvr>
                                    </p:animEffect>
                                    <p:anim calcmode="lin" valueType="num">
                                      <p:cBhvr>
                                        <p:cTn id="47"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8"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6" end="6"/>
                                            </p:txEl>
                                          </p:spTgt>
                                        </p:tgtEl>
                                        <p:attrNameLst>
                                          <p:attrName>style.visibility</p:attrName>
                                        </p:attrNameLst>
                                      </p:cBhvr>
                                      <p:to>
                                        <p:strVal val="visible"/>
                                      </p:to>
                                    </p:set>
                                    <p:animEffect transition="in" filter="fade">
                                      <p:cBhvr>
                                        <p:cTn id="53" dur="1000"/>
                                        <p:tgtEl>
                                          <p:spTgt spid="6">
                                            <p:txEl>
                                              <p:pRg st="6" end="6"/>
                                            </p:txEl>
                                          </p:spTgt>
                                        </p:tgtEl>
                                      </p:cBhvr>
                                    </p:animEffect>
                                    <p:anim calcmode="lin" valueType="num">
                                      <p:cBhvr>
                                        <p:cTn id="5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
                                            <p:txEl>
                                              <p:pRg st="7" end="7"/>
                                            </p:txEl>
                                          </p:spTgt>
                                        </p:tgtEl>
                                        <p:attrNameLst>
                                          <p:attrName>style.visibility</p:attrName>
                                        </p:attrNameLst>
                                      </p:cBhvr>
                                      <p:to>
                                        <p:strVal val="visible"/>
                                      </p:to>
                                    </p:set>
                                    <p:animEffect transition="in" filter="fade">
                                      <p:cBhvr>
                                        <p:cTn id="60" dur="1000"/>
                                        <p:tgtEl>
                                          <p:spTgt spid="6">
                                            <p:txEl>
                                              <p:pRg st="7" end="7"/>
                                            </p:txEl>
                                          </p:spTgt>
                                        </p:tgtEl>
                                      </p:cBhvr>
                                    </p:animEffect>
                                    <p:anim calcmode="lin" valueType="num">
                                      <p:cBhvr>
                                        <p:cTn id="61"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8" end="8"/>
                                            </p:txEl>
                                          </p:spTgt>
                                        </p:tgtEl>
                                        <p:attrNameLst>
                                          <p:attrName>style.visibility</p:attrName>
                                        </p:attrNameLst>
                                      </p:cBhvr>
                                      <p:to>
                                        <p:strVal val="visible"/>
                                      </p:to>
                                    </p:set>
                                    <p:animEffect transition="in" filter="fade">
                                      <p:cBhvr>
                                        <p:cTn id="67" dur="1000"/>
                                        <p:tgtEl>
                                          <p:spTgt spid="6">
                                            <p:txEl>
                                              <p:pRg st="8" end="8"/>
                                            </p:txEl>
                                          </p:spTgt>
                                        </p:tgtEl>
                                      </p:cBhvr>
                                    </p:animEffect>
                                    <p:anim calcmode="lin" valueType="num">
                                      <p:cBhvr>
                                        <p:cTn id="68"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248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بسیجیان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نقش راهبردی بسیج، تأمین عمق استراتژیک، مشروعیت مردمی و پشتوانۀ نرم برای انسجام است. </a:t>
            </a:r>
            <a:endParaRPr lang="fa-IR" sz="20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گشت‌ها و گروه‌های محله‌ای مراقبت اجتماعی: تشکیل هسته‌های محلی برای پایش اوضاع، شناسایی سریع تحرکات مشکوک و جلوگیری از گسترش درگیری‌های خرد قبل از تبدیل شدن به بحران؛</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اقدام سریع و امدادرسانی در نقاط بحران: حضور به‌موقع و سازمان‌یافته در مناطق آشوب‌زده یا آسیب‌دیده برای ارائه کمک‌های اولیه، اسکان و تغذیه به منظور جلوگیری از بی‌سامانی و حفظ اعتماد عمومی؛</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روایت‌سازی و کار فرهنگی پیشگیرانه در سطح پایه: برگزاری جلسات، یادواره‌ها، مسابقات و برنامه‌های محلی برای تقویت هویت مشترک، افشای توطئه‌های دشمن و خنثی‌سازی شایعات؛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همکاری و پشتیبانی اطلاعاتی از نهادهای امنیتی: انتقال هوشمندانه گزارش‌های میدانی از حال و هوای جامعه و مشاهده موارد مشکوک به نهادهای تخصصی، به عنوان چشم و گوش بیدار نظام در سطح خرد؛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ایجاد حلقه‌های وصل و میانجی‌گری محلی: استفاده از اعتبار و پذیرش مردمی برای اصلاح ذات‌البین، رفع کدورت‌های محلی و جلوگیری از تعمیق اختلافات درون‌محله‌ای یا بین اقشار.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259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842527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8982710" cy="5747727"/>
          </a:xfrm>
          <a:prstGeom prst="rect">
            <a:avLst/>
          </a:prstGeom>
          <a:noFill/>
        </p:spPr>
        <p:txBody>
          <a:bodyPr wrap="square" rtlCol="1">
            <a:spAutoFit/>
          </a:bodyPr>
          <a:lstStyle/>
          <a:p>
            <a:pPr algn="justLow" rtl="1">
              <a:lnSpc>
                <a:spcPct val="150000"/>
              </a:lnSpc>
            </a:pPr>
            <a:r>
              <a:rPr lang="fa-IR" sz="2400" dirty="0">
                <a:solidFill>
                  <a:srgbClr val="C00000"/>
                </a:solidFill>
                <a:cs typeface="B Titr" panose="00000700000000000000" pitchFamily="2" charset="-78"/>
              </a:rPr>
              <a:t>د. معادله قرآنی غلبه حق بر </a:t>
            </a:r>
            <a:r>
              <a:rPr lang="fa-IR" sz="2400" dirty="0" smtClean="0">
                <a:solidFill>
                  <a:srgbClr val="C00000"/>
                </a:solidFill>
                <a:cs typeface="B Titr" panose="00000700000000000000" pitchFamily="2" charset="-78"/>
              </a:rPr>
              <a:t>باطل</a:t>
            </a:r>
          </a:p>
          <a:p>
            <a:pPr algn="justLow" rtl="1">
              <a:lnSpc>
                <a:spcPct val="150000"/>
              </a:lnSpc>
            </a:pPr>
            <a:endParaRPr lang="fa-IR" sz="1100" dirty="0">
              <a:solidFill>
                <a:srgbClr val="C00000"/>
              </a:solidFill>
              <a:cs typeface="B Titr" panose="00000700000000000000" pitchFamily="2" charset="-78"/>
            </a:endParaRPr>
          </a:p>
          <a:p>
            <a:pPr marL="342900" indent="-342900" algn="justLow" rtl="1">
              <a:lnSpc>
                <a:spcPct val="150000"/>
              </a:lnSpc>
              <a:buFont typeface="Wingdings" panose="05000000000000000000" pitchFamily="2" charset="2"/>
              <a:buChar char="q"/>
            </a:pPr>
            <a:r>
              <a:rPr lang="fa-IR" sz="2300" b="1" dirty="0" smtClean="0">
                <a:solidFill>
                  <a:prstClr val="black"/>
                </a:solidFill>
                <a:cs typeface="B Nazanin" panose="00000400000000000000" pitchFamily="2" charset="-78"/>
              </a:rPr>
              <a:t>برآیند </a:t>
            </a:r>
            <a:r>
              <a:rPr lang="fa-IR" sz="2300" b="1" dirty="0">
                <a:solidFill>
                  <a:prstClr val="black"/>
                </a:solidFill>
                <a:cs typeface="B Nazanin" panose="00000400000000000000" pitchFamily="2" charset="-78"/>
              </a:rPr>
              <a:t>این منظومه، ساخت یک معادله عملی پیروزی است:</a:t>
            </a: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ایمان یقین‌آفرین؛ موتور محرکه و پاسخ به جنگ روانی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سنت‌شناسی الهی؛ نقشه راه تحلیلی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مقاومت سازمان‌یافته؛ سازه پایداری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جهاد همه‌جانبه؛ میدان عمل نوین</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بصیرت شناختی؛سپر دفاعی</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وحدت اجتماعی؛ پیکره یکپارچه</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ولایت‌مداری؛ ستون هدایت</a:t>
            </a:r>
            <a:endParaRPr lang="fa-IR" sz="2300" b="1" dirty="0">
              <a:solidFill>
                <a:prstClr val="black"/>
              </a:solidFill>
              <a:cs typeface="B Nazanin" panose="00000400000000000000" pitchFamily="2" charset="-78"/>
            </a:endParaRPr>
          </a:p>
          <a:p>
            <a:pPr marL="800100" lvl="1" indent="-342900" algn="justLow" rtl="1">
              <a:lnSpc>
                <a:spcPct val="150000"/>
              </a:lnSpc>
              <a:buFont typeface="Wingdings" panose="05000000000000000000" pitchFamily="2" charset="2"/>
              <a:buChar char="§"/>
            </a:pPr>
            <a:r>
              <a:rPr lang="fa-IR" sz="2300" b="1" dirty="0" smtClean="0">
                <a:solidFill>
                  <a:prstClr val="black"/>
                </a:solidFill>
                <a:cs typeface="B Nazanin" panose="00000400000000000000" pitchFamily="2" charset="-78"/>
              </a:rPr>
              <a:t>عدالت </a:t>
            </a:r>
            <a:r>
              <a:rPr lang="fa-IR" sz="2300" b="1" dirty="0">
                <a:solidFill>
                  <a:prstClr val="black"/>
                </a:solidFill>
                <a:cs typeface="B Nazanin" panose="00000400000000000000" pitchFamily="2" charset="-78"/>
              </a:rPr>
              <a:t>و </a:t>
            </a:r>
            <a:r>
              <a:rPr lang="fa-IR" sz="2300" b="1" dirty="0" smtClean="0">
                <a:solidFill>
                  <a:prstClr val="black"/>
                </a:solidFill>
                <a:cs typeface="B Nazanin" panose="00000400000000000000" pitchFamily="2" charset="-78"/>
              </a:rPr>
              <a:t>مردم‌داری؛ پایه مشروعیت</a:t>
            </a:r>
            <a:endParaRPr lang="fa-IR" sz="2300" b="1" dirty="0">
              <a:solidFill>
                <a:srgbClr val="C00000"/>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د. معادله قرآنی غلبه حق بر باطل</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6404388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fade">
                                      <p:cBhvr>
                                        <p:cTn id="38" dur="1000"/>
                                        <p:tgtEl>
                                          <p:spTgt spid="6">
                                            <p:txEl>
                                              <p:pRg st="3" end="3"/>
                                            </p:txEl>
                                          </p:spTgt>
                                        </p:tgtEl>
                                      </p:cBhvr>
                                    </p:animEffect>
                                    <p:anim calcmode="lin" valueType="num">
                                      <p:cBhvr>
                                        <p:cTn id="3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Effect transition="in" filter="fade">
                                      <p:cBhvr>
                                        <p:cTn id="45" dur="1000"/>
                                        <p:tgtEl>
                                          <p:spTgt spid="6">
                                            <p:txEl>
                                              <p:pRg st="4" end="4"/>
                                            </p:txEl>
                                          </p:spTgt>
                                        </p:tgtEl>
                                      </p:cBhvr>
                                    </p:animEffect>
                                    <p:anim calcmode="lin" valueType="num">
                                      <p:cBhvr>
                                        <p:cTn id="4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fade">
                                      <p:cBhvr>
                                        <p:cTn id="52" dur="1000"/>
                                        <p:tgtEl>
                                          <p:spTgt spid="6">
                                            <p:txEl>
                                              <p:pRg st="5" end="5"/>
                                            </p:txEl>
                                          </p:spTgt>
                                        </p:tgtEl>
                                      </p:cBhvr>
                                    </p:animEffect>
                                    <p:anim calcmode="lin" valueType="num">
                                      <p:cBhvr>
                                        <p:cTn id="5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6" end="6"/>
                                            </p:txEl>
                                          </p:spTgt>
                                        </p:tgtEl>
                                        <p:attrNameLst>
                                          <p:attrName>style.visibility</p:attrName>
                                        </p:attrNameLst>
                                      </p:cBhvr>
                                      <p:to>
                                        <p:strVal val="visible"/>
                                      </p:to>
                                    </p:set>
                                    <p:animEffect transition="in" filter="fade">
                                      <p:cBhvr>
                                        <p:cTn id="59" dur="1000"/>
                                        <p:tgtEl>
                                          <p:spTgt spid="6">
                                            <p:txEl>
                                              <p:pRg st="6" end="6"/>
                                            </p:txEl>
                                          </p:spTgt>
                                        </p:tgtEl>
                                      </p:cBhvr>
                                    </p:animEffect>
                                    <p:anim calcmode="lin" valueType="num">
                                      <p:cBhvr>
                                        <p:cTn id="6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7" end="7"/>
                                            </p:txEl>
                                          </p:spTgt>
                                        </p:tgtEl>
                                        <p:attrNameLst>
                                          <p:attrName>style.visibility</p:attrName>
                                        </p:attrNameLst>
                                      </p:cBhvr>
                                      <p:to>
                                        <p:strVal val="visible"/>
                                      </p:to>
                                    </p:set>
                                    <p:animEffect transition="in" filter="fade">
                                      <p:cBhvr>
                                        <p:cTn id="66" dur="1000"/>
                                        <p:tgtEl>
                                          <p:spTgt spid="6">
                                            <p:txEl>
                                              <p:pRg st="7" end="7"/>
                                            </p:txEl>
                                          </p:spTgt>
                                        </p:tgtEl>
                                      </p:cBhvr>
                                    </p:animEffect>
                                    <p:anim calcmode="lin" valueType="num">
                                      <p:cBhvr>
                                        <p:cTn id="6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8" end="8"/>
                                            </p:txEl>
                                          </p:spTgt>
                                        </p:tgtEl>
                                        <p:attrNameLst>
                                          <p:attrName>style.visibility</p:attrName>
                                        </p:attrNameLst>
                                      </p:cBhvr>
                                      <p:to>
                                        <p:strVal val="visible"/>
                                      </p:to>
                                    </p:set>
                                    <p:animEffect transition="in" filter="fade">
                                      <p:cBhvr>
                                        <p:cTn id="73" dur="1000"/>
                                        <p:tgtEl>
                                          <p:spTgt spid="6">
                                            <p:txEl>
                                              <p:pRg st="8" end="8"/>
                                            </p:txEl>
                                          </p:spTgt>
                                        </p:tgtEl>
                                      </p:cBhvr>
                                    </p:animEffect>
                                    <p:anim calcmode="lin" valueType="num">
                                      <p:cBhvr>
                                        <p:cTn id="7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6">
                                            <p:txEl>
                                              <p:pRg st="9" end="9"/>
                                            </p:txEl>
                                          </p:spTgt>
                                        </p:tgtEl>
                                        <p:attrNameLst>
                                          <p:attrName>style.visibility</p:attrName>
                                        </p:attrNameLst>
                                      </p:cBhvr>
                                      <p:to>
                                        <p:strVal val="visible"/>
                                      </p:to>
                                    </p:set>
                                    <p:animEffect transition="in" filter="fade">
                                      <p:cBhvr>
                                        <p:cTn id="80" dur="1000"/>
                                        <p:tgtEl>
                                          <p:spTgt spid="6">
                                            <p:txEl>
                                              <p:pRg st="9" end="9"/>
                                            </p:txEl>
                                          </p:spTgt>
                                        </p:tgtEl>
                                      </p:cBhvr>
                                    </p:animEffect>
                                    <p:anim calcmode="lin" valueType="num">
                                      <p:cBhvr>
                                        <p:cTn id="81"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82"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6">
                                            <p:txEl>
                                              <p:pRg st="10" end="10"/>
                                            </p:txEl>
                                          </p:spTgt>
                                        </p:tgtEl>
                                        <p:attrNameLst>
                                          <p:attrName>style.visibility</p:attrName>
                                        </p:attrNameLst>
                                      </p:cBhvr>
                                      <p:to>
                                        <p:strVal val="visible"/>
                                      </p:to>
                                    </p:set>
                                    <p:animEffect transition="in" filter="fade">
                                      <p:cBhvr>
                                        <p:cTn id="87" dur="1000"/>
                                        <p:tgtEl>
                                          <p:spTgt spid="6">
                                            <p:txEl>
                                              <p:pRg st="10" end="10"/>
                                            </p:txEl>
                                          </p:spTgt>
                                        </p:tgtEl>
                                      </p:cBhvr>
                                    </p:animEffect>
                                    <p:anim calcmode="lin" valueType="num">
                                      <p:cBhvr>
                                        <p:cTn id="88"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9"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فرماندهان و مدیران، معمار ساختن انسجام عینی است؛ </a:t>
            </a:r>
          </a:p>
          <a:p>
            <a:pPr marL="342900" indent="-34290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فرماندهی مستقیم و کنترل عملیات میدانی: هدایت و نظارت بر اجرای دقیق مأموریت‌های مقابله با آشوب، با اولویت دادن به دقت، قانونمداری و جلوگیری از افراط و تفریط برای حفظ مشروعیت اقدامات؛</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نظارت و مدیریت مستمر روحیه و انسجام درونی یگان: رصد دائمی فضای روانی نیروها، پیشگیری از بروز اختلافات داخلی، حل سریع تنش‌ها و تزریق روحیه اعتماد و برادری در مجموعه؛</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هماهنگی عملیاتی بین‌نهادی: ایجاد هماهنگی مؤثر و بدون حاشیه بین یگان تحت امر با سایر نیروهای نظامی، انتظامی، نهادهای مدنی و مردمی در منطقه عملیاتی برای ایجاد وحدت عمل؛</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تصمیم‌سازی و واکنش سریع در شرایط مبهم و متغیر: اتخاذ تصمیمات به‌موقع، قاطع و منطبق بر چارچوب‌های کلان در مواجهه با صحنه‌های پیچیده آشوب که نیازمند تشخیص دوست از دشمن و اقدام متناسب است؛</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آموزش، تمرین و آماده‌سازی نیروها برای سناریوهای اجتماعی: طراحی و اجرای مانورها و دوره‌های آموزشی ویژه برای آمادگی نیروها در مواجهه با فتنه‌های اجتماعی، آشوب‌های شهری و عملیات روانی دشمن.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1032625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374303"/>
            <a:ext cx="9377154" cy="63709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روحانیون معماران معنایی و مشروعیت‎بخش انسجام اجتماعی هستند </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تبیین و تفسیر زنده مسائل در منابر و محافل: استفاده از خطابه، درس و گفت‌وگوی مستقیم برای توضیح مسائل روز، افشای توطئه‌های دشمن، ترویج روحیه برادری و پاسخ‌گویی به شبهات در سطح عمومی؛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مدیریت مراکز دینی به عنوان پایگاه‌های آرامش و وحدت: تبدیل مساجد، حسینیه‌ها و مراکز مذهبی به کانون‌های رفع کدورت، گفت‌وگوی بین اقشار، کمک‌های مردمی و ایجاد آرامش روانی در شرایط بحران؛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میانجی‌گری و اصلاح ذات‌البین مبتنی بر احکام اسلام: ورود مستقیم و استفاده از اعتبار دینی برای آشتی دادن اصناف، گروه‌ها یا افراد درگیر در سطح محلی یا ملی، بر اساس دستور «أصلحوا بین اخویکم»؛</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آموزش و کادرسازی نیروهای مبلغ و مروج وحدت: شناسایی، جذب و تربیت مبلغان، روحانیون و فعالان جوان برای ترویچ گفتمان انسجام در سطوح مختلف جامعه، به ویژه در میان نسل جوان؛</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مشارکت در شوراهای راهبردی و مشاوره‌ای: ارائه نظر مشورتی دینی و اخلاقی در نهادهای سیاست‌گذار، فرهنگی و امنیتی در زمینه‌های مربوط به پیشگیری و مقابله با فتنه و تقویت انسجام.</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8348096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374303"/>
            <a:ext cx="9377154" cy="6601807"/>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آحاد مردم</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راهبردی آحاد مردم، تأمین بستر مشروعیت و تبدیل شدن به مخزن فعال نیروی انسانی است که با هوشیاری جمعی و نظارت اخلاقی، جامعه را در برابر گسل‎های تفرقه مصون می‎دارد.</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هوشیاری و خودمراقبتی اطلاعاتی: پرهیز از انتشار و بازنشر شایعات، اخبار جعلی و تحلیل‌های تحریک‌آمیز، و مراجعه به منابع معتبر. این کار، اولین خط دفاع در جنگ روانی است؛</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حفظ آرامش و امنیت روانی در دایره نفوذ شخصی: ایجاد فضای اطمینان، امید و منطق در خانواده، محل کار، تحصیل و محله، و جلوگیری از انتقال اضطراب و تنش به اطرافیان؛</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مشارکت فعال و مسئولانه در نهادهای محلی: حضور در شوراهای محله، هیئت‌های مذهبی، پایگاه‌های بسیج و گروه‌های جهادی برای مشارکت در حل مشکلات محل، کمک به نیازمندان و تقویت همبستگی اجتماعی؛</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نقد و مطالبه‌گری سازنده و قانونمند: ابراز نظر و نقد در چهارچوب قانون، با ادب و با هدف اصلاح، به جای سکوت مخرب یا اعتراض تخریب‌گر. این کار، شیرازه انسجام را حفظ می‌کند؛</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همکاری با نهادهای قانونی در مواقع بحران: اجرای توصیه‌های امنیتی، گزارش فعالیت‌های مشکوک به مراجع ذیصلاح و عدم همراهی با آشوبگران، حتی در صورت وجود برخی نارضایتی‌ها؛</a:t>
            </a:r>
          </a:p>
          <a:p>
            <a:pPr marL="285750" indent="-285750" algn="justLow" rtl="1">
              <a:lnSpc>
                <a:spcPct val="150000"/>
              </a:lnSpc>
              <a:buFont typeface="Arial" panose="020B0604020202020204" pitchFamily="34" charset="0"/>
              <a:buChar char="•"/>
            </a:pPr>
            <a:r>
              <a:rPr lang="fa-IR" sz="1600" b="1" dirty="0">
                <a:solidFill>
                  <a:prstClr val="black"/>
                </a:solidFill>
                <a:cs typeface="B Nazanin" panose="00000400000000000000" pitchFamily="2" charset="-78"/>
              </a:rPr>
              <a:t>ترویج عملی ارزش‌های وحدت‌بخش: نشان دادن احترام، گذشت و کمک به هموطنان با هر قومیت، مذهب یا گرایش سیاسی در چهارچوب قانون اساسی، در تعاملات روزمره.</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11414393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6055" y="654557"/>
            <a:ext cx="9232594" cy="6163226"/>
          </a:xfrm>
          <a:prstGeom prst="rect">
            <a:avLst/>
          </a:prstGeom>
          <a:noFill/>
        </p:spPr>
        <p:txBody>
          <a:bodyPr wrap="square" rtlCol="1">
            <a:spAutoFit/>
          </a:bodyPr>
          <a:lstStyle/>
          <a:p>
            <a:pPr algn="justLow" rtl="1">
              <a:lnSpc>
                <a:spcPct val="150000"/>
              </a:lnSpc>
            </a:pPr>
            <a:r>
              <a:rPr lang="fa-IR" sz="2300" dirty="0" smtClean="0">
                <a:solidFill>
                  <a:srgbClr val="C00000"/>
                </a:solidFill>
                <a:cs typeface="B Titr" panose="00000700000000000000" pitchFamily="2" charset="-78"/>
              </a:rPr>
              <a:t>10.جمع‌بندی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sz="2000" b="1" dirty="0" smtClean="0">
                <a:solidFill>
                  <a:prstClr val="black"/>
                </a:solidFill>
                <a:cs typeface="B Nazanin" panose="00000400000000000000" pitchFamily="2" charset="-78"/>
              </a:rPr>
              <a:t>این </a:t>
            </a:r>
            <a:r>
              <a:rPr lang="fa-IR" sz="2000" b="1" dirty="0">
                <a:solidFill>
                  <a:prstClr val="black"/>
                </a:solidFill>
                <a:cs typeface="B Nazanin" panose="00000400000000000000" pitchFamily="2" charset="-78"/>
              </a:rPr>
              <a:t>محور نشان‌دهندۀ گذار از انسجام به عنوان یک شعار، به مهندسی یک سیستم دفاعی اجتماعی فعال است. موفقیت در گرو تبدیل سه مؤلفه کلان به یک چرخه عملیاتی زنده است:</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معنای مشترک (تفسیر و تبیین روحانیون از «حبل الله» به عنوان قلب تپنده هویت جمعی)؛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شبکه اعتماد (پیوند عمودی رهبری-ملت و پیوند افقی برادری ایمانی توسط بسیج و آحاد مردم)؛</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ساخت </a:t>
            </a:r>
            <a:r>
              <a:rPr lang="fa-IR" sz="2000" b="1" dirty="0">
                <a:solidFill>
                  <a:prstClr val="black"/>
                </a:solidFill>
                <a:cs typeface="B Nazanin" panose="00000400000000000000" pitchFamily="2" charset="-78"/>
              </a:rPr>
              <a:t>قدرت بازدارنده و قاطع (حفظ حاکمیت قانون و امنیت توسط پاسداران و فرماندهان در برابر هرگونه بغی و نفوذ).</a:t>
            </a:r>
          </a:p>
          <a:p>
            <a:pPr algn="justLow" rtl="1">
              <a:lnSpc>
                <a:spcPct val="150000"/>
              </a:lnSpc>
            </a:pPr>
            <a:r>
              <a:rPr lang="fa-IR" sz="2000" b="1" dirty="0">
                <a:solidFill>
                  <a:prstClr val="black"/>
                </a:solidFill>
                <a:cs typeface="B Nazanin" panose="00000400000000000000" pitchFamily="2" charset="-78"/>
              </a:rPr>
              <a:t>نقش‌آفرینی هماهنگ این اجزا، یک اکوسیستم امنیتی-اجتماعی تاب‌آور ایجاد می‌کند که در آن، تهدیدات داخلی و خارجی نه تنها مهار می‌شوند، بلکه به عاملی برای تمرین و تقویت وحدت تبدیل می‌گردند. نتیجه نهایی، جامعه‌ای خودتصحیل‌گر، نفوذناپذیر و قدرتمند است که بزرگ‌ترین شکست برای هر استراتژیِ «تفرقه بینداز و حکومت کن» دشمن به شمار می‌آید. این محور، پایداری درونی را به قدرت متعالی راهبردی نظام تبدیل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263</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7551050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66276"/>
            <a:ext cx="9232594" cy="5601533"/>
          </a:xfrm>
          <a:prstGeom prst="rect">
            <a:avLst/>
          </a:prstGeom>
          <a:noFill/>
        </p:spPr>
        <p:txBody>
          <a:bodyPr wrap="square" rtlCol="1">
            <a:spAutoFit/>
          </a:bodyPr>
          <a:lstStyle/>
          <a:p>
            <a:pPr algn="justLow" rtl="1">
              <a:lnSpc>
                <a:spcPct val="250000"/>
              </a:lnSpc>
            </a:pPr>
            <a:r>
              <a:rPr lang="fa-IR" sz="2400" dirty="0" smtClean="0">
                <a:solidFill>
                  <a:srgbClr val="C00000"/>
                </a:solidFill>
                <a:cs typeface="B Titr" panose="00000700000000000000" pitchFamily="2" charset="-78"/>
              </a:rPr>
              <a:t>11</a:t>
            </a:r>
            <a:r>
              <a:rPr lang="fa-IR" sz="2800" dirty="0" smtClean="0">
                <a:solidFill>
                  <a:srgbClr val="C00000"/>
                </a:solidFill>
                <a:cs typeface="B Titr" panose="00000700000000000000" pitchFamily="2" charset="-78"/>
              </a:rPr>
              <a:t>. شبهات 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تأکید بر وحدت و پرهیز از نزاع، آزادی بیان و نقد را محدود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مقابله با آشوب و بغی، خشونت را مشروع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شناسایی نفوذ و نفاق، به نوعی جاسوسی و سوءظن دائمی تبدیل نمی‌شود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تأکید بر هویت دینی و انقلابی، تنوع فکری و فرهنگی جامعه را محدود نمی‌کند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تمرکز بر انسجام، ممکن است مشارکت مردمی و خوداتکایی جامعه را کاهش دهد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تمرکز بر وحدت در جامعه ایرانی با ضرورت حفظ ارزش‌های دینی و اعتقادی چگونه قابل جمع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ارزش گرایی با وحدت‌گرایی در جامعه ایرانی قابل جمع است</a:t>
            </a:r>
            <a:r>
              <a:rPr lang="fa-IR" sz="24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169977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484" y="755000"/>
            <a:ext cx="9232594" cy="6278642"/>
          </a:xfrm>
          <a:prstGeom prst="rect">
            <a:avLst/>
          </a:prstGeom>
          <a:noFill/>
        </p:spPr>
        <p:txBody>
          <a:bodyPr wrap="square" rtlCol="1">
            <a:spAutoFit/>
          </a:bodyPr>
          <a:lstStyle/>
          <a:p>
            <a:pPr algn="justLow" rtl="1">
              <a:lnSpc>
                <a:spcPct val="150000"/>
              </a:lnSpc>
            </a:pPr>
            <a:r>
              <a:rPr lang="fa-IR" sz="2800" dirty="0" smtClean="0">
                <a:solidFill>
                  <a:srgbClr val="C00000"/>
                </a:solidFill>
                <a:cs typeface="B Titr" panose="00000700000000000000" pitchFamily="2" charset="-78"/>
              </a:rPr>
              <a:t>12. نتیجه نهایی </a:t>
            </a:r>
          </a:p>
          <a:p>
            <a:pPr algn="justLow" rtl="1">
              <a:lnSpc>
                <a:spcPct val="150000"/>
              </a:lnSpc>
            </a:pPr>
            <a:r>
              <a:rPr lang="fa-IR" sz="2400" b="1" dirty="0" smtClean="0">
                <a:solidFill>
                  <a:prstClr val="black"/>
                </a:solidFill>
                <a:cs typeface="B Nazanin" panose="00000400000000000000" pitchFamily="2" charset="-78"/>
              </a:rPr>
              <a:t>این </a:t>
            </a:r>
            <a:r>
              <a:rPr lang="fa-IR" sz="2400" b="1" dirty="0">
                <a:solidFill>
                  <a:prstClr val="black"/>
                </a:solidFill>
                <a:cs typeface="B Nazanin" panose="00000400000000000000" pitchFamily="2" charset="-78"/>
              </a:rPr>
              <a:t>محور ثابت می‌کند که انسجام اجتماعی، یک سیستم دفاعی فعال و چندلایه است که بقای جامعه ایمانی را تضمین می‌کند. هسته آن، وحدت حول «حبل الله» (محورهای الهی و آرمانی مشترک) است که هر تهدیدی علیه آن، حمله به خط قرمز نظام تلقی می‌شود. موفقیت در گرو تبدیل سه مؤلفه به یک چرخۀ عملیاتی زنده است: ساخت معنای مشترک (توسط روحانیون)، ساخت شبکۀ اعتماد (توسط مردم و بسیج) و ساخت قدرت بازدارندۀ قاطع (توسط پاسداران و فرماندهان). </a:t>
            </a:r>
          </a:p>
          <a:p>
            <a:pPr algn="justLow" rtl="1">
              <a:lnSpc>
                <a:spcPct val="150000"/>
              </a:lnSpc>
            </a:pPr>
            <a:r>
              <a:rPr lang="fa-IR" sz="2400" b="1" dirty="0">
                <a:solidFill>
                  <a:prstClr val="black"/>
                </a:solidFill>
                <a:cs typeface="B Nazanin" panose="00000400000000000000" pitchFamily="2" charset="-78"/>
              </a:rPr>
              <a:t>نتیجۀ نهایی، ایجاد جامعه‌ای خودکفا، نفوذناپذیر و تاب‌آور است که توطئه‌های تفرقه‌افکنانه دشمن را نه تنها خنثی می‌کند، بلکه آنها را به عاملی برای تقویت همبستگی درونی تبدیل می‌نماید. این انسجام، تبدیل پایداری درونی به بزرگ‌ترین قدرت راهبردی نظام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300" dirty="0" smtClean="0">
                <a:solidFill>
                  <a:prstClr val="white">
                    <a:lumMod val="95000"/>
                  </a:prstClr>
                </a:solidFill>
                <a:cs typeface="B Titr" panose="00000700000000000000" pitchFamily="2" charset="-78"/>
              </a:rPr>
              <a:t>محور ششم: انسجام اجتماعی و مقابله با آشوب</a:t>
            </a:r>
          </a:p>
        </p:txBody>
      </p:sp>
    </p:spTree>
    <p:extLst>
      <p:ext uri="{BB962C8B-B14F-4D97-AF65-F5344CB8AC3E}">
        <p14:creationId xmlns:p14="http://schemas.microsoft.com/office/powerpoint/2010/main" val="33182306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1967680" y="1849360"/>
            <a:ext cx="8097645" cy="2246769"/>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هفتم: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ولایت‌مداری </a:t>
            </a: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و حفظ فرماندهی واحد</a:t>
            </a:r>
          </a:p>
          <a:p>
            <a:pPr algn="ct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266</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752600" y="3975109"/>
            <a:ext cx="8373182" cy="846386"/>
          </a:xfrm>
          <a:prstGeom prst="rect">
            <a:avLst/>
          </a:prstGeom>
          <a:noFill/>
        </p:spPr>
        <p:txBody>
          <a:bodyPr wrap="square" rtlCol="1">
            <a:spAutoFit/>
          </a:bodyPr>
          <a:lstStyle/>
          <a:p>
            <a:pPr algn="ctr" rtl="1">
              <a:lnSpc>
                <a:spcPct val="200000"/>
              </a:lnSpc>
            </a:pPr>
            <a:r>
              <a:rPr lang="fa-IR" sz="2800" b="1" dirty="0">
                <a:solidFill>
                  <a:srgbClr val="FFC000">
                    <a:lumMod val="60000"/>
                    <a:lumOff val="40000"/>
                  </a:srgbClr>
                </a:solidFill>
                <a:cs typeface="B Nazanin" panose="00000400000000000000" pitchFamily="2" charset="-78"/>
              </a:rPr>
              <a:t>أَطِيعُوا اللَّهَ وَأَطِيعُوا الرَّسُولَ وَأُولِي الْأَمْرِ مِنكُمْ» (نساء: ۵۹).</a:t>
            </a:r>
            <a:endParaRPr lang="fa-IR" sz="28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22691648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fltVal val="0"/>
                                          </p:val>
                                        </p:tav>
                                        <p:tav tm="100000">
                                          <p:val>
                                            <p:strVal val="#ppt_w"/>
                                          </p:val>
                                        </p:tav>
                                      </p:tavLst>
                                    </p:anim>
                                    <p:anim calcmode="lin" valueType="num">
                                      <p:cBhvr>
                                        <p:cTn id="13" dur="1000" fill="hold"/>
                                        <p:tgtEl>
                                          <p:spTgt spid="5"/>
                                        </p:tgtEl>
                                        <p:attrNameLst>
                                          <p:attrName>ppt_h</p:attrName>
                                        </p:attrNameLst>
                                      </p:cBhvr>
                                      <p:tavLst>
                                        <p:tav tm="0">
                                          <p:val>
                                            <p:fltVal val="0"/>
                                          </p:val>
                                        </p:tav>
                                        <p:tav tm="100000">
                                          <p:val>
                                            <p:strVal val="#ppt_h"/>
                                          </p:val>
                                        </p:tav>
                                      </p:tavLst>
                                    </p:anim>
                                    <p:anim calcmode="lin" valueType="num">
                                      <p:cBhvr>
                                        <p:cTn id="14" dur="1000" fill="hold"/>
                                        <p:tgtEl>
                                          <p:spTgt spid="5"/>
                                        </p:tgtEl>
                                        <p:attrNameLst>
                                          <p:attrName>style.rotation</p:attrName>
                                        </p:attrNameLst>
                                      </p:cBhvr>
                                      <p:tavLst>
                                        <p:tav tm="0">
                                          <p:val>
                                            <p:fltVal val="90"/>
                                          </p:val>
                                        </p:tav>
                                        <p:tav tm="100000">
                                          <p:val>
                                            <p:fltVal val="0"/>
                                          </p:val>
                                        </p:tav>
                                      </p:tavLst>
                                    </p:anim>
                                    <p:animEffect transition="in" filter="fade">
                                      <p:cBhvr>
                                        <p:cTn id="15" dur="1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80">
                                          <p:stCondLst>
                                            <p:cond delay="0"/>
                                          </p:stCondLst>
                                        </p:cTn>
                                        <p:tgtEl>
                                          <p:spTgt spid="17"/>
                                        </p:tgtEl>
                                      </p:cBhvr>
                                    </p:animEffect>
                                    <p:anim calcmode="lin" valueType="num">
                                      <p:cBhvr>
                                        <p:cTn id="2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26" dur="26">
                                          <p:stCondLst>
                                            <p:cond delay="650"/>
                                          </p:stCondLst>
                                        </p:cTn>
                                        <p:tgtEl>
                                          <p:spTgt spid="17"/>
                                        </p:tgtEl>
                                      </p:cBhvr>
                                      <p:to x="100000" y="60000"/>
                                    </p:animScale>
                                    <p:animScale>
                                      <p:cBhvr>
                                        <p:cTn id="27" dur="166" decel="50000">
                                          <p:stCondLst>
                                            <p:cond delay="676"/>
                                          </p:stCondLst>
                                        </p:cTn>
                                        <p:tgtEl>
                                          <p:spTgt spid="17"/>
                                        </p:tgtEl>
                                      </p:cBhvr>
                                      <p:to x="100000" y="100000"/>
                                    </p:animScale>
                                    <p:animScale>
                                      <p:cBhvr>
                                        <p:cTn id="28" dur="26">
                                          <p:stCondLst>
                                            <p:cond delay="1312"/>
                                          </p:stCondLst>
                                        </p:cTn>
                                        <p:tgtEl>
                                          <p:spTgt spid="17"/>
                                        </p:tgtEl>
                                      </p:cBhvr>
                                      <p:to x="100000" y="80000"/>
                                    </p:animScale>
                                    <p:animScale>
                                      <p:cBhvr>
                                        <p:cTn id="29" dur="166" decel="50000">
                                          <p:stCondLst>
                                            <p:cond delay="1338"/>
                                          </p:stCondLst>
                                        </p:cTn>
                                        <p:tgtEl>
                                          <p:spTgt spid="17"/>
                                        </p:tgtEl>
                                      </p:cBhvr>
                                      <p:to x="100000" y="100000"/>
                                    </p:animScale>
                                    <p:animScale>
                                      <p:cBhvr>
                                        <p:cTn id="30" dur="26">
                                          <p:stCondLst>
                                            <p:cond delay="1642"/>
                                          </p:stCondLst>
                                        </p:cTn>
                                        <p:tgtEl>
                                          <p:spTgt spid="17"/>
                                        </p:tgtEl>
                                      </p:cBhvr>
                                      <p:to x="100000" y="90000"/>
                                    </p:animScale>
                                    <p:animScale>
                                      <p:cBhvr>
                                        <p:cTn id="31" dur="166" decel="50000">
                                          <p:stCondLst>
                                            <p:cond delay="1668"/>
                                          </p:stCondLst>
                                        </p:cTn>
                                        <p:tgtEl>
                                          <p:spTgt spid="17"/>
                                        </p:tgtEl>
                                      </p:cBhvr>
                                      <p:to x="100000" y="100000"/>
                                    </p:animScale>
                                    <p:animScale>
                                      <p:cBhvr>
                                        <p:cTn id="32" dur="26">
                                          <p:stCondLst>
                                            <p:cond delay="1808"/>
                                          </p:stCondLst>
                                        </p:cTn>
                                        <p:tgtEl>
                                          <p:spTgt spid="17"/>
                                        </p:tgtEl>
                                      </p:cBhvr>
                                      <p:to x="100000" y="95000"/>
                                    </p:animScale>
                                    <p:animScale>
                                      <p:cBhvr>
                                        <p:cTn id="33" dur="166" decel="50000">
                                          <p:stCondLst>
                                            <p:cond delay="1834"/>
                                          </p:stCondLst>
                                        </p:cTn>
                                        <p:tgtEl>
                                          <p:spTgt spid="1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ولایت مداری و حفظ فرماندهی واحد</a:t>
            </a:r>
          </a:p>
        </p:txBody>
      </p:sp>
      <p:pic>
        <p:nvPicPr>
          <p:cNvPr id="4" name="_____+_____">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996694" y="885076"/>
            <a:ext cx="7685420" cy="4611252"/>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17306187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4"/>
                </p:tgtEl>
              </p:cMediaNode>
            </p:video>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168337497"/>
              </p:ext>
            </p:extLst>
          </p:nvPr>
        </p:nvGraphicFramePr>
        <p:xfrm>
          <a:off x="0" y="-332141"/>
          <a:ext cx="12192000" cy="7181401"/>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600" dirty="0" smtClean="0">
                          <a:solidFill>
                            <a:schemeClr val="bg1"/>
                          </a:solidFill>
                          <a:latin typeface="IranNastaliq" panose="02020505000000020003" pitchFamily="18" charset="0"/>
                          <a:cs typeface="IranNastaliq" panose="02020505000000020003" pitchFamily="18" charset="0"/>
                        </a:rPr>
                        <a:t>محور</a:t>
                      </a:r>
                      <a:r>
                        <a:rPr lang="fa-IR" sz="6600" baseline="0" dirty="0" smtClean="0">
                          <a:solidFill>
                            <a:schemeClr val="bg1"/>
                          </a:solidFill>
                          <a:latin typeface="IranNastaliq" panose="02020505000000020003" pitchFamily="18" charset="0"/>
                          <a:cs typeface="IranNastaliq" panose="02020505000000020003" pitchFamily="18" charset="0"/>
                        </a:rPr>
                        <a:t>هفتم:</a:t>
                      </a:r>
                      <a:r>
                        <a:rPr lang="fa-IR" sz="6600" dirty="0" smtClean="0">
                          <a:solidFill>
                            <a:schemeClr val="bg1"/>
                          </a:solidFill>
                          <a:latin typeface="IranNastaliq" panose="02020505000000020003" pitchFamily="18" charset="0"/>
                          <a:cs typeface="IranNastaliq" panose="02020505000000020003" pitchFamily="18" charset="0"/>
                        </a:rPr>
                        <a:t> </a:t>
                      </a:r>
                      <a:r>
                        <a:rPr lang="fa-IR" sz="6600" baseline="0" dirty="0" smtClean="0">
                          <a:solidFill>
                            <a:srgbClr val="FFFF00"/>
                          </a:solidFill>
                          <a:latin typeface="IranNastaliq" panose="02020505000000020003" pitchFamily="18" charset="0"/>
                          <a:cs typeface="IranNastaliq" panose="02020505000000020003" pitchFamily="18" charset="0"/>
                        </a:rPr>
                        <a:t>ولایت مداری و حفظ فرماندهی واحد</a:t>
                      </a:r>
                      <a:endParaRPr lang="fa-IR" sz="6600" dirty="0" smtClean="0">
                        <a:solidFill>
                          <a:srgbClr val="FFFF00"/>
                        </a:solidFill>
                        <a:latin typeface="IranNastaliq" panose="02020505000000020003" pitchFamily="18" charset="0"/>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0">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4220" y="410587"/>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05450" y="395838"/>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60175" y="108889"/>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316825" y="108889"/>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120283" y="6249327"/>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268</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187655623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33126"/>
            <a:ext cx="9112077" cy="6186309"/>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1. هدف کلان</a:t>
            </a:r>
          </a:p>
          <a:p>
            <a:pPr algn="justLow" rtl="1">
              <a:lnSpc>
                <a:spcPct val="150000"/>
              </a:lnSpc>
            </a:pPr>
            <a:r>
              <a:rPr lang="fa-IR" sz="2400" b="1" dirty="0">
                <a:solidFill>
                  <a:prstClr val="black"/>
                </a:solidFill>
                <a:cs typeface="B Nazanin" panose="00000400000000000000" pitchFamily="2" charset="-78"/>
              </a:rPr>
              <a:t>تحکیم نظام فرماندهی واحد و انسجام درونی جامعه و نهادها بر پایۀ ولایت‌مداری آگاهانه، به‌منظور مصون‌سازی راهبردی در برابر تهدیدات نفوذ و بحران‌ها، و تضمین هماهنگی عملیاتی در تمام سطوح برای صیانت از امنیت و اقتدار کلان نظام</a:t>
            </a:r>
            <a:r>
              <a:rPr lang="fa-IR" sz="2400" b="1" dirty="0" smtClean="0">
                <a:solidFill>
                  <a:prstClr val="black"/>
                </a:solidFill>
                <a:cs typeface="B Nazanin" panose="00000400000000000000" pitchFamily="2" charset="-78"/>
              </a:rPr>
              <a:t>.</a:t>
            </a:r>
          </a:p>
          <a:p>
            <a:pPr algn="justLow" rtl="1">
              <a:lnSpc>
                <a:spcPct val="150000"/>
              </a:lnSpc>
            </a:pPr>
            <a:r>
              <a:rPr lang="fa-IR" sz="2400" dirty="0" smtClean="0">
                <a:solidFill>
                  <a:srgbClr val="C00000"/>
                </a:solidFill>
                <a:cs typeface="B Titr" panose="00000700000000000000" pitchFamily="2" charset="-78"/>
              </a:rPr>
              <a:t>2</a:t>
            </a:r>
            <a:r>
              <a:rPr lang="fa-IR" sz="2400" dirty="0">
                <a:solidFill>
                  <a:srgbClr val="C00000"/>
                </a:solidFill>
                <a:cs typeface="B Titr" panose="00000700000000000000" pitchFamily="2" charset="-78"/>
              </a:rPr>
              <a:t>. کارکرد کلان </a:t>
            </a:r>
          </a:p>
          <a:p>
            <a:pPr algn="justLow" rtl="1">
              <a:lnSpc>
                <a:spcPct val="150000"/>
              </a:lnSpc>
            </a:pPr>
            <a:r>
              <a:rPr lang="fa-IR" sz="2400" b="1" dirty="0">
                <a:solidFill>
                  <a:prstClr val="black"/>
                </a:solidFill>
                <a:cs typeface="B Nazanin" panose="00000400000000000000" pitchFamily="2" charset="-78"/>
              </a:rPr>
              <a:t>حفظ فرماندهی واحد، امنیت راهبردی جامعه و سازمان‌ها و ایجاد هماهنگی عملیاتی در همۀ سطوح</a:t>
            </a:r>
            <a:r>
              <a:rPr lang="fa-IR" sz="2400" b="1" dirty="0" smtClean="0">
                <a:solidFill>
                  <a:prstClr val="black"/>
                </a:solidFill>
                <a:cs typeface="B Nazanin" panose="00000400000000000000" pitchFamily="2" charset="-78"/>
              </a:rPr>
              <a:t>.</a:t>
            </a:r>
          </a:p>
          <a:p>
            <a:pPr algn="justLow" rtl="1">
              <a:lnSpc>
                <a:spcPct val="150000"/>
              </a:lnSpc>
            </a:pPr>
            <a:r>
              <a:rPr lang="fa-IR" sz="2400" dirty="0">
                <a:solidFill>
                  <a:srgbClr val="C00000"/>
                </a:solidFill>
                <a:cs typeface="B Titr" panose="00000700000000000000" pitchFamily="2" charset="-78"/>
              </a:rPr>
              <a:t>3. تبیین محوری</a:t>
            </a:r>
          </a:p>
          <a:p>
            <a:pPr algn="justLow" rtl="1">
              <a:lnSpc>
                <a:spcPct val="150000"/>
              </a:lnSpc>
            </a:pPr>
            <a:r>
              <a:rPr lang="fa-IR" sz="2400" b="1" dirty="0">
                <a:solidFill>
                  <a:prstClr val="black"/>
                </a:solidFill>
                <a:cs typeface="B Nazanin" panose="00000400000000000000" pitchFamily="2" charset="-78"/>
              </a:rPr>
              <a:t>ولایت، قطب‌نمای عبور از فتنه‌ها و مسیر امن مقابله با نفوذ دشمن است. جامعه یا سازمان بدون محور ولایت، در بحران‌ها و فتنه‌ها به سرعت دچار پراکندگی و غفلت می‌شود و تصمیمات غیرهماهنگ، زمینۀ شکست و نفوذ دشمن را فراهم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269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4422564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 calcmode="lin" valueType="num">
                                      <p:cBhvr>
                                        <p:cTn id="3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4" end="4"/>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7783" y="819471"/>
            <a:ext cx="8982710" cy="593239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300" b="1" dirty="0" smtClean="0">
                <a:solidFill>
                  <a:srgbClr val="C00000"/>
                </a:solidFill>
                <a:cs typeface="B Nazanin" panose="00000400000000000000" pitchFamily="2" charset="-78"/>
              </a:rPr>
              <a:t>دستاوردهای </a:t>
            </a:r>
            <a:r>
              <a:rPr lang="fa-IR" sz="2300" b="1" dirty="0">
                <a:solidFill>
                  <a:srgbClr val="C00000"/>
                </a:solidFill>
                <a:cs typeface="B Nazanin" panose="00000400000000000000" pitchFamily="2" charset="-78"/>
              </a:rPr>
              <a:t>راهبردی این </a:t>
            </a:r>
            <a:r>
              <a:rPr lang="fa-IR" sz="2300" b="1" dirty="0" smtClean="0">
                <a:solidFill>
                  <a:srgbClr val="C00000"/>
                </a:solidFill>
                <a:cs typeface="B Nazanin" panose="00000400000000000000" pitchFamily="2" charset="-78"/>
              </a:rPr>
              <a:t>معادله</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مدیریت موفق شرایط پیچیده جنگ، تهدید، بحران و فتنه (اداره مستمر شرایط ناپایدار).</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تحقق غلبه جبهه حق بر باطل در درازمدت.</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برهم زدن معادلات و محاسبات استکبار جهانی.</a:t>
            </a:r>
          </a:p>
          <a:p>
            <a:pPr marL="342900" indent="-342900" algn="justLow" rtl="1">
              <a:lnSpc>
                <a:spcPct val="150000"/>
              </a:lnSpc>
              <a:buFont typeface="Wingdings" panose="05000000000000000000" pitchFamily="2" charset="2"/>
              <a:buChar char="q"/>
            </a:pPr>
            <a:r>
              <a:rPr lang="fa-IR" sz="2300" b="1" dirty="0" smtClean="0">
                <a:solidFill>
                  <a:prstClr val="black"/>
                </a:solidFill>
                <a:cs typeface="B Nazanin" panose="00000400000000000000" pitchFamily="2" charset="-78"/>
              </a:rPr>
              <a:t> </a:t>
            </a:r>
            <a:r>
              <a:rPr lang="fa-IR" sz="2300" b="1" dirty="0">
                <a:solidFill>
                  <a:srgbClr val="C00000"/>
                </a:solidFill>
                <a:cs typeface="B Nazanin" panose="00000400000000000000" pitchFamily="2" charset="-78"/>
              </a:rPr>
              <a:t>نتیجه </a:t>
            </a:r>
            <a:r>
              <a:rPr lang="fa-IR" sz="2300" b="1" dirty="0" smtClean="0">
                <a:solidFill>
                  <a:srgbClr val="C00000"/>
                </a:solidFill>
                <a:cs typeface="B Nazanin" panose="00000400000000000000" pitchFamily="2" charset="-78"/>
              </a:rPr>
              <a:t>نهایی</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اثبات نظام‌مند بودن پیروزی انقلاب اسلامی به عنوان تجلی سنت‌های الهی.</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تبدیل قرآن از کتاب اخلاق فردی به کتاب راهبردی و نقشه جامع اداره میدان‌های سخت.</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شکست‌ناپذیری مشروط به حفظ یکپارچگی این معادله در عمل.</a:t>
            </a:r>
          </a:p>
          <a:p>
            <a:pPr marL="800100" lvl="1" indent="-342900" algn="justLow" rtl="1">
              <a:lnSpc>
                <a:spcPct val="150000"/>
              </a:lnSpc>
              <a:buFont typeface="Wingdings" panose="05000000000000000000" pitchFamily="2" charset="2"/>
              <a:buChar char="§"/>
            </a:pPr>
            <a:r>
              <a:rPr lang="fa-IR" sz="2300" b="1" dirty="0">
                <a:solidFill>
                  <a:prstClr val="black"/>
                </a:solidFill>
                <a:cs typeface="B Nazanin" panose="00000400000000000000" pitchFamily="2" charset="-78"/>
              </a:rPr>
              <a:t>نیازمند عزم ملی، برنامه‌ریزی هوشمند و تقسیم کار روشن برای تحقق عملی</a:t>
            </a:r>
            <a:r>
              <a:rPr lang="fa-IR" sz="23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77449" y="-8720"/>
            <a:ext cx="7006261" cy="763720"/>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2205003" y="142307"/>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د. معادله قرآنی غلبه حق بر باطل</a:t>
            </a:r>
            <a:endParaRPr lang="fa-IR" sz="4400" dirty="0">
              <a:solidFill>
                <a:prstClr val="white">
                  <a:lumMod val="95000"/>
                </a:prstClr>
              </a:solidFill>
              <a:cs typeface="B Titr" panose="00000700000000000000" pitchFamily="2" charset="-78"/>
            </a:endParaRPr>
          </a:p>
        </p:txBody>
      </p:sp>
      <p:sp>
        <p:nvSpPr>
          <p:cNvPr id="9" name="TextBox 8">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2245675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fade">
                                      <p:cBhvr>
                                        <p:cTn id="30" dur="1000"/>
                                        <p:tgtEl>
                                          <p:spTgt spid="6">
                                            <p:txEl>
                                              <p:pRg st="1" end="1"/>
                                            </p:txEl>
                                          </p:spTgt>
                                        </p:tgtEl>
                                      </p:cBhvr>
                                    </p:animEffect>
                                    <p:anim calcmode="lin" valueType="num">
                                      <p:cBhvr>
                                        <p:cTn id="31"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1" end="1"/>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fade">
                                      <p:cBhvr>
                                        <p:cTn id="35" dur="1000"/>
                                        <p:tgtEl>
                                          <p:spTgt spid="6">
                                            <p:txEl>
                                              <p:pRg st="2" end="2"/>
                                            </p:txEl>
                                          </p:spTgt>
                                        </p:tgtEl>
                                      </p:cBhvr>
                                    </p:animEffect>
                                    <p:anim calcmode="lin" valueType="num">
                                      <p:cBhvr>
                                        <p:cTn id="3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2" end="2"/>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1000"/>
                                        <p:tgtEl>
                                          <p:spTgt spid="6">
                                            <p:txEl>
                                              <p:pRg st="3" end="3"/>
                                            </p:txEl>
                                          </p:spTgt>
                                        </p:tgtEl>
                                      </p:cBhvr>
                                    </p:animEffect>
                                    <p:anim calcmode="lin" valueType="num">
                                      <p:cBhvr>
                                        <p:cTn id="4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p:cTn id="47"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8"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9"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50" dur="1000"/>
                                        <p:tgtEl>
                                          <p:spTgt spid="6">
                                            <p:txEl>
                                              <p:pRg st="4" end="4"/>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animEffect transition="in" filter="fade">
                                      <p:cBhvr>
                                        <p:cTn id="55" dur="1000"/>
                                        <p:tgtEl>
                                          <p:spTgt spid="6">
                                            <p:txEl>
                                              <p:pRg st="5" end="5"/>
                                            </p:txEl>
                                          </p:spTgt>
                                        </p:tgtEl>
                                      </p:cBhvr>
                                    </p:animEffect>
                                    <p:anim calcmode="lin" valueType="num">
                                      <p:cBhvr>
                                        <p:cTn id="5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7" dur="1000" fill="hold"/>
                                        <p:tgtEl>
                                          <p:spTgt spid="6">
                                            <p:txEl>
                                              <p:pRg st="5" end="5"/>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6">
                                            <p:txEl>
                                              <p:pRg st="6" end="6"/>
                                            </p:txEl>
                                          </p:spTgt>
                                        </p:tgtEl>
                                        <p:attrNameLst>
                                          <p:attrName>style.visibility</p:attrName>
                                        </p:attrNameLst>
                                      </p:cBhvr>
                                      <p:to>
                                        <p:strVal val="visible"/>
                                      </p:to>
                                    </p:set>
                                    <p:animEffect transition="in" filter="fade">
                                      <p:cBhvr>
                                        <p:cTn id="60" dur="1000"/>
                                        <p:tgtEl>
                                          <p:spTgt spid="6">
                                            <p:txEl>
                                              <p:pRg st="6" end="6"/>
                                            </p:txEl>
                                          </p:spTgt>
                                        </p:tgtEl>
                                      </p:cBhvr>
                                    </p:animEffect>
                                    <p:anim calcmode="lin" valueType="num">
                                      <p:cBhvr>
                                        <p:cTn id="6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6" end="6"/>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6">
                                            <p:txEl>
                                              <p:pRg st="7" end="7"/>
                                            </p:txEl>
                                          </p:spTgt>
                                        </p:tgtEl>
                                        <p:attrNameLst>
                                          <p:attrName>style.visibility</p:attrName>
                                        </p:attrNameLst>
                                      </p:cBhvr>
                                      <p:to>
                                        <p:strVal val="visible"/>
                                      </p:to>
                                    </p:set>
                                    <p:animEffect transition="in" filter="fade">
                                      <p:cBhvr>
                                        <p:cTn id="65" dur="1000"/>
                                        <p:tgtEl>
                                          <p:spTgt spid="6">
                                            <p:txEl>
                                              <p:pRg st="7" end="7"/>
                                            </p:txEl>
                                          </p:spTgt>
                                        </p:tgtEl>
                                      </p:cBhvr>
                                    </p:animEffect>
                                    <p:anim calcmode="lin" valueType="num">
                                      <p:cBhvr>
                                        <p:cTn id="66"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7" end="7"/>
                                            </p:txEl>
                                          </p:spTgt>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fade">
                                      <p:cBhvr>
                                        <p:cTn id="70" dur="1000"/>
                                        <p:tgtEl>
                                          <p:spTgt spid="6">
                                            <p:txEl>
                                              <p:pRg st="8" end="8"/>
                                            </p:txEl>
                                          </p:spTgt>
                                        </p:tgtEl>
                                      </p:cBhvr>
                                    </p:animEffect>
                                    <p:anim calcmode="lin" valueType="num">
                                      <p:cBhvr>
                                        <p:cTn id="71"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473838741"/>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90073" y="3070600"/>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13327" y="2238834"/>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86151" y="392730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70493" y="4784018"/>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270</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70977" y="1299958"/>
            <a:ext cx="4075155" cy="646331"/>
          </a:xfrm>
          <a:prstGeom prst="rect">
            <a:avLst/>
          </a:prstGeom>
        </p:spPr>
        <p:txBody>
          <a:bodyPr wrap="none">
            <a:spAutoFit/>
          </a:bodyPr>
          <a:lstStyle/>
          <a:p>
            <a:pPr algn="justLow" rtl="1">
              <a:lnSpc>
                <a:spcPct val="150000"/>
              </a:lnSpc>
            </a:pPr>
            <a:r>
              <a:rPr lang="fa-IR" sz="2400"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82234" y="5640727"/>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418229" y="308953"/>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08321372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E66782A3-8275-4877-BFD1-0FFF6B1943A9}"/>
                                            </p:graphicEl>
                                          </p:spTgt>
                                        </p:tgtEl>
                                        <p:attrNameLst>
                                          <p:attrName>style.visibility</p:attrName>
                                        </p:attrNameLst>
                                      </p:cBhvr>
                                      <p:to>
                                        <p:strVal val="visible"/>
                                      </p:to>
                                    </p:set>
                                    <p:animEffect transition="in" filter="fade">
                                      <p:cBhvr>
                                        <p:cTn id="68" dur="1000"/>
                                        <p:tgtEl>
                                          <p:spTgt spid="16">
                                            <p:graphicEl>
                                              <a:dgm id="{E66782A3-8275-4877-BFD1-0FFF6B1943A9}"/>
                                            </p:graphicEl>
                                          </p:spTgt>
                                        </p:tgtEl>
                                      </p:cBhvr>
                                    </p:animEffect>
                                    <p:anim calcmode="lin" valueType="num">
                                      <p:cBhvr>
                                        <p:cTn id="69" dur="1000" fill="hold"/>
                                        <p:tgtEl>
                                          <p:spTgt spid="16">
                                            <p:graphicEl>
                                              <a:dgm id="{E66782A3-8275-4877-BFD1-0FFF6B1943A9}"/>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E66782A3-8275-4877-BFD1-0FFF6B1943A9}"/>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6424CB94-7C76-43F8-909C-74B6FBE59590}"/>
                                            </p:graphicEl>
                                          </p:spTgt>
                                        </p:tgtEl>
                                        <p:attrNameLst>
                                          <p:attrName>style.visibility</p:attrName>
                                        </p:attrNameLst>
                                      </p:cBhvr>
                                      <p:to>
                                        <p:strVal val="visible"/>
                                      </p:to>
                                    </p:set>
                                    <p:animEffect transition="in" filter="fade">
                                      <p:cBhvr>
                                        <p:cTn id="73" dur="1000"/>
                                        <p:tgtEl>
                                          <p:spTgt spid="16">
                                            <p:graphicEl>
                                              <a:dgm id="{6424CB94-7C76-43F8-909C-74B6FBE59590}"/>
                                            </p:graphicEl>
                                          </p:spTgt>
                                        </p:tgtEl>
                                      </p:cBhvr>
                                    </p:animEffect>
                                    <p:anim calcmode="lin" valueType="num">
                                      <p:cBhvr>
                                        <p:cTn id="74" dur="1000" fill="hold"/>
                                        <p:tgtEl>
                                          <p:spTgt spid="16">
                                            <p:graphicEl>
                                              <a:dgm id="{6424CB94-7C76-43F8-909C-74B6FBE59590}"/>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6424CB94-7C76-43F8-909C-74B6FBE59590}"/>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17179"/>
            <a:ext cx="8975355" cy="619015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پذیرش اصل ولایت الهی</a:t>
            </a:r>
          </a:p>
          <a:p>
            <a:pPr algn="justLow" rtl="1">
              <a:lnSpc>
                <a:spcPct val="150000"/>
              </a:lnSpc>
            </a:pPr>
            <a:r>
              <a:rPr lang="fa-IR" sz="2200" b="1" dirty="0">
                <a:solidFill>
                  <a:prstClr val="black"/>
                </a:solidFill>
                <a:cs typeface="B Nazanin" panose="00000400000000000000" pitchFamily="2" charset="-78"/>
              </a:rPr>
              <a:t>در میدان نبرد شناختی، دشمن اصلی‌ترین هدف خود را نه‌تنها تضعیف ارادۀ جمعی، بلکه مستقیماً قطع پیوند مردم با مرجعیت الهی و ایجاد تردید در مشروعیت رهبری دینی قرار داده </a:t>
            </a:r>
            <a:r>
              <a:rPr lang="fa-IR" sz="2200" b="1" dirty="0" smtClean="0">
                <a:solidFill>
                  <a:prstClr val="black"/>
                </a:solidFill>
                <a:cs typeface="B Nazanin" panose="00000400000000000000" pitchFamily="2" charset="-78"/>
              </a:rPr>
              <a:t>است. </a:t>
            </a:r>
            <a:r>
              <a:rPr lang="fa-IR" sz="2200" b="1" dirty="0">
                <a:solidFill>
                  <a:prstClr val="black"/>
                </a:solidFill>
                <a:cs typeface="B Nazanin" panose="00000400000000000000" pitchFamily="2" charset="-78"/>
              </a:rPr>
              <a:t>قرآن کریم رویکردی بنیادین و غیرقابل مسامحه ارائه می‌دهد و پذیرش ولایت الهی را نه یک انتخاب سیاسی یا اجتماعی، بلکه اصل اساسی تکمیل‌کنندۀ ایمان و شرط بقای هویت دینی جامعه معرفی می‌کند. </a:t>
            </a:r>
            <a:endParaRPr lang="fa-IR" sz="2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endParaRPr lang="fa-IR" sz="22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َیا </a:t>
            </a:r>
            <a:r>
              <a:rPr lang="fa-IR" sz="2200" b="1" dirty="0">
                <a:solidFill>
                  <a:prstClr val="black"/>
                </a:solidFill>
                <a:cs typeface="B Nazanin" panose="00000400000000000000" pitchFamily="2" charset="-78"/>
              </a:rPr>
              <a:t>أَيُّهَا الرَّسُولُ بَلِّغْ مَا أُنْزِلَ إِلَيْكَ مِنْ رَبِّكَ وَإِنْ لَمْ تَفْعَلْ فَمَا بَلَّغْتَ رِسَالَتَهُ وَاللَّهُ يَعْصِمُكَ مِنَ النَّاسِ إِنَّ اللَّهَ لَا يَهْدِي الْقَوْمَ الْكَافِرِينَ (مائده: 67)؛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الْيَوْمَ أَكْمَلْتُ لَكُمْ دِينَكُمْ وَأَتْمَمْتُ عَلَيْكُمْ نِعْمَتِي وَرَضِيتُ لَكُمُ الْإِسْلَامَ دِينًا (مائده: 3)؛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إِنَّمَا </a:t>
            </a:r>
            <a:r>
              <a:rPr lang="fa-IR" sz="2200" b="1" dirty="0">
                <a:solidFill>
                  <a:prstClr val="black"/>
                </a:solidFill>
                <a:cs typeface="B Nazanin" panose="00000400000000000000" pitchFamily="2" charset="-78"/>
              </a:rPr>
              <a:t>وَلِيُّكُمُ اللَّهُ وَرَسُولُهُ وَالَّذِينَ آمَنُوا الَّذِينَ يُقِيمُونَ الصَّلَاةَ وَيُؤْتُونَ الزَّكَاةَ وَهُمْ رَاكِعُونَ (مائده: 55)؛ </a:t>
            </a:r>
            <a:endParaRPr lang="fa-IR" sz="22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465977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p:cTn id="23"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6">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3" end="3"/>
                                            </p:txEl>
                                          </p:spTgt>
                                        </p:tgtEl>
                                        <p:attrNameLst>
                                          <p:attrName>style.visibility</p:attrName>
                                        </p:attrNameLst>
                                      </p:cBhvr>
                                      <p:to>
                                        <p:strVal val="visible"/>
                                      </p:to>
                                    </p:set>
                                    <p:animEffect transition="in" filter="fade">
                                      <p:cBhvr>
                                        <p:cTn id="31" dur="1000"/>
                                        <p:tgtEl>
                                          <p:spTgt spid="6">
                                            <p:txEl>
                                              <p:pRg st="3" end="3"/>
                                            </p:txEl>
                                          </p:spTgt>
                                        </p:tgtEl>
                                      </p:cBhvr>
                                    </p:animEffect>
                                    <p:anim calcmode="lin" valueType="num">
                                      <p:cBhvr>
                                        <p:cTn id="3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اهمیت </a:t>
            </a:r>
            <a:r>
              <a:rPr lang="fa-IR" sz="2000" b="1" dirty="0">
                <a:solidFill>
                  <a:prstClr val="black"/>
                </a:solidFill>
                <a:cs typeface="B Nazanin" panose="00000400000000000000" pitchFamily="2" charset="-78"/>
              </a:rPr>
              <a:t>محوری ابلاغ ولایت: این امر الهی آن‌قدر سرنوشت‌ساز است که خداوند انجام کامل رسالت </a:t>
            </a:r>
            <a:r>
              <a:rPr lang="fa-IR" sz="2000" b="1" dirty="0" smtClean="0">
                <a:solidFill>
                  <a:prstClr val="black"/>
                </a:solidFill>
                <a:cs typeface="B Nazanin" panose="00000400000000000000" pitchFamily="2" charset="-78"/>
              </a:rPr>
              <a:t>پیامبررا </a:t>
            </a:r>
            <a:r>
              <a:rPr lang="fa-IR" sz="2000" b="1" dirty="0">
                <a:solidFill>
                  <a:prstClr val="black"/>
                </a:solidFill>
                <a:cs typeface="B Nazanin" panose="00000400000000000000" pitchFamily="2" charset="-78"/>
              </a:rPr>
              <a:t>به آن مشروط می‌کند: «وَإِن لَّمْ تَفْعَلْ فَمَا بَلَّغْتَ رِسَالَتَهُ»؛</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اطمینان‌بخشی الهی: پیامبر برای ابلاغ این امر مهم، از حمایت و عصمت الهی برخوردار است.این نشان می‌دهد که پذیرش ولایت، در مسیر حمایت خداوند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خط مرزی ایمان و کفر: عمل به این دستور (ابلاغ و پذیرش ولایت) معیاری برای تشخیص هدایت از ضلالت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ولایت، مکمل دین: نعمت اسلام و دستورات الهی بدون مسئله ولایت، ناقص می‌ماند.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ولایت، بزرگ‌ترین نعمت:ولایت تنها یک حکم حکومتی نیست، بلکه  بالاترین نعمت الهی بر جامعه مؤمنین به شمار می‌رود؛</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ولایت، مایۀ رضایت الهی پذیرش ولایت، شرط رضایت خداوند از دینِ پیروان است: </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انحصار ولایت: ولایت و سرپرستی حقیقی جامعه مؤمنان، منحصراً در اختیار سه گانه الله، رسول و مؤمنانِ دارای وصف خاص </a:t>
            </a:r>
            <a:r>
              <a:rPr lang="fa-IR" sz="2000" b="1" dirty="0" smtClean="0">
                <a:solidFill>
                  <a:prstClr val="black"/>
                </a:solidFill>
                <a:cs typeface="B Nazanin" panose="00000400000000000000" pitchFamily="2" charset="-78"/>
              </a:rPr>
              <a:t>است</a:t>
            </a:r>
            <a:r>
              <a:rPr lang="fa-IR" sz="20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42928568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86289"/>
            <a:ext cx="9112077" cy="642291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100" b="1" dirty="0">
                <a:solidFill>
                  <a:prstClr val="black"/>
                </a:solidFill>
                <a:cs typeface="B Nazanin" panose="00000400000000000000" pitchFamily="2" charset="-78"/>
              </a:rPr>
              <a:t>اساسی‌ترین مسئلۀ دین، مسئلۀ ولایت است؛ چون ولایت، نشانه و سایۀ توحید است. ولایت، یعنی حکومت؛ چیزی است که در جامعۀ اسلامی متعلق به خداست، و از خدای متعال به پیامبر، و از او به ولىّ مؤمنین می‌رسد. </a:t>
            </a:r>
          </a:p>
          <a:p>
            <a:pPr algn="justLow" rtl="1">
              <a:lnSpc>
                <a:spcPct val="150000"/>
              </a:lnSpc>
            </a:pPr>
            <a:r>
              <a:rPr lang="fa-IR" sz="2100" b="1" dirty="0">
                <a:solidFill>
                  <a:prstClr val="black"/>
                </a:solidFill>
                <a:cs typeface="B Nazanin" panose="00000400000000000000" pitchFamily="2" charset="-78"/>
              </a:rPr>
              <a:t>بزرگ‏تر از نعمت ولايت نعمتى نيست ... جامعه‏اى كه داراى ولايت شد، مانند مرده‏اى است كه داراى جان شده است ... جامعه‏اى كه ولايت ندارد استعدادها در اين جامعه هست، اما خنثى مى‏شود، به هدر مى‏رود، نابود مى‏شود، هرزى مى‏رود و يا بدتر به زبان انسان به‌كار مى‏رود، مغز دارد و مى‏انديشد، اما مى‏انديشد براى فساد آفرينى، مى‏انديشد براى انسان‏كشى، مى‏انديشد براى عالم‏سوزى، مى‏انديشد در راه بدبخت كردن انسان‏ها، مى‏انديشد براى محكم كردن پايه‏هاى استثمار و استبداد و استكبار؛ چشم دارد، اما آنچه بايد ببيند نمى‏بيند و آنچه بايد نبيند مى‏بيند؛ گوش دارد اما سخن حق را نمى‏شنود ... جامعه داراى ولايت، جامعه‏اى مى‏شود كه تمام استعدادهاى انسانى را رشد مى‏دهد، همه چيزهايى كه براى كمال و تعالى انسان خدا به او داده اينها را بارور مى‏كند، نهال انسانى را بالنده مى‏سازد، انسان‏ها را به تكامل مى‏رساند، انسانيت‏ها را تقويت مى‏</a:t>
            </a:r>
            <a:r>
              <a:rPr lang="fa-IR" sz="2100" b="1" dirty="0" smtClean="0">
                <a:solidFill>
                  <a:prstClr val="black"/>
                </a:solidFill>
                <a:cs typeface="B Nazanin" panose="00000400000000000000" pitchFamily="2" charset="-78"/>
              </a:rPr>
              <a:t>كند.</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538791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4367" y="817059"/>
            <a:ext cx="9159722" cy="597856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اطاعت آگاهانه از ولی الهی</a:t>
            </a:r>
          </a:p>
          <a:p>
            <a:pPr algn="justLow" rtl="1">
              <a:lnSpc>
                <a:spcPct val="150000"/>
              </a:lnSpc>
            </a:pPr>
            <a:r>
              <a:rPr lang="fa-IR" sz="2100" b="1" dirty="0">
                <a:solidFill>
                  <a:prstClr val="black"/>
                </a:solidFill>
                <a:cs typeface="B Nazanin" panose="00000400000000000000" pitchFamily="2" charset="-78"/>
              </a:rPr>
              <a:t>در برابر تلاش دشمن برای تبدیل رهبری به موضوعی اختلاف‌برانگیز و تضعیف اقتدار مشروع نظام، قرآن کریم تنها راه نجات را در اطاعت آگاهانه و نظام‌مند از ولیّ الهی می‌داند. دشمن می‌کوشد با ترویج فرهنگ نافرمانی، تفسیرهای خودسرانه و تقدس‌زدایی از فرماندهی، جامعه را به سمت هرج و مرج و از دست دادن قطب نمای الهی سوق دهد. در رویارویی با این توطئه، قرآن رویکردی روشن و عمل‌گرا دارد و اطاعت از «اولی‌الامر» را نه یک وظیفۀ تحمیلی، بلکه تکمیل‌کنندۀ منطقی ایمان و تنها مسیر حفظ انسجام، کارآمدی و هدایت جمعی معرفی می‌کند</a:t>
            </a:r>
            <a:r>
              <a:rPr lang="fa-IR" sz="21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و شواهد قرآنی</a:t>
            </a:r>
            <a:endParaRPr lang="fa-IR" sz="21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أَطِيعُوا </a:t>
            </a:r>
            <a:r>
              <a:rPr lang="fa-IR" sz="2100" b="1" dirty="0">
                <a:solidFill>
                  <a:prstClr val="black"/>
                </a:solidFill>
                <a:cs typeface="B Nazanin" panose="00000400000000000000" pitchFamily="2" charset="-78"/>
              </a:rPr>
              <a:t>اللَّهَ وَأَطِيعُوا الرَّسُولَ وَأُولِي الْأَمْرِ مِنكُمْ» (نساء: ۵۹)؛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وَأَطِيعُوا اللَّهَ وَالرَّسُولَ وَلَا تَنَازَعُوا فَتَفْشَلُوا وَتَذْهَبَ رِيحُكُمْ وَاصْبِرُوا إِنَّ اللَّهَ مَعَ الصَّابِرِينَ (انفال: ۴۶</a:t>
            </a:r>
            <a:r>
              <a:rPr lang="fa-IR" sz="21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فَلا وَ رَبِّكَ لا يُؤْمِنُونَ حَتَّى يُحَكِّمُوكَ فيما شَجَرَ بَيْنَهُمْ ثُمَّ لا يَجِدُوا في‏ أَنْفُسِهِمْ حَرَجاً مِمَّا قَضَيْتَ وَ يُسَلِّمُوا تَسْليماً» (نساء: 65)؛ </a:t>
            </a:r>
            <a:endParaRPr lang="fa-IR" sz="21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58228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1439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وجوب و اولویت اطاعت: اطاعت از خدا، </a:t>
            </a:r>
            <a:r>
              <a:rPr lang="fa-IR" sz="2200" b="1" dirty="0" smtClean="0">
                <a:solidFill>
                  <a:prstClr val="black"/>
                </a:solidFill>
                <a:cs typeface="B Nazanin" panose="00000400000000000000" pitchFamily="2" charset="-78"/>
              </a:rPr>
              <a:t>پیامبر </a:t>
            </a:r>
            <a:r>
              <a:rPr lang="fa-IR" sz="2200" b="1" dirty="0">
                <a:solidFill>
                  <a:prstClr val="black"/>
                </a:solidFill>
                <a:cs typeface="B Nazanin" panose="00000400000000000000" pitchFamily="2" charset="-78"/>
              </a:rPr>
              <a:t>و اولی‌الامر، یک دستور الهی و نشانۀ ایمان است و اطاعت از پیامبر، در حقیقت اطاعت از خداست؛</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حفظ وحدت و قدرت: اطاعت و اجتناب از نزاع و کشمکش، عامل حفظ قدرت، شوکت جامعۀ اسلامی و مانع سستی و شکست است؛</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تسلیم کامل قلبی: ایمان واقعی مستلزم آن است که پس از رجوع به داوری خدا و رسول، هیچ ناراحتی و اعتراضی در دل نسبت‌به حکم آنان باقی نماند و تسلیم محض باشند؛</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مفهوم اطاعت آگاهانه: اطاعت مطلوب، صرفاً اجرای صوری دستور نیست. اطاعت باید همراه با فهم، بصیرت و درک منطق و فلسفۀ فرامین باشد. این سطح از اطاعت است که در بحران‌ها هماهنگی ایجاد کرده و از نفوذ دشمن جلوگیری می‌کند؛</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اولی‌الامر به‌عنوان مرجع نهایی: در صورت بروز هرگونه اختلاف و تنازع، بازگشت‌گاه نهایی فقط باید به خدا (قرآن) و </a:t>
            </a:r>
            <a:r>
              <a:rPr lang="fa-IR" sz="2200" b="1" dirty="0" smtClean="0">
                <a:solidFill>
                  <a:prstClr val="black"/>
                </a:solidFill>
                <a:cs typeface="B Nazanin" panose="00000400000000000000" pitchFamily="2" charset="-78"/>
              </a:rPr>
              <a:t>رسول </a:t>
            </a:r>
            <a:r>
              <a:rPr lang="fa-IR" sz="2200" b="1" dirty="0">
                <a:solidFill>
                  <a:prstClr val="black"/>
                </a:solidFill>
                <a:cs typeface="B Nazanin" panose="00000400000000000000" pitchFamily="2" charset="-78"/>
              </a:rPr>
              <a:t>باشد. این راهکار، بهترین سرانجام را به همراه دارد.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40967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4367" y="817059"/>
            <a:ext cx="9159722"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اجتناب از تفرقه و نزاع</a:t>
            </a:r>
          </a:p>
          <a:p>
            <a:pPr algn="justLow" rtl="1">
              <a:lnSpc>
                <a:spcPct val="150000"/>
              </a:lnSpc>
            </a:pPr>
            <a:r>
              <a:rPr lang="fa-IR" sz="2400" b="1" dirty="0">
                <a:solidFill>
                  <a:prstClr val="black"/>
                </a:solidFill>
                <a:cs typeface="B Nazanin" panose="00000400000000000000" pitchFamily="2" charset="-78"/>
              </a:rPr>
              <a:t>در </a:t>
            </a: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استراتژی جنگ ترکیبی، دشمن به خوبی می‌داند که یک جامعه متحد حول محور ولایت، شکست‌ناپذیر است؛ بنابراین تمام تلاش خود را بر ایجاد شکاف، دامن زدن به اختلافات جناحی و تحریک نزاع‌های داخلی متمرکز می‌کند تا این محور واحد را تضعیف و جامعه را از درون متلاشی سازد. در برابر این توطئه ویرانگر، قرآن کریم با قاطعیتی بی‌بدیل، ولایت‌مداری را مساوی با وحدت کلمه و حرام دانستن هرگونه تفرقه و نزاع معرفی می‌کند. </a:t>
            </a:r>
            <a:endParaRPr lang="fa-IR" sz="2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وَأَطِيعُوا اللَّهَ وَرَسُولَهُ وَلَا تَنَازَعُوا فَتَفْشَلُوا وَتَذْهَبَ رِيحُكُمْ (انفال: 46)؛ و از خدا و پیامبرش اطاعت کنید و با یکدیگر نزاع (و کشمکش) نکنید، که سست شوید و قدرت (و شوکت) شما از بین برود.»</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338822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30172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تقدم اطاعت بر وحدت: دستور به اطاعت از خدا و رسولش، مقدم بر نهی از نزاع است. </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نهی قاطع از نزاع: </a:t>
            </a:r>
            <a:r>
              <a:rPr lang="fa-IR" sz="1900" b="1" dirty="0" smtClean="0">
                <a:solidFill>
                  <a:prstClr val="black"/>
                </a:solidFill>
                <a:cs typeface="B Nazanin" panose="00000400000000000000" pitchFamily="2" charset="-78"/>
              </a:rPr>
              <a:t>نزاع </a:t>
            </a:r>
            <a:r>
              <a:rPr lang="fa-IR" sz="1900" b="1" dirty="0">
                <a:solidFill>
                  <a:prstClr val="black"/>
                </a:solidFill>
                <a:cs typeface="B Nazanin" panose="00000400000000000000" pitchFamily="2" charset="-78"/>
              </a:rPr>
              <a:t>و کشمکش (در امور کلان و اصولی) به هر شکل و با هر توجیهی، برای جامعه ایمانی ممنوع است؛</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تفرقه دو نتیجه حتمی دارد: تفرقه </a:t>
            </a:r>
            <a:r>
              <a:rPr lang="fa-IR" sz="1900" b="1" dirty="0">
                <a:solidFill>
                  <a:prstClr val="black"/>
                </a:solidFill>
                <a:cs typeface="B Nazanin" panose="00000400000000000000" pitchFamily="2" charset="-78"/>
              </a:rPr>
              <a:t>باعث از بین رفتن روحیه، اراده و استقامت جمعی می‌شود</a:t>
            </a:r>
            <a:r>
              <a:rPr lang="fa-IR" sz="1900" b="1" dirty="0" smtClean="0">
                <a:solidFill>
                  <a:prstClr val="black"/>
                </a:solidFill>
                <a:cs typeface="B Nazanin" panose="00000400000000000000" pitchFamily="2" charset="-78"/>
              </a:rPr>
              <a:t>؛ تفرقه</a:t>
            </a:r>
            <a:r>
              <a:rPr lang="fa-IR" sz="1900" b="1" dirty="0">
                <a:solidFill>
                  <a:prstClr val="black"/>
                </a:solidFill>
                <a:cs typeface="B Nazanin" panose="00000400000000000000" pitchFamily="2" charset="-78"/>
              </a:rPr>
              <a:t>، سرمایه اجتماعی و توان عملیاتی جامعه را نابود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ولایت، محور رفع تفرقه: </a:t>
            </a:r>
            <a:r>
              <a:rPr lang="fa-IR" sz="1900" b="1" dirty="0" smtClean="0">
                <a:solidFill>
                  <a:prstClr val="black"/>
                </a:solidFill>
                <a:cs typeface="B Nazanin" panose="00000400000000000000" pitchFamily="2" charset="-78"/>
              </a:rPr>
              <a:t>وجود </a:t>
            </a:r>
            <a:r>
              <a:rPr lang="fa-IR" sz="1900" b="1" dirty="0">
                <a:solidFill>
                  <a:prstClr val="black"/>
                </a:solidFill>
                <a:cs typeface="B Nazanin" panose="00000400000000000000" pitchFamily="2" charset="-78"/>
              </a:rPr>
              <a:t>ولیّ امر الهی که اطاعتش در راستای اطاعت از خداست، عینیت بخشیدن به همان محور مشترک برای جلوگیری از نزاع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امنیت‌ساز بودن وحدت: اجتناب از تفرقه، یک دستور اخلاقی صرف نیست؛ یک ضرورت راهبردی برای حفظ امنیت، قدرت و مانع‌زدایی از نفوذ دشمن است. </a:t>
            </a:r>
          </a:p>
          <a:p>
            <a:pPr marL="342900" indent="-342900" algn="justLow" rtl="1">
              <a:lnSpc>
                <a:spcPct val="150000"/>
              </a:lnSpc>
              <a:buFont typeface="Arial" panose="020B0604020202020204" pitchFamily="34" charset="0"/>
              <a:buChar char="•"/>
            </a:pPr>
            <a:r>
              <a:rPr lang="fa-IR" sz="1900" b="1" dirty="0" smtClean="0">
                <a:solidFill>
                  <a:prstClr val="black"/>
                </a:solidFill>
                <a:cs typeface="B Nazanin" panose="00000400000000000000" pitchFamily="2" charset="-78"/>
              </a:rPr>
              <a:t>مسئولیت </a:t>
            </a:r>
            <a:r>
              <a:rPr lang="fa-IR" sz="1900" b="1" dirty="0">
                <a:solidFill>
                  <a:prstClr val="black"/>
                </a:solidFill>
                <a:cs typeface="B Nazanin" panose="00000400000000000000" pitchFamily="2" charset="-78"/>
              </a:rPr>
              <a:t>رهبران، فرماندهان و نخبگان در ایجاد همدلی و جلوگیری از شکاف‌ها به مراتب سنگین‌تر است، زیرا نزاع آنان عواقب گسترده‌تری دارد؛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نظم تشکیلاتی، جلوه‌ای از اجتناب از نزاع: یکی از مصادیق عملی اجتناب از نزاع، تمکین به نظم تشکیلاتی و سلسله‌مراتب تصمیم‌گیری تحت نظر ولیّ امر است تا تصمیمات هماهنگ و یکپارچه اتخاذ و اجرا 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8474655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86289"/>
            <a:ext cx="9112077" cy="642291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100" b="1" dirty="0">
                <a:solidFill>
                  <a:prstClr val="black"/>
                </a:solidFill>
                <a:cs typeface="B Nazanin" panose="00000400000000000000" pitchFamily="2" charset="-78"/>
              </a:rPr>
              <a:t>ـ مراقب باشید، نمی‌شود هر کسی را به‌مجرد یک خطا یا اشتباهی گفت منافق؛ نمی‌شود هر کسی را به‌مجرد اینکه یک کلمه حرفی برخلاف آنچه که من و شما فکر می‌کنیم زد، بگوییم او ضد ولایت فقیه است. در تشخیص‌ها خیلی باید مراقبت کنید. </a:t>
            </a:r>
          </a:p>
          <a:p>
            <a:pPr algn="justLow" rtl="1">
              <a:lnSpc>
                <a:spcPct val="150000"/>
              </a:lnSpc>
            </a:pPr>
            <a:r>
              <a:rPr lang="fa-IR" sz="2100" b="1" dirty="0">
                <a:solidFill>
                  <a:prstClr val="black"/>
                </a:solidFill>
                <a:cs typeface="B Nazanin" panose="00000400000000000000" pitchFamily="2" charset="-78"/>
              </a:rPr>
              <a:t>ـ جوانان عزیز! شما امیدهای انقلاب و اسلامید. رفتار شما می‌تواند این مملکت را در جهت شکوفایی، با سرعت به پیش ببرد. وقتی جوان مملکت هوشیارانه، با تدبیر، با حلم و با توجه به موقعیّت‌ها، حرف بزند و تصمیم بگیرد و عمل کند، کشور گلستان خواهد شد. وقتی هیجانات کور، پا وسط بگذارند، دشمن فوراً استفاده خواهد کرد. بارها گفته‌ام، باز هم تکرار می‌کنم؛ من معتقدم که جوان مملکت بایستی در همۀ میدان‌ها حضور و آمادگی داشته باشد؛ منتها با انضباط....حتی اگر یک حرفی که خون شما را به جوش می‌آورد به زبان آورند ـ مثلاً فرض کنید اهانت به رهبری کردند ـ باز هم باید صبر و سکوت کنید. اگر عکس مرا هم آتش زدند و یا پاره کردند، باید سکوت کنید. نیروی‌تان را برای آن روزی که کشور به آن نیازمند است، برای آن روزی که نیروی جوان و مؤمن و حزب‌الّلهی باید در مقابله با دشمن بایستد، حفظ کنید.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8594070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4367" y="817059"/>
            <a:ext cx="9159722" cy="591123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تسلیم و رضایت قلبی</a:t>
            </a:r>
          </a:p>
          <a:p>
            <a:pPr algn="justLow" rtl="1">
              <a:lnSpc>
                <a:spcPct val="150000"/>
              </a:lnSpc>
            </a:pPr>
            <a:r>
              <a:rPr lang="fa-IR" sz="2300" b="1" dirty="0">
                <a:solidFill>
                  <a:prstClr val="black"/>
                </a:solidFill>
                <a:cs typeface="B Nazanin" panose="00000400000000000000" pitchFamily="2" charset="-78"/>
              </a:rPr>
              <a:t>دشمن در نبرد شناختی، نه‌تنها به دنبال ایجاد نافرمانی عملی، که در پی تخریب آرامش درونی و ایجاد نارضایتی پنهان نسبت‌به فرامین ولایی است. او می‌کوشد با القای شبهه، بزرگ‌نمایی دشواری‌ها و ترسیم آینده‌ای تاریک، رضایت قلبی مردم را از مسیر نظام به تلخی بکشاند. در برابر این حمله به عمیق‌ترین لایه‌های ایمان، قرآن کریم ولایت‌مداری کامل را فراتر از اطاعت ظاهری، در گرو «تسلیم قلبی» و «رضایت باطنی» می‌داند</a:t>
            </a:r>
            <a:r>
              <a:rPr lang="fa-IR" sz="23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آیات و شواهد قرآنی</a:t>
            </a:r>
            <a:endParaRPr lang="fa-IR" sz="23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فَلَا </a:t>
            </a:r>
            <a:r>
              <a:rPr lang="fa-IR" sz="2300" b="1" dirty="0">
                <a:solidFill>
                  <a:prstClr val="black"/>
                </a:solidFill>
                <a:cs typeface="B Nazanin" panose="00000400000000000000" pitchFamily="2" charset="-78"/>
              </a:rPr>
              <a:t>وَرَبِّكَ لَا يُؤْمِنُونَ حَتَّى يُحَكِّمُوكَ فِيمَا شَجَرَ بَيْنَهُمْ ثُمَّ لَا يَجِدُوا فِي أَنفُسِهِمْ حَرَجًا مِّمَّا قَضَيْتَ وَيُسَلِّمُوا تَسْلِيمًا (نساء: 65)؛ پس سوگند به پروردگارت که آنان [به راستی] ایمان نمی‌آورند، مگر آنکه در اختلافات خویش تو [ای پیامبر] را داور قرار دهند، و سپس از حکمی که می‌دهی در دل خود احساس ناراحتی نکنند و کاملاً تسلیم باشند.</a:t>
            </a:r>
            <a:endParaRPr lang="fa-IR" sz="23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279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2559000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498031"/>
            <a:ext cx="9112077" cy="4031873"/>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جمع‌بندی نهایی</a:t>
            </a:r>
            <a:endParaRPr lang="fa-IR" sz="1000" dirty="0">
              <a:solidFill>
                <a:srgbClr val="C00000"/>
              </a:solidFill>
              <a:cs typeface="B Titr" panose="00000700000000000000" pitchFamily="2" charset="-78"/>
            </a:endParaRPr>
          </a:p>
          <a:p>
            <a:pPr algn="justLow" rtl="1">
              <a:lnSpc>
                <a:spcPct val="200000"/>
              </a:lnSpc>
            </a:pPr>
            <a:r>
              <a:rPr lang="fa-IR" sz="2200" b="1" dirty="0" smtClean="0">
                <a:solidFill>
                  <a:prstClr val="black"/>
                </a:solidFill>
                <a:cs typeface="B Nazanin" panose="00000400000000000000" pitchFamily="2" charset="-78"/>
              </a:rPr>
              <a:t>این </a:t>
            </a:r>
            <a:r>
              <a:rPr lang="fa-IR" sz="2200" b="1" dirty="0">
                <a:solidFill>
                  <a:prstClr val="black"/>
                </a:solidFill>
                <a:cs typeface="B Nazanin" panose="00000400000000000000" pitchFamily="2" charset="-78"/>
              </a:rPr>
              <a:t>مهندسی معارف قرآنی نشان می‌دهد که:</a:t>
            </a:r>
          </a:p>
          <a:p>
            <a:pPr marL="342900" indent="-342900" algn="justLow" rtl="1">
              <a:lnSpc>
                <a:spcPct val="200000"/>
              </a:lnSpc>
              <a:buFont typeface="Wingdings" panose="05000000000000000000" pitchFamily="2" charset="2"/>
              <a:buChar char="q"/>
            </a:pPr>
            <a:r>
              <a:rPr lang="fa-IR" sz="2200" b="1" dirty="0" smtClean="0">
                <a:solidFill>
                  <a:prstClr val="black"/>
                </a:solidFill>
                <a:cs typeface="B Nazanin" panose="00000400000000000000" pitchFamily="2" charset="-78"/>
              </a:rPr>
              <a:t>انقلاب </a:t>
            </a:r>
            <a:r>
              <a:rPr lang="fa-IR" sz="2200" b="1" dirty="0">
                <a:solidFill>
                  <a:prstClr val="black"/>
                </a:solidFill>
                <a:cs typeface="B Nazanin" panose="00000400000000000000" pitchFamily="2" charset="-78"/>
              </a:rPr>
              <a:t>اسلامی تصادفی پیروز نشده است</a:t>
            </a:r>
          </a:p>
          <a:p>
            <a:pPr marL="342900" indent="-342900" algn="justLow" rtl="1">
              <a:lnSpc>
                <a:spcPct val="200000"/>
              </a:lnSpc>
              <a:buFont typeface="Wingdings" panose="05000000000000000000" pitchFamily="2" charset="2"/>
              <a:buChar char="q"/>
            </a:pPr>
            <a:r>
              <a:rPr lang="fa-IR" sz="2200" b="1" dirty="0" smtClean="0">
                <a:solidFill>
                  <a:prstClr val="black"/>
                </a:solidFill>
                <a:cs typeface="B Nazanin" panose="00000400000000000000" pitchFamily="2" charset="-78"/>
              </a:rPr>
              <a:t>مقاومت</a:t>
            </a:r>
            <a:r>
              <a:rPr lang="fa-IR" sz="2200" b="1" dirty="0">
                <a:solidFill>
                  <a:prstClr val="black"/>
                </a:solidFill>
                <a:cs typeface="B Nazanin" panose="00000400000000000000" pitchFamily="2" charset="-78"/>
              </a:rPr>
              <a:t>، یک واکنش احساسی نیست؛ یک منظومه عقلانی ـ ایمانی است؛</a:t>
            </a:r>
          </a:p>
          <a:p>
            <a:pPr marL="342900" indent="-342900" algn="justLow"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قرآن، کتاب اداره میدان‌های سخت است؛</a:t>
            </a:r>
          </a:p>
          <a:p>
            <a:pPr marL="342900" indent="-342900" algn="justLow" rtl="1">
              <a:lnSpc>
                <a:spcPct val="200000"/>
              </a:lnSpc>
              <a:buFont typeface="Wingdings" panose="05000000000000000000" pitchFamily="2" charset="2"/>
              <a:buChar char="q"/>
            </a:pPr>
            <a:r>
              <a:rPr lang="fa-IR" sz="2200" b="1" dirty="0">
                <a:solidFill>
                  <a:prstClr val="black"/>
                </a:solidFill>
                <a:cs typeface="B Nazanin" panose="00000400000000000000" pitchFamily="2" charset="-78"/>
              </a:rPr>
              <a:t>جبهه حق، اگر این معادله را حفظ کند، شکست‌ناپذیر خواهد بود.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6411" y="-6395"/>
            <a:ext cx="7587357" cy="834235"/>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2297689" y="216154"/>
            <a:ext cx="5526741" cy="461665"/>
          </a:xfrm>
          <a:prstGeom prst="rect">
            <a:avLst/>
          </a:prstGeom>
          <a:noFill/>
        </p:spPr>
        <p:txBody>
          <a:bodyPr wrap="square" rtlCol="1">
            <a:spAutoFit/>
          </a:bodyPr>
          <a:lstStyle/>
          <a:p>
            <a:pPr algn="ctr" rtl="1"/>
            <a:r>
              <a:rPr lang="fa-IR" sz="2400" dirty="0">
                <a:solidFill>
                  <a:prstClr val="white">
                    <a:lumMod val="95000"/>
                  </a:prstClr>
                </a:solidFill>
                <a:cs typeface="B Titr" panose="00000700000000000000" pitchFamily="2" charset="-78"/>
              </a:rPr>
              <a:t>ضرورت رجوع به قرآن در نبرد ذهن‌ها و دل‌ها</a:t>
            </a:r>
            <a:endParaRPr lang="fa-IR" sz="4400" dirty="0">
              <a:solidFill>
                <a:prstClr val="white">
                  <a:lumMod val="95000"/>
                </a:prst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614282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animEffect transition="in" filter="fade">
                                      <p:cBhvr>
                                        <p:cTn id="51" dur="1000"/>
                                        <p:tgtEl>
                                          <p:spTgt spid="6">
                                            <p:txEl>
                                              <p:pRg st="3" end="3"/>
                                            </p:txEl>
                                          </p:spTgt>
                                        </p:tgtEl>
                                      </p:cBhvr>
                                    </p:animEffect>
                                    <p:anim calcmode="lin" valueType="num">
                                      <p:cBhvr>
                                        <p:cTn id="5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fade">
                                      <p:cBhvr>
                                        <p:cTn id="65" dur="1000"/>
                                        <p:tgtEl>
                                          <p:spTgt spid="6">
                                            <p:txEl>
                                              <p:pRg st="5" end="5"/>
                                            </p:txEl>
                                          </p:spTgt>
                                        </p:tgtEl>
                                      </p:cBhvr>
                                    </p:animEffect>
                                    <p:anim calcmode="lin" valueType="num">
                                      <p:cBhvr>
                                        <p:cTn id="6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30172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سوگند الهی بر صحت محتوا: شروع آیه با «فَلَا وَرَبِّكَ» (سوگند به پروردگارت) نشان می‌دهد که محتوای این آیه از اهمیت بنیادین و قطعیت برخوردار است. این یک حکم عادی نیست، بلکه پایه‌ای از پایه‌های ایمان است که خداوند بر آن سوگند یاد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ولایت‌مداری قلبی، نه فرمالیته اداری: این آیه نشان می‌دهد ولایت‌مداری مورد انتظار، فراتر از اطاعت ظاهری و اداری است. قلب‌ها باید پیشاپیش، مطیع و مشتاق فرمان ولیّ باشد. این عمیق‌ترین سطح امنیت درونی نظام است؛ </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پیشگیری از نفوذ از طریق وحدت قلوب: اگر دل‌ها با حکم ولیّ یکی باشد، هیجان‌های کاذب، شایعات و اختلاف‌افکنی‌های دشمن (نفوذ) اساساً جایی برای اثرگذاری نخواهند یافت. این تسلیم قلبی، قوی‌ترین سد در برابر جنگ روانی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معیار سنجش ایمان و وفاداری: این آیه یک معیار عملی و درونی برای سنجش ایمان افراد و گروه‌ها ارائه می‌دهد: رفتار آنان در برابر حکم ولیّ و واکنش باطنی‌شان نسبت‌به آن.</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تکمیل‌کنندۀ حلقۀ اطاعت آگاهانه: این آیه حلقۀ اطاعت آگاهانه را کامل می‌کند. اطاعت آگاهانه منجر به رضایت قلبی می‌شود و رضایت قلبی نیز موجب تسلیم عملی کامل خواهد شد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897448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84367" y="817059"/>
            <a:ext cx="9159722" cy="59554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دوستی و نصرت اولیای الهی</a:t>
            </a:r>
          </a:p>
          <a:p>
            <a:pPr algn="justLow" rtl="1">
              <a:lnSpc>
                <a:spcPct val="150000"/>
              </a:lnSpc>
            </a:pPr>
            <a:r>
              <a:rPr lang="fa-IR" sz="2300" b="1" dirty="0">
                <a:solidFill>
                  <a:prstClr val="black"/>
                </a:solidFill>
                <a:cs typeface="B Nazanin" panose="00000400000000000000" pitchFamily="2" charset="-78"/>
              </a:rPr>
              <a:t>دشمن در جنگ ترکیبی، برای بی‌اثر کردن اقتدار رهبری، تنها به جلوگیری از اطاعت بسنده نمی‌کند، بلکه می‌کوشد پیوند عاطفی و روحی میان امت و ولایت را قطع کند و آن را به رابطه‌ای سرد، رسمی و صرفاً وظیفه‌محور تقلیل دهد. در برابر این تلاش برای بی‌روح‌سازی حکومت دینی، قرآن کریم ولایت‌مداری را فراتر از یک رابطۀ حقوقی، به «مودّت» (دوستی قلبی) و «نصرت» (یاری فعال) تعریف می‌کند. این سطح از ارتباط، جامعه را به پیکره‌ای زنده و پرشور تبدیل می‌کند که در آن، دفاع از ولایت چون دفاع از عزیزترین کسان است. </a:t>
            </a:r>
            <a:endParaRPr lang="fa-IR" sz="23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300" b="1" dirty="0" smtClean="0">
                <a:solidFill>
                  <a:srgbClr val="ED7D31">
                    <a:lumMod val="75000"/>
                  </a:srgbClr>
                </a:solidFill>
                <a:cs typeface="B Nazanin" panose="00000400000000000000" pitchFamily="2" charset="-78"/>
              </a:rPr>
              <a:t>آیات و شواهد قرآنی</a:t>
            </a:r>
            <a:endParaRPr lang="fa-IR" sz="23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قُل </a:t>
            </a:r>
            <a:r>
              <a:rPr lang="fa-IR" sz="2300" b="1" dirty="0">
                <a:solidFill>
                  <a:prstClr val="black"/>
                </a:solidFill>
                <a:cs typeface="B Nazanin" panose="00000400000000000000" pitchFamily="2" charset="-78"/>
              </a:rPr>
              <a:t>لَّا أَسْأَلُكُمْ عَلَيْهِ أَجْرًا إِلَّا الْمَوَدَّةَ فِي الْقُرْبَى (شوری: 23)؛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يَا </a:t>
            </a:r>
            <a:r>
              <a:rPr lang="fa-IR" sz="2300" b="1" dirty="0">
                <a:solidFill>
                  <a:prstClr val="black"/>
                </a:solidFill>
                <a:cs typeface="B Nazanin" panose="00000400000000000000" pitchFamily="2" charset="-78"/>
              </a:rPr>
              <a:t>أَيُّهَا الرَّسُولُ بَلِّغْ مَا أُنْزِلَ إِلَيْكَ مِنْ رَبِّكَ وَإِنْ لَمْ تَفْعَلْ فَمَا بَلَّغْتَ رِسَالَتَهُ وَاللَّهُ يَعْصِمُكَ مِنَ النَّاسِ إِنَّ اللَّهَ لَا يَهْدِي الْقَوْمَ الْكَافِرِينَ (مائده: 67)؛ </a:t>
            </a:r>
            <a:endParaRPr lang="fa-IR" sz="23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0"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6765863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ولایت، عین رسالت: درخواست مودت به‌عنوان پاداش رسالت </a:t>
            </a:r>
            <a:r>
              <a:rPr lang="fa-IR" sz="2100" b="1" dirty="0" smtClean="0">
                <a:solidFill>
                  <a:prstClr val="black"/>
                </a:solidFill>
                <a:cs typeface="B Nazanin" panose="00000400000000000000" pitchFamily="2" charset="-78"/>
              </a:rPr>
              <a:t>پیامبر، </a:t>
            </a:r>
            <a:r>
              <a:rPr lang="fa-IR" sz="2100" b="1" dirty="0">
                <a:solidFill>
                  <a:prstClr val="black"/>
                </a:solidFill>
                <a:cs typeface="B Nazanin" panose="00000400000000000000" pitchFamily="2" charset="-78"/>
              </a:rPr>
              <a:t>نشان می‌دهد که دوستی با خویشاوندان ویژۀ آن حضرت (اهل بیت علیهم‌السلام)، جزء جدایی‌ناپذیر و هدف غایی دعوت ایشان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تکلیف عمومی و دائمی</a:t>
            </a:r>
            <a:r>
              <a:rPr lang="fa-IR" sz="2100" b="1" dirty="0" smtClean="0">
                <a:solidFill>
                  <a:prstClr val="black"/>
                </a:solidFill>
                <a:cs typeface="B Nazanin" panose="00000400000000000000" pitchFamily="2" charset="-78"/>
              </a:rPr>
              <a:t>: مودت </a:t>
            </a:r>
            <a:r>
              <a:rPr lang="fa-IR" sz="2100" b="1" dirty="0">
                <a:solidFill>
                  <a:prstClr val="black"/>
                </a:solidFill>
                <a:cs typeface="B Nazanin" panose="00000400000000000000" pitchFamily="2" charset="-78"/>
              </a:rPr>
              <a:t>نسبت‌به </a:t>
            </a:r>
            <a:r>
              <a:rPr lang="fa-IR" sz="2100" b="1" dirty="0" smtClean="0">
                <a:solidFill>
                  <a:prstClr val="black"/>
                </a:solidFill>
                <a:cs typeface="B Nazanin" panose="00000400000000000000" pitchFamily="2" charset="-78"/>
              </a:rPr>
              <a:t>اهل‌بیت، </a:t>
            </a:r>
            <a:r>
              <a:rPr lang="fa-IR" sz="2100" b="1" dirty="0">
                <a:solidFill>
                  <a:prstClr val="black"/>
                </a:solidFill>
                <a:cs typeface="B Nazanin" panose="00000400000000000000" pitchFamily="2" charset="-78"/>
              </a:rPr>
              <a:t>یک وظیفۀ همگانی و همیشگی است، نه یک رابطۀ احساسی اختیاری.</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اطاعت </a:t>
            </a:r>
            <a:r>
              <a:rPr lang="fa-IR" sz="2100" b="1" dirty="0">
                <a:solidFill>
                  <a:prstClr val="black"/>
                </a:solidFill>
                <a:cs typeface="B Nazanin" panose="00000400000000000000" pitchFamily="2" charset="-78"/>
              </a:rPr>
              <a:t>از ولایت باید بر پایۀ محبت و دل‌بستگی قلبی استوار باشد. </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نصرت</a:t>
            </a:r>
            <a:r>
              <a:rPr lang="fa-IR" sz="2100" b="1" dirty="0">
                <a:solidFill>
                  <a:prstClr val="black"/>
                </a:solidFill>
                <a:cs typeface="B Nazanin" panose="00000400000000000000" pitchFamily="2" charset="-78"/>
              </a:rPr>
              <a:t>، شرط بقای دین: اهمیت امر ولایت </a:t>
            </a:r>
            <a:r>
              <a:rPr lang="fa-IR" sz="2100" b="1" dirty="0" smtClean="0">
                <a:solidFill>
                  <a:prstClr val="black"/>
                </a:solidFill>
                <a:cs typeface="B Nazanin" panose="00000400000000000000" pitchFamily="2" charset="-78"/>
              </a:rPr>
              <a:t>آن‌قدر </a:t>
            </a:r>
            <a:r>
              <a:rPr lang="fa-IR" sz="2100" b="1" dirty="0">
                <a:solidFill>
                  <a:prstClr val="black"/>
                </a:solidFill>
                <a:cs typeface="B Nazanin" panose="00000400000000000000" pitchFamily="2" charset="-78"/>
              </a:rPr>
              <a:t>حیاتی است که عدم ابلاغ آن، مساوی با عدم انجام رسالت معرفی شده است. به تبع، نصرت و حمایت از این ولایت پس از ابلاغ، شرط حفظ و بقای دین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نصرت، تکلیفی فراتر از همراهی ساده: نصرت ولیّ الهی تنها به معنای همراهی در جنگ نیست، بلکه شامل دفاع فکری و فرهنگی، بسیج اجتماعی، تأمین زمینه‌ها و مقاومت در برابر تمامی توطئه‌ها برای تحقق حکومت اوست</a:t>
            </a:r>
            <a:r>
              <a:rPr lang="fa-IR" sz="2100" b="1" dirty="0" smtClean="0">
                <a:solidFill>
                  <a:prstClr val="black"/>
                </a:solidFill>
                <a:cs typeface="B Nazanin" panose="00000400000000000000" pitchFamily="2" charset="-78"/>
              </a:rPr>
              <a:t>؛</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40428293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5452" y="967816"/>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مسئولیت </a:t>
            </a:r>
            <a:r>
              <a:rPr lang="fa-IR" sz="2000" b="1" dirty="0">
                <a:solidFill>
                  <a:prstClr val="black"/>
                </a:solidFill>
                <a:cs typeface="B Nazanin" panose="00000400000000000000" pitchFamily="2" charset="-78"/>
              </a:rPr>
              <a:t>همگانی در نصرت: مسئولیت نصرت، متوجه کل امت است. هیچ فرد یا گروهی نمی‌تواند خود را از این تکلیف مبرا بداند؛عصمت الهی پشتیبان نصرت: </a:t>
            </a:r>
            <a:r>
              <a:rPr lang="fa-IR" sz="2000" b="1" dirty="0" smtClean="0">
                <a:solidFill>
                  <a:prstClr val="black"/>
                </a:solidFill>
                <a:cs typeface="B Nazanin" panose="00000400000000000000" pitchFamily="2" charset="-78"/>
              </a:rPr>
              <a:t>ناصران </a:t>
            </a:r>
            <a:r>
              <a:rPr lang="fa-IR" sz="2000" b="1" dirty="0">
                <a:solidFill>
                  <a:prstClr val="black"/>
                </a:solidFill>
                <a:cs typeface="B Nazanin" panose="00000400000000000000" pitchFamily="2" charset="-78"/>
              </a:rPr>
              <a:t>طریق ولایت، تحت حمایت و عنایت خاص الهی هستند؛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مودت، موتور محرک نصرت: رابطۀ مودت و نصرت یک رابطۀ علّی و دوطرفه است. مودت عمیق، خودبه‌خود به نصرت عملی می‌انجامد و نصرت در راه ولیّ، عمق و صفای مودت را افزایش می‌دهد؛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نظام تربیتی ولایی: جامعۀ ولایی باید به‌گونه‌ای تربیت شود که محبت به </a:t>
            </a:r>
            <a:r>
              <a:rPr lang="fa-IR" sz="2000" b="1" dirty="0" smtClean="0">
                <a:solidFill>
                  <a:prstClr val="black"/>
                </a:solidFill>
                <a:cs typeface="B Nazanin" panose="00000400000000000000" pitchFamily="2" charset="-78"/>
              </a:rPr>
              <a:t>اهل‌بیت از </a:t>
            </a:r>
            <a:r>
              <a:rPr lang="fa-IR" sz="2000" b="1" dirty="0">
                <a:solidFill>
                  <a:prstClr val="black"/>
                </a:solidFill>
                <a:cs typeface="B Nazanin" panose="00000400000000000000" pitchFamily="2" charset="-78"/>
              </a:rPr>
              <a:t>یک احساس فردی فراتر رفته و به یک ارزش اجتماعی تبدیل‌کننده و مسئولیت‌آفرین مبدل گردد؛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آزمون عملی ایمان: میزان و کیفیت نصرت عملی از ولایت، معیار واقعی سنجش عمق مودت و صدق ایمان افراد و جامعه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استمرار تاریخی تکلیف: همان‌گونه که </a:t>
            </a:r>
            <a:r>
              <a:rPr lang="fa-IR" sz="2000" b="1" dirty="0" smtClean="0">
                <a:solidFill>
                  <a:prstClr val="black"/>
                </a:solidFill>
                <a:cs typeface="B Nazanin" panose="00000400000000000000" pitchFamily="2" charset="-78"/>
              </a:rPr>
              <a:t>پیامبر </a:t>
            </a:r>
            <a:r>
              <a:rPr lang="fa-IR" sz="2000" b="1" dirty="0">
                <a:solidFill>
                  <a:prstClr val="black"/>
                </a:solidFill>
                <a:cs typeface="B Nazanin" panose="00000400000000000000" pitchFamily="2" charset="-78"/>
              </a:rPr>
              <a:t>مأمور به ابلاغ ولایت شد، امت نیز تا همیشه مأمور به حراست، تبیین، دفاع و نصرت این اصل و جانشینان بر حق آن </a:t>
            </a:r>
            <a:r>
              <a:rPr lang="fa-IR" sz="2000" b="1" dirty="0" smtClean="0">
                <a:solidFill>
                  <a:prstClr val="black"/>
                </a:solidFill>
                <a:cs typeface="B Nazanin" panose="00000400000000000000" pitchFamily="2" charset="-78"/>
              </a:rPr>
              <a:t>هستند</a:t>
            </a:r>
            <a:r>
              <a:rPr lang="fa-IR" sz="20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3939917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86289"/>
            <a:ext cx="9112077" cy="593816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100" b="1" dirty="0">
                <a:solidFill>
                  <a:prstClr val="black"/>
                </a:solidFill>
                <a:cs typeface="B Nazanin" panose="00000400000000000000" pitchFamily="2" charset="-78"/>
              </a:rPr>
              <a:t>یک روز امام فرمود: «امروز اسلام محتاج کمک شما جوان‌هاست.» بعدازظهرش بنده به خیابان‌ها آمدم و کاری داشتم. دیدم مثل روزهای اول انقلاب شده و مردم به طرف پاوه در حرکتند. این ماجرا و این صحنه، بارها تا آخر جنگ تکرار شد. هر وقت که اسم اسلام و فرمان امام به گوش مردم می‌رسید ـ فرمان امام، فرمان اسلام بود و مردم برای امام به خاطر اسلام اهمیت قائل بودند ـ ناگهان می‌دیدید این ملت، به جوش و خروش در می‌آید. جوانان شهر را، ده را، دانشگاه را، بازار را، کار و کسب را، میدان فوتبال را، همه را رها می‌کنند و می‌روند. برای چه؟ برای این‌که جان‌شان را در معرض خطر مرگ بگذارند! این شوخی نیست! دشمن که کور نبود. دشمن اینها را دید، دشمن اینها را تحلیل کرد و فهمید این ملت عقبه‌ای دارد. فهمید تا آن عقبه هست، این ملت را با محاصرۀ اقتصادی و با محاصرۀ نظامی و یا چه و چه، نمی‌شود به زانو درآورد. پس، آن عقبه را باید بمباران کرد؛ فرهنگ او را، اخلاق او را، ایمان او را، ایثار او را، اعتقاد به دین او را، اعتقاد به رهبری او را، اعتقاد به قرآن و جهاد و شهادت او را؛ اینها را باید از بین برد. و شروع کرد.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5219825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064" y="1107573"/>
            <a:ext cx="9377153" cy="5078313"/>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5. جمع‌بندی محور اول/ منطق راهبردی</a:t>
            </a:r>
          </a:p>
          <a:p>
            <a:pPr algn="justLow" rtl="1">
              <a:lnSpc>
                <a:spcPct val="200000"/>
              </a:lnSpc>
            </a:pPr>
            <a:r>
              <a:rPr lang="fa-IR" sz="2400" b="1" dirty="0">
                <a:solidFill>
                  <a:prstClr val="black"/>
                </a:solidFill>
                <a:cs typeface="B Nazanin" panose="00000400000000000000" pitchFamily="2" charset="-78"/>
              </a:rPr>
              <a:t>برای ایجاد مصونیت استراتژیک، باید نظام فرماندهی واحدی مبتنی‌بر اطاعت آگاهانه از ولیّ الهی ایجاد کرد. این اطاعت که ریشه در پذیرش قلبی، محبت (مودت) و یاری (نصرت) دارد، جامعه را حول یک محور مشترک متحد نگه می‌دارد. این وحدت عملیاتی از پراکندگی و غفلت در بحران‌ها جلوگیری کرده، هماهنگی کامل را ممکن ساخته و هرگونه شکاف برای نفوذ دشمن را مسدود می‌کند. بنابراین، ولایت قطب‌نمای عبور از فتنه‌ها و سد محکم در برابر نفوذ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304828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955085"/>
            <a:ext cx="9112077" cy="5909310"/>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150000"/>
              </a:lnSpc>
            </a:pP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ولایت، قطب‌نمای عبور از فتنه‌ها و سد نفوذ ناپذیر دشمن است. جامعه‌ای که بر پایۀ پذیرش قلبی، اطاعت آگاهانه، وحدت عملیاتی و پیوند عاطفی با ولایت الهی شکل گرفته باشد، پنج ویژگی حیاتی را به‌دست می‌آورد: این جامعه از تفرقه و تشتت مصون می‌ماند، زیرا ولایت تنها محور وحدت‌بخش است؛ در برابر جنگ روانی و شبهه‌افکنی دشمن مقاومت می‌کند، زیرا بصیرت ولایی، معیار تشخیص حق از باطل است؛ قدرت ابتکار عمل و پاسخ‌گویی هماهنگ در میدان‌های مختلف را حفظ می‌کند، زیرا فرماندهی واحد دارد؛ در بحران‌ها آرامش و تاب‌آوری خود را از دست نمی‌دهد، زیرا به وعده‌های الهی متصل است؛ و نهایتاً امنیت، اقتدار و مسیر پیشرفت خود را در برابر هرگونه تهدید نرم و سخت تضمین می‌نماید. در یک کلام، ولایت، تنها معماری حکیمانه‌ای است که می‌تواند پراکندگی را به هم‌افزایی، تهدید را به فرصت، و چالش را به پیروزی تبدیل 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2682356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487882"/>
            <a:ext cx="9377154" cy="6463308"/>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a:t>
            </a:r>
            <a:r>
              <a:rPr lang="fa-IR" sz="2100" dirty="0" smtClean="0">
                <a:solidFill>
                  <a:srgbClr val="C00000"/>
                </a:solidFill>
                <a:cs typeface="B Titr" panose="00000700000000000000" pitchFamily="2" charset="-78"/>
              </a:rPr>
              <a:t>. چگونگی تحقق انسجام اجتماعی</a:t>
            </a:r>
          </a:p>
          <a:p>
            <a:pPr algn="justLow" rtl="1">
              <a:lnSpc>
                <a:spcPct val="150000"/>
              </a:lnSpc>
            </a:pPr>
            <a:r>
              <a:rPr lang="fa-IR" sz="1700" b="1" dirty="0" smtClean="0">
                <a:solidFill>
                  <a:prstClr val="black"/>
                </a:solidFill>
                <a:cs typeface="B Nazanin" panose="00000400000000000000" pitchFamily="2" charset="-78"/>
              </a:rPr>
              <a:t>این محور از طریق اجرای هماهنگ راهکارهای ذیل محقق می‌شود. </a:t>
            </a:r>
          </a:p>
          <a:p>
            <a:pPr marL="285750" indent="-285750" algn="justLow" rtl="1">
              <a:lnSpc>
                <a:spcPct val="150000"/>
              </a:lnSpc>
              <a:buFont typeface="Wingdings" panose="05000000000000000000" pitchFamily="2" charset="2"/>
              <a:buChar char="q"/>
            </a:pPr>
            <a:r>
              <a:rPr lang="fa-IR" sz="1700" b="1" dirty="0">
                <a:solidFill>
                  <a:srgbClr val="0070C0"/>
                </a:solidFill>
                <a:cs typeface="B Nazanin" panose="00000400000000000000" pitchFamily="2" charset="-78"/>
              </a:rPr>
              <a:t>راهکارهای علمی-تبلیغی (تحکیم مبانی معرفتی ولایت و اطاعت آگاهانه</a:t>
            </a:r>
            <a:r>
              <a:rPr lang="fa-IR" sz="1700" b="1" dirty="0" smtClean="0">
                <a:solidFill>
                  <a:srgbClr val="0070C0"/>
                </a:solidFill>
                <a:cs typeface="B Nazanin" panose="00000400000000000000" pitchFamily="2" charset="-78"/>
              </a:rPr>
              <a:t>)</a:t>
            </a:r>
          </a:p>
          <a:p>
            <a:pPr algn="justLow" rtl="1">
              <a:lnSpc>
                <a:spcPct val="150000"/>
              </a:lnSpc>
            </a:pPr>
            <a:r>
              <a:rPr lang="fa-IR" sz="1700" b="1" dirty="0">
                <a:cs typeface="B Nazanin" panose="00000400000000000000" pitchFamily="2" charset="-78"/>
              </a:rPr>
              <a:t>هدف: تبدیل اصل ولایت فقیه از یک مفهوم نظری به یک باور قلبی و الزام عملی در جان و جامعه.</a:t>
            </a:r>
          </a:p>
          <a:p>
            <a:pPr marL="342900" indent="-342900" algn="justLow" rtl="1">
              <a:lnSpc>
                <a:spcPct val="150000"/>
              </a:lnSpc>
              <a:buFont typeface="Arial" panose="020B0604020202020204" pitchFamily="34" charset="0"/>
              <a:buChar char="•"/>
            </a:pPr>
            <a:r>
              <a:rPr lang="fa-IR" sz="1700" b="1" dirty="0">
                <a:cs typeface="B Nazanin" panose="00000400000000000000" pitchFamily="2" charset="-78"/>
              </a:rPr>
              <a:t>طراحی و اجرای نظام‌مند برنامه‌های آموزشی مستمر و عمیق برای تبیین فلسفه، مبانی قرآنی-عقلی و ضرورت تاریخی ولایت فقیه به‌عنوان استمرار ولایت </a:t>
            </a:r>
            <a:r>
              <a:rPr lang="fa-IR" sz="1700" b="1" dirty="0" smtClean="0">
                <a:cs typeface="B Nazanin" panose="00000400000000000000" pitchFamily="2" charset="-78"/>
              </a:rPr>
              <a:t>معصومان.</a:t>
            </a:r>
          </a:p>
          <a:p>
            <a:pPr marL="342900" indent="-342900" algn="justLow" rtl="1">
              <a:lnSpc>
                <a:spcPct val="150000"/>
              </a:lnSpc>
              <a:buFont typeface="Arial" panose="020B0604020202020204" pitchFamily="34" charset="0"/>
              <a:buChar char="•"/>
            </a:pPr>
            <a:r>
              <a:rPr lang="fa-IR" sz="1700" b="1" dirty="0" smtClean="0">
                <a:cs typeface="B Nazanin" panose="00000400000000000000" pitchFamily="2" charset="-78"/>
              </a:rPr>
              <a:t>تعمیق </a:t>
            </a:r>
            <a:r>
              <a:rPr lang="fa-IR" sz="1700" b="1" dirty="0">
                <a:cs typeface="B Nazanin" panose="00000400000000000000" pitchFamily="2" charset="-78"/>
              </a:rPr>
              <a:t>درک نیروها و آحاد مردم از منطق قرآنی اطاعت از «اولی‌الامر» </a:t>
            </a:r>
            <a:r>
              <a:rPr lang="fa-IR" sz="1700" b="1" dirty="0" smtClean="0">
                <a:cs typeface="B Nazanin" panose="00000400000000000000" pitchFamily="2" charset="-78"/>
              </a:rPr>
              <a:t>و </a:t>
            </a:r>
            <a:r>
              <a:rPr lang="fa-IR" sz="1700" b="1" dirty="0">
                <a:cs typeface="B Nazanin" panose="00000400000000000000" pitchFamily="2" charset="-78"/>
              </a:rPr>
              <a:t>تبیین جایگاه ولیّ فقیه به‌عنوان مرجع دینی و سیاسی جامع‌الشرایط؛</a:t>
            </a:r>
          </a:p>
          <a:p>
            <a:pPr marL="342900" indent="-342900" algn="justLow" rtl="1">
              <a:lnSpc>
                <a:spcPct val="150000"/>
              </a:lnSpc>
              <a:buFont typeface="Arial" panose="020B0604020202020204" pitchFamily="34" charset="0"/>
              <a:buChar char="•"/>
            </a:pPr>
            <a:r>
              <a:rPr lang="fa-IR" sz="1700" b="1" dirty="0">
                <a:cs typeface="B Nazanin" panose="00000400000000000000" pitchFamily="2" charset="-78"/>
              </a:rPr>
              <a:t>ترویج فرهنگ «ابلاغ» و «تبیین» به‌عنوان تکلیف الهی </a:t>
            </a:r>
            <a:r>
              <a:rPr lang="fa-IR" sz="1700" b="1" dirty="0" smtClean="0">
                <a:cs typeface="B Nazanin" panose="00000400000000000000" pitchFamily="2" charset="-78"/>
              </a:rPr>
              <a:t>در </a:t>
            </a:r>
            <a:r>
              <a:rPr lang="fa-IR" sz="1700" b="1" dirty="0">
                <a:cs typeface="B Nazanin" panose="00000400000000000000" pitchFamily="2" charset="-78"/>
              </a:rPr>
              <a:t>میان فرماندهان و روحانیون، به منظور انتقال سلسله‌وار معارف ولایی به نسل‌های جدید؛</a:t>
            </a:r>
          </a:p>
          <a:p>
            <a:pPr marL="342900" indent="-342900" algn="justLow" rtl="1">
              <a:lnSpc>
                <a:spcPct val="150000"/>
              </a:lnSpc>
              <a:buFont typeface="Arial" panose="020B0604020202020204" pitchFamily="34" charset="0"/>
              <a:buChar char="•"/>
            </a:pPr>
            <a:r>
              <a:rPr lang="fa-IR" sz="1700" b="1" dirty="0">
                <a:cs typeface="B Nazanin" panose="00000400000000000000" pitchFamily="2" charset="-78"/>
              </a:rPr>
              <a:t>تبیین سیره عملی پیشوایان </a:t>
            </a:r>
            <a:r>
              <a:rPr lang="fa-IR" sz="1700" b="1" dirty="0" smtClean="0">
                <a:cs typeface="B Nazanin" panose="00000400000000000000" pitchFamily="2" charset="-78"/>
              </a:rPr>
              <a:t>دین </a:t>
            </a:r>
            <a:r>
              <a:rPr lang="fa-IR" sz="1700" b="1" dirty="0">
                <a:cs typeface="B Nazanin" panose="00000400000000000000" pitchFamily="2" charset="-78"/>
              </a:rPr>
              <a:t>در مواجهه با بحران‌ها و فتنه‌ها، به‌عنوان الگوی عینی تشخیص مصداق ولیّ و نحوه تعامل با او در شرایط پیچیده؛</a:t>
            </a:r>
          </a:p>
          <a:p>
            <a:pPr marL="342900" indent="-342900" algn="justLow" rtl="1">
              <a:lnSpc>
                <a:spcPct val="150000"/>
              </a:lnSpc>
              <a:buFont typeface="Arial" panose="020B0604020202020204" pitchFamily="34" charset="0"/>
              <a:buChar char="•"/>
            </a:pPr>
            <a:r>
              <a:rPr lang="fa-IR" sz="1700" b="1" dirty="0">
                <a:cs typeface="B Nazanin" panose="00000400000000000000" pitchFamily="2" charset="-78"/>
              </a:rPr>
              <a:t>پیوند عمیق و ناگسستنی بین آموزش مفاهیم ولایت (تعلیم کتاب و حکمت) و تربیت اخلاقی-عملی (تزکیه) براساس الگوی </a:t>
            </a:r>
            <a:r>
              <a:rPr lang="fa-IR" sz="1700" b="1" dirty="0" smtClean="0">
                <a:cs typeface="B Nazanin" panose="00000400000000000000" pitchFamily="2" charset="-78"/>
              </a:rPr>
              <a:t>قرآنی)، </a:t>
            </a:r>
            <a:r>
              <a:rPr lang="fa-IR" sz="1700" b="1" dirty="0">
                <a:cs typeface="B Nazanin" panose="00000400000000000000" pitchFamily="2" charset="-78"/>
              </a:rPr>
              <a:t>با تقسیم مسئولیت: روحانیون متکفل تزکیۀ معنوی و فرماندهان متکفل تربیت عملی و انضباط مبتنی‌بر ولایت؛</a:t>
            </a:r>
          </a:p>
          <a:p>
            <a:pPr marL="342900" indent="-342900" algn="justLow" rtl="1">
              <a:lnSpc>
                <a:spcPct val="150000"/>
              </a:lnSpc>
              <a:buFont typeface="Arial" panose="020B0604020202020204" pitchFamily="34" charset="0"/>
              <a:buChar char="•"/>
            </a:pPr>
            <a:r>
              <a:rPr lang="fa-IR" sz="1700" b="1" dirty="0">
                <a:cs typeface="B Nazanin" panose="00000400000000000000" pitchFamily="2" charset="-78"/>
              </a:rPr>
              <a:t>پاسخ‌گویی نظام‌مند و هوشمند به شبهات فکری و تاریخی حول محور ولایت‌پذیری، با افشای اهداف پنهان طرح‌کنندگان شبهات و تقویت قدرت تحلیل و تفکر انتقادی در مخاطبان؛</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8091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9" end="9"/>
                                            </p:txEl>
                                          </p:spTgt>
                                        </p:tgtEl>
                                        <p:attrNameLst>
                                          <p:attrName>style.visibility</p:attrName>
                                        </p:attrNameLst>
                                      </p:cBhvr>
                                      <p:to>
                                        <p:strVal val="visible"/>
                                      </p:to>
                                    </p:set>
                                    <p:animEffect transition="in" filter="fade">
                                      <p:cBhvr>
                                        <p:cTn id="72" dur="1000"/>
                                        <p:tgtEl>
                                          <p:spTgt spid="6">
                                            <p:txEl>
                                              <p:pRg st="9" end="9"/>
                                            </p:txEl>
                                          </p:spTgt>
                                        </p:tgtEl>
                                      </p:cBhvr>
                                    </p:animEffect>
                                    <p:anim calcmode="lin" valueType="num">
                                      <p:cBhvr>
                                        <p:cTn id="73"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537849"/>
            <a:ext cx="9377154" cy="646330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100" b="1" dirty="0">
                <a:solidFill>
                  <a:srgbClr val="0070C0"/>
                </a:solidFill>
                <a:cs typeface="B Nazanin" panose="00000400000000000000" pitchFamily="2" charset="-78"/>
              </a:rPr>
              <a:t>راهکارهای ساختاری-تشکیلاتی (نهادینه‌سازی فرماندهی واحد و عینی‌سازی ولایت عملی</a:t>
            </a:r>
            <a:r>
              <a:rPr lang="fa-IR" sz="2100" b="1" dirty="0" smtClean="0">
                <a:solidFill>
                  <a:srgbClr val="0070C0"/>
                </a:solidFill>
                <a:cs typeface="B Nazanin" panose="00000400000000000000" pitchFamily="2" charset="-78"/>
              </a:rPr>
              <a:t>)</a:t>
            </a:r>
          </a:p>
          <a:p>
            <a:pPr algn="justLow" rtl="1">
              <a:lnSpc>
                <a:spcPct val="150000"/>
              </a:lnSpc>
            </a:pPr>
            <a:r>
              <a:rPr lang="fa-IR" sz="2100" b="1" dirty="0">
                <a:solidFill>
                  <a:prstClr val="black"/>
                </a:solidFill>
                <a:cs typeface="B Nazanin" panose="00000400000000000000" pitchFamily="2" charset="-78"/>
              </a:rPr>
              <a:t> </a:t>
            </a:r>
            <a:r>
              <a:rPr lang="fa-IR" b="1" dirty="0">
                <a:solidFill>
                  <a:prstClr val="black"/>
                </a:solidFill>
                <a:cs typeface="B Nazanin" panose="00000400000000000000" pitchFamily="2" charset="-78"/>
              </a:rPr>
              <a:t>هدف: ایجاد ساختار منسجم، چابک و عملیاتی برای تبدیل ولایت‌مداری نظری به فرمانبرداری سازمان‌یافته و جلوگیری از تشتت و نفوذ در شرایط بحران.</a:t>
            </a:r>
          </a:p>
          <a:p>
            <a:pPr algn="justLow" rtl="1">
              <a:lnSpc>
                <a:spcPct val="150000"/>
              </a:lnSpc>
            </a:pPr>
            <a:r>
              <a:rPr lang="fa-IR" b="1" dirty="0">
                <a:solidFill>
                  <a:prstClr val="black"/>
                </a:solidFill>
                <a:cs typeface="B Nazanin" panose="00000400000000000000" pitchFamily="2" charset="-78"/>
              </a:rPr>
              <a:t>•	طراحی و استقرار سلسله‌مراتب تصمیم‌گیری روشن و الزام‌آور در کلیۀ نهادهای حافظ امنیت و انسجام، به‌عنوان تجلی عملی اصل قرآنی اطاعت از «اولی‌الامر» (نساء: ۵۹)؛</a:t>
            </a:r>
          </a:p>
          <a:p>
            <a:pPr algn="justLow" rtl="1">
              <a:lnSpc>
                <a:spcPct val="150000"/>
              </a:lnSpc>
            </a:pPr>
            <a:r>
              <a:rPr lang="fa-IR" b="1" dirty="0">
                <a:solidFill>
                  <a:prstClr val="black"/>
                </a:solidFill>
                <a:cs typeface="B Nazanin" panose="00000400000000000000" pitchFamily="2" charset="-78"/>
              </a:rPr>
              <a:t>•	تبیین و آموزش رابطۀ علّی مستقیم بین «اطاعت از فرماندهی مشروع»، «اجتناب از نزاع داخلی» و حفظ «قدرت و شوکت جمعی» براساس آیۀ «وَأَطِيعُوا اللَّهَ وَرَسُولَهُ وَلَا تَنَازَعُوا...» (انفال: ۴۶) به نیروها؛</a:t>
            </a:r>
          </a:p>
          <a:p>
            <a:pPr algn="justLow" rtl="1">
              <a:lnSpc>
                <a:spcPct val="150000"/>
              </a:lnSpc>
            </a:pPr>
            <a:r>
              <a:rPr lang="fa-IR" b="1" dirty="0">
                <a:solidFill>
                  <a:prstClr val="black"/>
                </a:solidFill>
                <a:cs typeface="B Nazanin" panose="00000400000000000000" pitchFamily="2" charset="-78"/>
              </a:rPr>
              <a:t>•	تعریف و نهادینه‌سازی سازوکار «ردّ» اختلافات و تصمیم‌ات به مرجع فرماندهی عالی (ولایت فقیه در عصر حاضر) مطابق آیۀ «فَإِن تَنَازَعْتُمْ فِي شَيْءٍ فَرُدُّوهُ إِلَى اللَّهِ وَالرَّسُولِ...» (نساء: ۵۹) به‌منظور وحدت رویه و پیشگیری از تشتت آرا؛</a:t>
            </a:r>
          </a:p>
          <a:p>
            <a:pPr algn="justLow" rtl="1">
              <a:lnSpc>
                <a:spcPct val="150000"/>
              </a:lnSpc>
            </a:pPr>
            <a:r>
              <a:rPr lang="fa-IR" b="1" dirty="0">
                <a:solidFill>
                  <a:prstClr val="black"/>
                </a:solidFill>
                <a:cs typeface="B Nazanin" panose="00000400000000000000" pitchFamily="2" charset="-78"/>
              </a:rPr>
              <a:t>•	تربیت و تمرین نیروها (به‌ویژه بسیج و سپاه) برای تحقق عملی «تسلیم تسلیماً» (نساء: ۶۵) در میدان عمل؛ به معنای اجرای بی‌درنگ، دقیق و هماهنگ دستورات در چهارچوب ساختار فرماندهی، بدون تأمل خودسرانه؛</a:t>
            </a:r>
          </a:p>
          <a:p>
            <a:pPr algn="justLow" rtl="1">
              <a:lnSpc>
                <a:spcPct val="150000"/>
              </a:lnSpc>
            </a:pPr>
            <a:r>
              <a:rPr lang="fa-IR" b="1" dirty="0">
                <a:solidFill>
                  <a:prstClr val="black"/>
                </a:solidFill>
                <a:cs typeface="B Nazanin" panose="00000400000000000000" pitchFamily="2" charset="-78"/>
              </a:rPr>
              <a:t>•	ایجاد هماهنگی حداکثری و کاهش فرصت‌های نفوذ و شکست از طریق عمل یکپارچه بازوان اجرایی نظام (بسیج و سپاه) در ذیل یک فرماندهی واحد و مشخص؛</a:t>
            </a:r>
          </a:p>
          <a:p>
            <a:pPr algn="justLow" rtl="1">
              <a:lnSpc>
                <a:spcPct val="150000"/>
              </a:lnSpc>
            </a:pPr>
            <a:r>
              <a:rPr lang="fa-IR" b="1" dirty="0">
                <a:solidFill>
                  <a:prstClr val="black"/>
                </a:solidFill>
                <a:cs typeface="B Nazanin" panose="00000400000000000000" pitchFamily="2" charset="-78"/>
              </a:rPr>
              <a:t>•	تبدیل سلسله‌مراتب تصمیم‌گیری به مجرایی برای تحقق ولایت عملی در تمام عرصه‌ها، به‌ویژه امنیت و دفاع، و تقویت آن به‌عنوان مهم‌ترین مانع سازمانی در برابر نفوذ و ایجاد تفرقه؛</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9790835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5520" y="710604"/>
            <a:ext cx="9377154" cy="62324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راهکارهای نظارتی- امنیتی (نظارت مستمر و مقابله پیشگیرانه با نفوذ</a:t>
            </a:r>
            <a:r>
              <a:rPr lang="fa-IR" sz="2400" b="1" dirty="0" smtClean="0">
                <a:solidFill>
                  <a:srgbClr val="0070C0"/>
                </a:solidFill>
                <a:cs typeface="B Nazanin" panose="00000400000000000000" pitchFamily="2" charset="-78"/>
              </a:rPr>
              <a:t>)</a:t>
            </a:r>
          </a:p>
          <a:p>
            <a:pPr algn="justLow" rtl="1">
              <a:lnSpc>
                <a:spcPct val="150000"/>
              </a:lnSpc>
            </a:pPr>
            <a:r>
              <a:rPr lang="fa-IR" sz="2200" b="1" dirty="0" smtClean="0">
                <a:solidFill>
                  <a:srgbClr val="0070C0"/>
                </a:solidFill>
                <a:cs typeface="B Nazanin" panose="00000400000000000000" pitchFamily="2" charset="-78"/>
              </a:rPr>
              <a:t> </a:t>
            </a:r>
            <a:r>
              <a:rPr lang="fa-IR" sz="2200" b="1" dirty="0" smtClean="0">
                <a:solidFill>
                  <a:prstClr val="black"/>
                </a:solidFill>
                <a:cs typeface="B Nazanin" panose="00000400000000000000" pitchFamily="2" charset="-78"/>
              </a:rPr>
              <a:t>هدف</a:t>
            </a:r>
            <a:r>
              <a:rPr lang="fa-IR" sz="2200" b="1" dirty="0">
                <a:solidFill>
                  <a:prstClr val="black"/>
                </a:solidFill>
                <a:cs typeface="B Nazanin" panose="00000400000000000000" pitchFamily="2" charset="-78"/>
              </a:rPr>
              <a:t>: ایجاد سیستم ایمنی عملیاتی و دفاعی </a:t>
            </a:r>
            <a:r>
              <a:rPr lang="fa-IR" sz="2200" b="1" dirty="0" smtClean="0">
                <a:solidFill>
                  <a:prstClr val="black"/>
                </a:solidFill>
                <a:cs typeface="B Nazanin" panose="00000400000000000000" pitchFamily="2" charset="-78"/>
              </a:rPr>
              <a:t>در </a:t>
            </a:r>
            <a:r>
              <a:rPr lang="fa-IR" sz="2200" b="1" dirty="0">
                <a:solidFill>
                  <a:prstClr val="black"/>
                </a:solidFill>
                <a:cs typeface="B Nazanin" panose="00000400000000000000" pitchFamily="2" charset="-78"/>
              </a:rPr>
              <a:t>برابر تهدیدات خزنده و پیچیدۀ دشمن، بر پایۀ فرامین قرآنی هوشیاری و شناخت دشمن؛</a:t>
            </a:r>
          </a:p>
          <a:p>
            <a:pPr algn="justLow" rtl="1">
              <a:lnSpc>
                <a:spcPct val="150000"/>
              </a:lnSpc>
            </a:pPr>
            <a:r>
              <a:rPr lang="fa-IR" sz="2200" b="1" dirty="0">
                <a:solidFill>
                  <a:prstClr val="black"/>
                </a:solidFill>
                <a:cs typeface="B Nazanin" panose="00000400000000000000" pitchFamily="2" charset="-78"/>
              </a:rPr>
              <a:t>•	استقرار نظام نظارتی مستمر و فعال به‌عنوان تکلیف الهی و پاسخ به فرامین قرآنی </a:t>
            </a:r>
            <a:r>
              <a:rPr lang="fa-IR" sz="2200" b="1" dirty="0" smtClean="0">
                <a:solidFill>
                  <a:prstClr val="black"/>
                </a:solidFill>
                <a:cs typeface="B Nazanin" panose="00000400000000000000" pitchFamily="2" charset="-78"/>
              </a:rPr>
              <a:t>برای </a:t>
            </a:r>
            <a:r>
              <a:rPr lang="fa-IR" sz="2200" b="1" dirty="0">
                <a:solidFill>
                  <a:prstClr val="black"/>
                </a:solidFill>
                <a:cs typeface="B Nazanin" panose="00000400000000000000" pitchFamily="2" charset="-78"/>
              </a:rPr>
              <a:t>شناسایی و حذر از دشمنان؛</a:t>
            </a:r>
          </a:p>
          <a:p>
            <a:pPr algn="justLow" rtl="1">
              <a:lnSpc>
                <a:spcPct val="150000"/>
              </a:lnSpc>
            </a:pPr>
            <a:r>
              <a:rPr lang="fa-IR" sz="2200" b="1" dirty="0">
                <a:solidFill>
                  <a:prstClr val="black"/>
                </a:solidFill>
                <a:cs typeface="B Nazanin" panose="00000400000000000000" pitchFamily="2" charset="-78"/>
              </a:rPr>
              <a:t>•	تخصصی‌سازی فرآیند شناخت دشمن و جریان‌های نفوذ با تمرکز بر تحلیل نشانه‌های </a:t>
            </a:r>
            <a:r>
              <a:rPr lang="fa-IR" sz="2200" b="1" dirty="0" smtClean="0">
                <a:solidFill>
                  <a:prstClr val="black"/>
                </a:solidFill>
                <a:cs typeface="B Nazanin" panose="00000400000000000000" pitchFamily="2" charset="-78"/>
              </a:rPr>
              <a:t>ظریف </a:t>
            </a:r>
            <a:r>
              <a:rPr lang="fa-IR" sz="2200" b="1" dirty="0">
                <a:solidFill>
                  <a:prstClr val="black"/>
                </a:solidFill>
                <a:cs typeface="B Nazanin" panose="00000400000000000000" pitchFamily="2" charset="-78"/>
              </a:rPr>
              <a:t>در گفتار و </a:t>
            </a:r>
            <a:r>
              <a:rPr lang="fa-IR" sz="2200" b="1" dirty="0" smtClean="0">
                <a:solidFill>
                  <a:prstClr val="black"/>
                </a:solidFill>
                <a:cs typeface="B Nazanin" panose="00000400000000000000" pitchFamily="2" charset="-78"/>
              </a:rPr>
              <a:t>رفتار</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	طراحی و اجرای مکانیزم‌های پیشگیرانه برای جلوگیری از نفوذ عناصر </a:t>
            </a:r>
            <a:r>
              <a:rPr lang="fa-IR" sz="2200" b="1" dirty="0" smtClean="0">
                <a:solidFill>
                  <a:prstClr val="black"/>
                </a:solidFill>
                <a:cs typeface="B Nazanin" panose="00000400000000000000" pitchFamily="2" charset="-78"/>
              </a:rPr>
              <a:t>بیگانه.</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	</a:t>
            </a:r>
            <a:r>
              <a:rPr lang="fa-IR" sz="2200" b="1" dirty="0" smtClean="0">
                <a:solidFill>
                  <a:prstClr val="black"/>
                </a:solidFill>
                <a:cs typeface="B Nazanin" panose="00000400000000000000" pitchFamily="2" charset="-78"/>
              </a:rPr>
              <a:t>تقسیم کار و مسئولیت تخصصی در مقابله با نفوذ.</a:t>
            </a:r>
          </a:p>
          <a:p>
            <a:pPr algn="justLow" rtl="1">
              <a:lnSpc>
                <a:spcPct val="150000"/>
              </a:lnSpc>
            </a:pPr>
            <a:r>
              <a:rPr lang="fa-IR" sz="2200" b="1" dirty="0" smtClean="0">
                <a:solidFill>
                  <a:prstClr val="black"/>
                </a:solidFill>
                <a:cs typeface="B Nazanin" panose="00000400000000000000" pitchFamily="2" charset="-78"/>
              </a:rPr>
              <a:t>•</a:t>
            </a:r>
            <a:r>
              <a:rPr lang="fa-IR" sz="2200" b="1" dirty="0">
                <a:solidFill>
                  <a:prstClr val="black"/>
                </a:solidFill>
                <a:cs typeface="B Nazanin" panose="00000400000000000000" pitchFamily="2" charset="-78"/>
              </a:rPr>
              <a:t>	تعریف نظارت و مقابله با نفوذ </a:t>
            </a:r>
            <a:r>
              <a:rPr lang="fa-IR" sz="2200" b="1" dirty="0" smtClean="0">
                <a:solidFill>
                  <a:prstClr val="black"/>
                </a:solidFill>
                <a:cs typeface="B Nazanin" panose="00000400000000000000" pitchFamily="2" charset="-78"/>
              </a:rPr>
              <a:t>سازمان‌یافته.</a:t>
            </a:r>
          </a:p>
          <a:p>
            <a:pPr algn="justLow" rtl="1">
              <a:lnSpc>
                <a:spcPct val="150000"/>
              </a:lnSpc>
            </a:pPr>
            <a:r>
              <a:rPr lang="fa-IR" sz="2200" b="1" dirty="0" smtClean="0">
                <a:solidFill>
                  <a:prstClr val="black"/>
                </a:solidFill>
                <a:cs typeface="B Nazanin" panose="00000400000000000000" pitchFamily="2" charset="-78"/>
              </a:rPr>
              <a:t>•</a:t>
            </a:r>
            <a:r>
              <a:rPr lang="fa-IR" sz="2200" b="1" dirty="0">
                <a:solidFill>
                  <a:prstClr val="black"/>
                </a:solidFill>
                <a:cs typeface="B Nazanin" panose="00000400000000000000" pitchFamily="2" charset="-78"/>
              </a:rPr>
              <a:t>	نهادینه‌سازی نظارت مستمر به‌عنوان «سیستم ایمنی» بدنۀ نظام ولایی برای حفاظت از سرمایه‌های انسانی و تشکیلاتی در برابر عملیات حساب‌شدۀ </a:t>
            </a:r>
            <a:r>
              <a:rPr lang="fa-IR" sz="2200" b="1" dirty="0" smtClean="0">
                <a:solidFill>
                  <a:prstClr val="black"/>
                </a:solidFill>
                <a:cs typeface="B Nazanin" panose="00000400000000000000" pitchFamily="2" charset="-78"/>
              </a:rPr>
              <a:t>دشمن.</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289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4440549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3962"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prstClr val="black"/>
                </a:solidFill>
                <a:cs typeface="B Titr" panose="00000700000000000000" pitchFamily="2" charset="-78"/>
              </a:rPr>
              <a:t>9</a:t>
            </a: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1" name="Content Placeholder 2"/>
          <p:cNvSpPr txBox="1">
            <a:spLocks/>
          </p:cNvSpPr>
          <p:nvPr/>
        </p:nvSpPr>
        <p:spPr>
          <a:xfrm>
            <a:off x="103786" y="2531707"/>
            <a:ext cx="9388465" cy="199806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a:lnSpc>
                <a:spcPct val="170000"/>
              </a:lnSpc>
              <a:buClr>
                <a:srgbClr val="90C226"/>
              </a:buClr>
              <a:buNone/>
            </a:pPr>
            <a:r>
              <a:rPr lang="fa-IR" sz="7200" b="1" dirty="0" smtClean="0">
                <a:solidFill>
                  <a:srgbClr val="002060"/>
                </a:solidFill>
                <a:latin typeface="IranNastaliq" panose="02020505000000020003" pitchFamily="18" charset="0"/>
                <a:cs typeface="IranNastaliq" panose="02020505000000020003" pitchFamily="18" charset="0"/>
              </a:rPr>
              <a:t>محورهای </a:t>
            </a:r>
            <a:r>
              <a:rPr lang="fa-IR" sz="7200" b="1" dirty="0">
                <a:solidFill>
                  <a:srgbClr val="002060"/>
                </a:solidFill>
                <a:latin typeface="IranNastaliq" panose="02020505000000020003" pitchFamily="18" charset="0"/>
                <a:cs typeface="IranNastaliq" panose="02020505000000020003" pitchFamily="18" charset="0"/>
              </a:rPr>
              <a:t>تفصیلی منظومه قرآنی در مدیریت  </a:t>
            </a:r>
            <a:r>
              <a:rPr lang="fa-IR" sz="7200" b="1" dirty="0" smtClean="0">
                <a:solidFill>
                  <a:srgbClr val="002060"/>
                </a:solidFill>
                <a:latin typeface="IranNastaliq" panose="02020505000000020003" pitchFamily="18" charset="0"/>
                <a:cs typeface="IranNastaliq" panose="02020505000000020003" pitchFamily="18" charset="0"/>
              </a:rPr>
              <a:t>میدان</a:t>
            </a:r>
            <a:endParaRPr lang="fa-IR" sz="7200" b="1" dirty="0">
              <a:solidFill>
                <a:srgbClr val="002060"/>
              </a:solidFill>
              <a:latin typeface="IranNastaliq" panose="02020505000000020003" pitchFamily="18" charset="0"/>
              <a:cs typeface="IranNastaliq" panose="02020505000000020003" pitchFamily="18" charset="0"/>
            </a:endParaRPr>
          </a:p>
        </p:txBody>
      </p:sp>
      <p:pic>
        <p:nvPicPr>
          <p:cNvPr id="22" name="Picture 21">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24929" y="5833494"/>
            <a:ext cx="6887263" cy="882933"/>
          </a:xfrm>
          <a:prstGeom prst="rect">
            <a:avLst/>
          </a:prstGeom>
        </p:spPr>
      </p:pic>
      <p:pic>
        <p:nvPicPr>
          <p:cNvPr id="23" name="Picture 22">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517" y="-329973"/>
            <a:ext cx="2237591" cy="2317801"/>
          </a:xfrm>
          <a:prstGeom prst="rect">
            <a:avLst/>
          </a:prstGeom>
        </p:spPr>
      </p:pic>
      <p:pic>
        <p:nvPicPr>
          <p:cNvPr id="24" name="Picture 23">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8" y="4739410"/>
            <a:ext cx="2237591" cy="2317801"/>
          </a:xfrm>
          <a:prstGeom prst="rect">
            <a:avLst/>
          </a:prstGeom>
        </p:spPr>
      </p:pic>
      <p:sp>
        <p:nvSpPr>
          <p:cNvPr id="25" name="Content Placeholder 2"/>
          <p:cNvSpPr txBox="1">
            <a:spLocks/>
          </p:cNvSpPr>
          <p:nvPr/>
        </p:nvSpPr>
        <p:spPr>
          <a:xfrm>
            <a:off x="355368" y="1560763"/>
            <a:ext cx="8694042" cy="76469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rtl="1">
              <a:lnSpc>
                <a:spcPct val="170000"/>
              </a:lnSpc>
              <a:buClr>
                <a:srgbClr val="90C226"/>
              </a:buClr>
              <a:buFont typeface="Wingdings 3" charset="2"/>
              <a:buNone/>
            </a:pPr>
            <a:r>
              <a:rPr lang="fa-IR" sz="3600" b="1" dirty="0" smtClean="0">
                <a:solidFill>
                  <a:srgbClr val="C42F1A">
                    <a:lumMod val="75000"/>
                  </a:srgbClr>
                </a:solidFill>
                <a:latin typeface="IranNastaliq" panose="02020505000000020003" pitchFamily="18" charset="0"/>
                <a:cs typeface="B Titr" panose="00000700000000000000" pitchFamily="2" charset="-78"/>
              </a:rPr>
              <a:t>بخش دوم</a:t>
            </a:r>
            <a:endParaRPr lang="fa-IR" sz="3600" b="1" dirty="0">
              <a:solidFill>
                <a:srgbClr val="C42F1A">
                  <a:lumMod val="75000"/>
                </a:srgbClr>
              </a:solidFill>
              <a:latin typeface="IranNastaliq" panose="02020505000000020003" pitchFamily="18" charset="0"/>
              <a:cs typeface="B Titr" panose="00000700000000000000" pitchFamily="2" charset="-78"/>
            </a:endParaRP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483962" y="317652"/>
            <a:ext cx="7395276"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نقشه راه </a:t>
            </a:r>
            <a:r>
              <a:rPr lang="fa-IR" sz="2000" dirty="0">
                <a:solidFill>
                  <a:prstClr val="white">
                    <a:lumMod val="95000"/>
                  </a:prstClr>
                </a:solidFill>
                <a:cs typeface="B Titr" panose="00000700000000000000" pitchFamily="2" charset="-78"/>
              </a:rPr>
              <a:t>قرآنی  برای  مدیریت شرایط </a:t>
            </a:r>
            <a:r>
              <a:rPr lang="fa-IR" sz="2000" dirty="0" smtClean="0">
                <a:solidFill>
                  <a:prstClr val="white">
                    <a:lumMod val="95000"/>
                  </a:prstClr>
                </a:solidFill>
                <a:cs typeface="B Titr" panose="00000700000000000000" pitchFamily="2" charset="-78"/>
              </a:rPr>
              <a:t>جنگ، تهدید</a:t>
            </a:r>
            <a:r>
              <a:rPr lang="fa-IR" sz="2000" dirty="0">
                <a:solidFill>
                  <a:prstClr val="white">
                    <a:lumMod val="95000"/>
                  </a:prstClr>
                </a:solidFill>
                <a:cs typeface="B Titr" panose="00000700000000000000" pitchFamily="2" charset="-78"/>
              </a:rPr>
              <a:t>، بحران و </a:t>
            </a:r>
            <a:r>
              <a:rPr lang="fa-IR" sz="2000" dirty="0" smtClean="0">
                <a:solidFill>
                  <a:prstClr val="white">
                    <a:lumMod val="95000"/>
                  </a:prstClr>
                </a:solidFill>
                <a:cs typeface="B Titr" panose="00000700000000000000" pitchFamily="2" charset="-78"/>
              </a:rPr>
              <a:t>فتنه</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8928896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250" fill="hold"/>
                                        <p:tgtEl>
                                          <p:spTgt spid="23"/>
                                        </p:tgtEl>
                                        <p:attrNameLst>
                                          <p:attrName>ppt_w</p:attrName>
                                        </p:attrNameLst>
                                      </p:cBhvr>
                                      <p:tavLst>
                                        <p:tav tm="0">
                                          <p:val>
                                            <p:fltVal val="0"/>
                                          </p:val>
                                        </p:tav>
                                        <p:tav tm="100000">
                                          <p:val>
                                            <p:strVal val="#ppt_w"/>
                                          </p:val>
                                        </p:tav>
                                      </p:tavLst>
                                    </p:anim>
                                    <p:anim calcmode="lin" valueType="num">
                                      <p:cBhvr>
                                        <p:cTn id="14" dur="1250" fill="hold"/>
                                        <p:tgtEl>
                                          <p:spTgt spid="23"/>
                                        </p:tgtEl>
                                        <p:attrNameLst>
                                          <p:attrName>ppt_h</p:attrName>
                                        </p:attrNameLst>
                                      </p:cBhvr>
                                      <p:tavLst>
                                        <p:tav tm="0">
                                          <p:val>
                                            <p:fltVal val="0"/>
                                          </p:val>
                                        </p:tav>
                                        <p:tav tm="100000">
                                          <p:val>
                                            <p:strVal val="#ppt_h"/>
                                          </p:val>
                                        </p:tav>
                                      </p:tavLst>
                                    </p:anim>
                                    <p:anim calcmode="lin" valueType="num">
                                      <p:cBhvr>
                                        <p:cTn id="15" dur="1250" fill="hold"/>
                                        <p:tgtEl>
                                          <p:spTgt spid="23"/>
                                        </p:tgtEl>
                                        <p:attrNameLst>
                                          <p:attrName>style.rotation</p:attrName>
                                        </p:attrNameLst>
                                      </p:cBhvr>
                                      <p:tavLst>
                                        <p:tav tm="0">
                                          <p:val>
                                            <p:fltVal val="90"/>
                                          </p:val>
                                        </p:tav>
                                        <p:tav tm="100000">
                                          <p:val>
                                            <p:fltVal val="0"/>
                                          </p:val>
                                        </p:tav>
                                      </p:tavLst>
                                    </p:anim>
                                    <p:animEffect transition="in" filter="fade">
                                      <p:cBhvr>
                                        <p:cTn id="16" dur="125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 calcmode="lin" valueType="num">
                                      <p:cBhvr>
                                        <p:cTn id="21"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25">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p:cTn id="29"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21">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21">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5520" y="710604"/>
            <a:ext cx="9377154" cy="6417141"/>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راهکارهای عملیاتی- تمرینی (تمرین و مانور عملیاتی برای درونی‌سازی </a:t>
            </a:r>
            <a:r>
              <a:rPr lang="fa-IR" sz="2400" b="1" dirty="0" smtClean="0">
                <a:solidFill>
                  <a:srgbClr val="0070C0"/>
                </a:solidFill>
                <a:cs typeface="B Nazanin" panose="00000400000000000000" pitchFamily="2" charset="-78"/>
              </a:rPr>
              <a:t>ولایت‌مداری)</a:t>
            </a:r>
          </a:p>
          <a:p>
            <a:pPr algn="justLow" rtl="1">
              <a:lnSpc>
                <a:spcPct val="150000"/>
              </a:lnSpc>
            </a:pPr>
            <a:r>
              <a:rPr lang="fa-IR" sz="2200" b="1" dirty="0" smtClean="0">
                <a:solidFill>
                  <a:srgbClr val="0070C0"/>
                </a:solidFill>
                <a:cs typeface="B Nazanin" panose="00000400000000000000" pitchFamily="2" charset="-78"/>
              </a:rPr>
              <a:t> </a:t>
            </a:r>
            <a:r>
              <a:rPr lang="fa-IR" sz="1850" b="1" dirty="0">
                <a:solidFill>
                  <a:prstClr val="black"/>
                </a:solidFill>
                <a:cs typeface="B Nazanin" panose="00000400000000000000" pitchFamily="2" charset="-78"/>
              </a:rPr>
              <a:t>هدف: تبدیل ساختار ایستای ولایت‌مداری به یک سامانۀ پویا، منسجم و آمادۀ مقابله با تهدیدات از طریق شبیه‌سازی و تمرین مستمر، مبتنی‌بر اصول </a:t>
            </a:r>
            <a:r>
              <a:rPr lang="fa-IR" sz="1850" b="1" dirty="0" smtClean="0">
                <a:solidFill>
                  <a:prstClr val="black"/>
                </a:solidFill>
                <a:cs typeface="B Nazanin" panose="00000400000000000000" pitchFamily="2" charset="-78"/>
              </a:rPr>
              <a:t>قرآنی.</a:t>
            </a:r>
            <a:endParaRPr lang="fa-IR" sz="185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طراحی </a:t>
            </a:r>
            <a:r>
              <a:rPr lang="fa-IR" sz="1850" b="1" dirty="0">
                <a:solidFill>
                  <a:prstClr val="black"/>
                </a:solidFill>
                <a:cs typeface="B Nazanin" panose="00000400000000000000" pitchFamily="2" charset="-78"/>
              </a:rPr>
              <a:t>و اجرای منظم مانورهای عملیاتی مشترک و گسترده </a:t>
            </a:r>
            <a:r>
              <a:rPr lang="fa-IR" sz="1850" b="1" dirty="0" smtClean="0">
                <a:solidFill>
                  <a:prstClr val="black"/>
                </a:solidFill>
                <a:cs typeface="B Nazanin" panose="00000400000000000000" pitchFamily="2" charset="-78"/>
              </a:rPr>
              <a:t>برای </a:t>
            </a:r>
            <a:r>
              <a:rPr lang="fa-IR" sz="1850" b="1" dirty="0">
                <a:solidFill>
                  <a:prstClr val="black"/>
                </a:solidFill>
                <a:cs typeface="B Nazanin" panose="00000400000000000000" pitchFamily="2" charset="-78"/>
              </a:rPr>
              <a:t>ایجاد هماهنگی، بازدارندگی </a:t>
            </a:r>
            <a:r>
              <a:rPr lang="fa-IR" sz="1850" b="1" dirty="0" smtClean="0">
                <a:solidFill>
                  <a:prstClr val="black"/>
                </a:solidFill>
                <a:cs typeface="B Nazanin" panose="00000400000000000000" pitchFamily="2" charset="-78"/>
              </a:rPr>
              <a:t>و </a:t>
            </a:r>
            <a:r>
              <a:rPr lang="fa-IR" sz="1850" b="1" dirty="0">
                <a:solidFill>
                  <a:prstClr val="black"/>
                </a:solidFill>
                <a:cs typeface="B Nazanin" panose="00000400000000000000" pitchFamily="2" charset="-78"/>
              </a:rPr>
              <a:t>نمایش توان عملیاتی.</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درونی‌سازی </a:t>
            </a:r>
            <a:r>
              <a:rPr lang="fa-IR" sz="1850" b="1" dirty="0">
                <a:solidFill>
                  <a:prstClr val="black"/>
                </a:solidFill>
                <a:cs typeface="B Nazanin" panose="00000400000000000000" pitchFamily="2" charset="-78"/>
              </a:rPr>
              <a:t>سلسله‌مراتب فرماندهی و نظم تشکیلاتی </a:t>
            </a:r>
            <a:r>
              <a:rPr lang="fa-IR" sz="1850" b="1" dirty="0" smtClean="0">
                <a:solidFill>
                  <a:prstClr val="black"/>
                </a:solidFill>
                <a:cs typeface="B Nazanin" panose="00000400000000000000" pitchFamily="2" charset="-78"/>
              </a:rPr>
              <a:t>با </a:t>
            </a:r>
            <a:r>
              <a:rPr lang="fa-IR" sz="1850" b="1" dirty="0">
                <a:solidFill>
                  <a:prstClr val="black"/>
                </a:solidFill>
                <a:cs typeface="B Nazanin" panose="00000400000000000000" pitchFamily="2" charset="-78"/>
              </a:rPr>
              <a:t>هدف تبدیل نیروها به «بنیان مرصوص» </a:t>
            </a:r>
            <a:r>
              <a:rPr lang="fa-IR" sz="1850" b="1" dirty="0" smtClean="0">
                <a:solidFill>
                  <a:prstClr val="black"/>
                </a:solidFill>
                <a:cs typeface="B Nazanin" panose="00000400000000000000" pitchFamily="2" charset="-78"/>
              </a:rPr>
              <a:t>و </a:t>
            </a:r>
            <a:r>
              <a:rPr lang="fa-IR" sz="1850" b="1" dirty="0">
                <a:solidFill>
                  <a:prstClr val="black"/>
                </a:solidFill>
                <a:cs typeface="B Nazanin" panose="00000400000000000000" pitchFamily="2" charset="-78"/>
              </a:rPr>
              <a:t>ساختمانی محکم و به هم پیوسته در شرایط واقعی؛</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استفاده </a:t>
            </a:r>
            <a:r>
              <a:rPr lang="fa-IR" sz="1850" b="1" dirty="0">
                <a:solidFill>
                  <a:prstClr val="black"/>
                </a:solidFill>
                <a:cs typeface="B Nazanin" panose="00000400000000000000" pitchFamily="2" charset="-78"/>
              </a:rPr>
              <a:t>از مانور </a:t>
            </a:r>
            <a:r>
              <a:rPr lang="fa-IR" sz="1850" b="1" dirty="0" smtClean="0">
                <a:solidFill>
                  <a:prstClr val="black"/>
                </a:solidFill>
                <a:cs typeface="B Nazanin" panose="00000400000000000000" pitchFamily="2" charset="-78"/>
              </a:rPr>
              <a:t>برای </a:t>
            </a:r>
            <a:r>
              <a:rPr lang="fa-IR" sz="1850" b="1" dirty="0">
                <a:solidFill>
                  <a:prstClr val="black"/>
                </a:solidFill>
                <a:cs typeface="B Nazanin" panose="00000400000000000000" pitchFamily="2" charset="-78"/>
              </a:rPr>
              <a:t>سنجش کارایی آموزش‌ها، ساختارهای فرماندهی و شناسایی نقاط قوت و ضعف پیش از رویارویی با بحران واقعی؛</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تقویت </a:t>
            </a:r>
            <a:r>
              <a:rPr lang="fa-IR" sz="1850" b="1" dirty="0">
                <a:solidFill>
                  <a:prstClr val="black"/>
                </a:solidFill>
                <a:cs typeface="B Nazanin" panose="00000400000000000000" pitchFamily="2" charset="-78"/>
              </a:rPr>
              <a:t>«صبر» عملیاتی و ظرفیت تحمل فشار در </a:t>
            </a:r>
            <a:r>
              <a:rPr lang="fa-IR" sz="1850" b="1" dirty="0" smtClean="0">
                <a:solidFill>
                  <a:prstClr val="black"/>
                </a:solidFill>
                <a:cs typeface="B Nazanin" panose="00000400000000000000" pitchFamily="2" charset="-78"/>
              </a:rPr>
              <a:t>نیروها از </a:t>
            </a:r>
            <a:r>
              <a:rPr lang="fa-IR" sz="1850" b="1" dirty="0">
                <a:solidFill>
                  <a:prstClr val="black"/>
                </a:solidFill>
                <a:cs typeface="B Nazanin" panose="00000400000000000000" pitchFamily="2" charset="-78"/>
              </a:rPr>
              <a:t>طریق شبیه‌سازی شرایط دشوار و پیچیدۀ بحران در مانورها، </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ترویج </a:t>
            </a:r>
            <a:r>
              <a:rPr lang="fa-IR" sz="1850" b="1" dirty="0">
                <a:solidFill>
                  <a:prstClr val="black"/>
                </a:solidFill>
                <a:cs typeface="B Nazanin" panose="00000400000000000000" pitchFamily="2" charset="-78"/>
              </a:rPr>
              <a:t>فرهنگ «اطاعت عملی» و واکنش سریع و خودکار در میدان، به‌عنوان نتیجۀ تمرین مستمر</a:t>
            </a:r>
            <a:r>
              <a:rPr lang="fa-IR" sz="185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1850" b="1" dirty="0" smtClean="0">
                <a:solidFill>
                  <a:prstClr val="black"/>
                </a:solidFill>
                <a:cs typeface="B Nazanin" panose="00000400000000000000" pitchFamily="2" charset="-78"/>
              </a:rPr>
              <a:t> تضمین </a:t>
            </a:r>
            <a:r>
              <a:rPr lang="fa-IR" sz="1850" b="1" dirty="0">
                <a:solidFill>
                  <a:prstClr val="black"/>
                </a:solidFill>
                <a:cs typeface="B Nazanin" panose="00000400000000000000" pitchFamily="2" charset="-78"/>
              </a:rPr>
              <a:t>تبدیل ولایت‌مداری از یک شعار به یک فرهنگ عملیاتی آزموده و کارآمد که توانایی ایستادگی و پیروزی در برابر هرگونه نفوذ و هجمه را دارا باشد.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0540043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0183"/>
            <a:ext cx="9112077" cy="5816977"/>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8. نتیجه </a:t>
            </a:r>
            <a:r>
              <a:rPr lang="fa-IR" sz="2400" dirty="0">
                <a:solidFill>
                  <a:srgbClr val="C00000"/>
                </a:solidFill>
                <a:cs typeface="B Titr" panose="00000700000000000000" pitchFamily="2" charset="-78"/>
              </a:rPr>
              <a:t>راهبردی نهایی</a:t>
            </a:r>
          </a:p>
          <a:p>
            <a:pPr algn="justLow" rtl="1">
              <a:lnSpc>
                <a:spcPct val="200000"/>
              </a:lnSpc>
            </a:pPr>
            <a:r>
              <a:rPr lang="fa-IR" sz="2400" b="1" dirty="0">
                <a:solidFill>
                  <a:prstClr val="black"/>
                </a:solidFill>
                <a:cs typeface="B Nazanin" panose="00000400000000000000" pitchFamily="2" charset="-78"/>
              </a:rPr>
              <a:t> تحقق ولایت‌مداری به‌عنوان «قطب‌نمای عبور از فتنه‌ها و سد نفوذ دشمن»، مستلزم ایجاد یک سامانۀ یکپارچه عملیاتی است. این سامانه با آموزش و تبیین، مبانی قلبی و فکری را می‌سازد؛ با نظام‌مندسازی، آن را به ساختار فرماندهی واحد تبدیل می‌کند؛ با نظارت مستمر، از گزند نفوذ مصون می‌دارد و نهایتاً با تمرین و مانور، آن را به یک فرهنگ عملیاتی کارآمد، چابک و پیروزمند مبدل می‌سازد. محصول نهایی این فرآیند، جامعه‌ای است که با انسجام درونی و هماهنگی کامل، مصونیت استراتژیک خود را در برابر تمامی تهدیدات و بحران‌ها تضمین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0158486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a:t>
            </a:r>
            <a:r>
              <a:rPr lang="fa-IR" sz="2200" dirty="0" smtClean="0">
                <a:solidFill>
                  <a:srgbClr val="C00000"/>
                </a:solidFill>
                <a:cs typeface="B Titr" panose="00000700000000000000" pitchFamily="2" charset="-78"/>
              </a:rPr>
              <a:t> در تحقق جهاد همه جانبه</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نقش </a:t>
            </a:r>
            <a:r>
              <a:rPr lang="fa-IR" sz="2000" b="1" dirty="0" smtClean="0">
                <a:solidFill>
                  <a:prstClr val="black"/>
                </a:solidFill>
                <a:cs typeface="B Nazanin" panose="00000400000000000000" pitchFamily="2" charset="-78"/>
              </a:rPr>
              <a:t>پنج </a:t>
            </a:r>
            <a:r>
              <a:rPr lang="fa-IR" sz="2000" b="1" dirty="0">
                <a:solidFill>
                  <a:prstClr val="black"/>
                </a:solidFill>
                <a:cs typeface="B Nazanin" panose="00000400000000000000" pitchFamily="2" charset="-78"/>
              </a:rPr>
              <a:t>گروه 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4415506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6"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wipe(down)">
                                      <p:cBhvr>
                                        <p:cTn id="44" dur="580">
                                          <p:stCondLst>
                                            <p:cond delay="0"/>
                                          </p:stCondLst>
                                        </p:cTn>
                                        <p:tgtEl>
                                          <p:spTgt spid="6">
                                            <p:txEl>
                                              <p:pRg st="2" end="2"/>
                                            </p:txEl>
                                          </p:spTgt>
                                        </p:tgtEl>
                                      </p:cBhvr>
                                    </p:animEffect>
                                    <p:anim calcmode="lin" valueType="num">
                                      <p:cBhvr>
                                        <p:cTn id="45"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6">
                                            <p:txEl>
                                              <p:pRg st="2" end="2"/>
                                            </p:txEl>
                                          </p:spTgt>
                                        </p:tgtEl>
                                      </p:cBhvr>
                                      <p:to x="100000" y="60000"/>
                                    </p:animScale>
                                    <p:animScale>
                                      <p:cBhvr>
                                        <p:cTn id="51" dur="166" decel="50000">
                                          <p:stCondLst>
                                            <p:cond delay="676"/>
                                          </p:stCondLst>
                                        </p:cTn>
                                        <p:tgtEl>
                                          <p:spTgt spid="6">
                                            <p:txEl>
                                              <p:pRg st="2" end="2"/>
                                            </p:txEl>
                                          </p:spTgt>
                                        </p:tgtEl>
                                      </p:cBhvr>
                                      <p:to x="100000" y="100000"/>
                                    </p:animScale>
                                    <p:animScale>
                                      <p:cBhvr>
                                        <p:cTn id="52" dur="26">
                                          <p:stCondLst>
                                            <p:cond delay="1312"/>
                                          </p:stCondLst>
                                        </p:cTn>
                                        <p:tgtEl>
                                          <p:spTgt spid="6">
                                            <p:txEl>
                                              <p:pRg st="2" end="2"/>
                                            </p:txEl>
                                          </p:spTgt>
                                        </p:tgtEl>
                                      </p:cBhvr>
                                      <p:to x="100000" y="80000"/>
                                    </p:animScale>
                                    <p:animScale>
                                      <p:cBhvr>
                                        <p:cTn id="53" dur="166" decel="50000">
                                          <p:stCondLst>
                                            <p:cond delay="1338"/>
                                          </p:stCondLst>
                                        </p:cTn>
                                        <p:tgtEl>
                                          <p:spTgt spid="6">
                                            <p:txEl>
                                              <p:pRg st="2" end="2"/>
                                            </p:txEl>
                                          </p:spTgt>
                                        </p:tgtEl>
                                      </p:cBhvr>
                                      <p:to x="100000" y="100000"/>
                                    </p:animScale>
                                    <p:animScale>
                                      <p:cBhvr>
                                        <p:cTn id="54" dur="26">
                                          <p:stCondLst>
                                            <p:cond delay="1642"/>
                                          </p:stCondLst>
                                        </p:cTn>
                                        <p:tgtEl>
                                          <p:spTgt spid="6">
                                            <p:txEl>
                                              <p:pRg st="2" end="2"/>
                                            </p:txEl>
                                          </p:spTgt>
                                        </p:tgtEl>
                                      </p:cBhvr>
                                      <p:to x="100000" y="90000"/>
                                    </p:animScale>
                                    <p:animScale>
                                      <p:cBhvr>
                                        <p:cTn id="55" dur="166" decel="50000">
                                          <p:stCondLst>
                                            <p:cond delay="1668"/>
                                          </p:stCondLst>
                                        </p:cTn>
                                        <p:tgtEl>
                                          <p:spTgt spid="6">
                                            <p:txEl>
                                              <p:pRg st="2" end="2"/>
                                            </p:txEl>
                                          </p:spTgt>
                                        </p:tgtEl>
                                      </p:cBhvr>
                                      <p:to x="100000" y="100000"/>
                                    </p:animScale>
                                    <p:animScale>
                                      <p:cBhvr>
                                        <p:cTn id="56" dur="26">
                                          <p:stCondLst>
                                            <p:cond delay="1808"/>
                                          </p:stCondLst>
                                        </p:cTn>
                                        <p:tgtEl>
                                          <p:spTgt spid="6">
                                            <p:txEl>
                                              <p:pRg st="2" end="2"/>
                                            </p:txEl>
                                          </p:spTgt>
                                        </p:tgtEl>
                                      </p:cBhvr>
                                      <p:to x="100000" y="95000"/>
                                    </p:animScale>
                                    <p:animScale>
                                      <p:cBhvr>
                                        <p:cTn id="57" dur="166" decel="50000">
                                          <p:stCondLst>
                                            <p:cond delay="1834"/>
                                          </p:stCondLst>
                                        </p:cTn>
                                        <p:tgtEl>
                                          <p:spTgt spid="6">
                                            <p:txEl>
                                              <p:pRg st="2" end="2"/>
                                            </p:txEl>
                                          </p:spTgt>
                                        </p:tgtEl>
                                      </p:cBhvr>
                                      <p:to x="100000" y="100000"/>
                                    </p:animScale>
                                  </p:childTnLst>
                                </p:cTn>
                              </p:par>
                              <p:par>
                                <p:cTn id="58" presetID="26" presetClass="entr" presetSubtype="0" fill="hold" nodeType="withEffect">
                                  <p:stCondLst>
                                    <p:cond delay="0"/>
                                  </p:stCondLst>
                                  <p:childTnLst>
                                    <p:set>
                                      <p:cBhvr>
                                        <p:cTn id="59" dur="1" fill="hold">
                                          <p:stCondLst>
                                            <p:cond delay="0"/>
                                          </p:stCondLst>
                                        </p:cTn>
                                        <p:tgtEl>
                                          <p:spTgt spid="6">
                                            <p:txEl>
                                              <p:pRg st="3" end="3"/>
                                            </p:txEl>
                                          </p:spTgt>
                                        </p:tgtEl>
                                        <p:attrNameLst>
                                          <p:attrName>style.visibility</p:attrName>
                                        </p:attrNameLst>
                                      </p:cBhvr>
                                      <p:to>
                                        <p:strVal val="visible"/>
                                      </p:to>
                                    </p:set>
                                    <p:animEffect transition="in" filter="wipe(down)">
                                      <p:cBhvr>
                                        <p:cTn id="60" dur="580">
                                          <p:stCondLst>
                                            <p:cond delay="0"/>
                                          </p:stCondLst>
                                        </p:cTn>
                                        <p:tgtEl>
                                          <p:spTgt spid="6">
                                            <p:txEl>
                                              <p:pRg st="3" end="3"/>
                                            </p:txEl>
                                          </p:spTgt>
                                        </p:tgtEl>
                                      </p:cBhvr>
                                    </p:animEffect>
                                    <p:anim calcmode="lin" valueType="num">
                                      <p:cBhvr>
                                        <p:cTn id="61"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62"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63"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64"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65"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66" dur="26">
                                          <p:stCondLst>
                                            <p:cond delay="650"/>
                                          </p:stCondLst>
                                        </p:cTn>
                                        <p:tgtEl>
                                          <p:spTgt spid="6">
                                            <p:txEl>
                                              <p:pRg st="3" end="3"/>
                                            </p:txEl>
                                          </p:spTgt>
                                        </p:tgtEl>
                                      </p:cBhvr>
                                      <p:to x="100000" y="60000"/>
                                    </p:animScale>
                                    <p:animScale>
                                      <p:cBhvr>
                                        <p:cTn id="67" dur="166" decel="50000">
                                          <p:stCondLst>
                                            <p:cond delay="676"/>
                                          </p:stCondLst>
                                        </p:cTn>
                                        <p:tgtEl>
                                          <p:spTgt spid="6">
                                            <p:txEl>
                                              <p:pRg st="3" end="3"/>
                                            </p:txEl>
                                          </p:spTgt>
                                        </p:tgtEl>
                                      </p:cBhvr>
                                      <p:to x="100000" y="100000"/>
                                    </p:animScale>
                                    <p:animScale>
                                      <p:cBhvr>
                                        <p:cTn id="68" dur="26">
                                          <p:stCondLst>
                                            <p:cond delay="1312"/>
                                          </p:stCondLst>
                                        </p:cTn>
                                        <p:tgtEl>
                                          <p:spTgt spid="6">
                                            <p:txEl>
                                              <p:pRg st="3" end="3"/>
                                            </p:txEl>
                                          </p:spTgt>
                                        </p:tgtEl>
                                      </p:cBhvr>
                                      <p:to x="100000" y="80000"/>
                                    </p:animScale>
                                    <p:animScale>
                                      <p:cBhvr>
                                        <p:cTn id="69" dur="166" decel="50000">
                                          <p:stCondLst>
                                            <p:cond delay="1338"/>
                                          </p:stCondLst>
                                        </p:cTn>
                                        <p:tgtEl>
                                          <p:spTgt spid="6">
                                            <p:txEl>
                                              <p:pRg st="3" end="3"/>
                                            </p:txEl>
                                          </p:spTgt>
                                        </p:tgtEl>
                                      </p:cBhvr>
                                      <p:to x="100000" y="100000"/>
                                    </p:animScale>
                                    <p:animScale>
                                      <p:cBhvr>
                                        <p:cTn id="70" dur="26">
                                          <p:stCondLst>
                                            <p:cond delay="1642"/>
                                          </p:stCondLst>
                                        </p:cTn>
                                        <p:tgtEl>
                                          <p:spTgt spid="6">
                                            <p:txEl>
                                              <p:pRg st="3" end="3"/>
                                            </p:txEl>
                                          </p:spTgt>
                                        </p:tgtEl>
                                      </p:cBhvr>
                                      <p:to x="100000" y="90000"/>
                                    </p:animScale>
                                    <p:animScale>
                                      <p:cBhvr>
                                        <p:cTn id="71" dur="166" decel="50000">
                                          <p:stCondLst>
                                            <p:cond delay="1668"/>
                                          </p:stCondLst>
                                        </p:cTn>
                                        <p:tgtEl>
                                          <p:spTgt spid="6">
                                            <p:txEl>
                                              <p:pRg st="3" end="3"/>
                                            </p:txEl>
                                          </p:spTgt>
                                        </p:tgtEl>
                                      </p:cBhvr>
                                      <p:to x="100000" y="100000"/>
                                    </p:animScale>
                                    <p:animScale>
                                      <p:cBhvr>
                                        <p:cTn id="72" dur="26">
                                          <p:stCondLst>
                                            <p:cond delay="1808"/>
                                          </p:stCondLst>
                                        </p:cTn>
                                        <p:tgtEl>
                                          <p:spTgt spid="6">
                                            <p:txEl>
                                              <p:pRg st="3" end="3"/>
                                            </p:txEl>
                                          </p:spTgt>
                                        </p:tgtEl>
                                      </p:cBhvr>
                                      <p:to x="100000" y="95000"/>
                                    </p:animScale>
                                    <p:animScale>
                                      <p:cBhvr>
                                        <p:cTn id="73" dur="166" decel="50000">
                                          <p:stCondLst>
                                            <p:cond delay="1834"/>
                                          </p:stCondLst>
                                        </p:cTn>
                                        <p:tgtEl>
                                          <p:spTgt spid="6">
                                            <p:txEl>
                                              <p:pRg st="3" end="3"/>
                                            </p:txEl>
                                          </p:spTgt>
                                        </p:tgtEl>
                                      </p:cBhvr>
                                      <p:to x="100000" y="100000"/>
                                    </p:animScale>
                                  </p:childTnLst>
                                </p:cTn>
                              </p:par>
                              <p:par>
                                <p:cTn id="74" presetID="26" presetClass="entr" presetSubtype="0" fill="hold" nodeType="withEffect">
                                  <p:stCondLst>
                                    <p:cond delay="0"/>
                                  </p:stCondLst>
                                  <p:childTnLst>
                                    <p:set>
                                      <p:cBhvr>
                                        <p:cTn id="75" dur="1" fill="hold">
                                          <p:stCondLst>
                                            <p:cond delay="0"/>
                                          </p:stCondLst>
                                        </p:cTn>
                                        <p:tgtEl>
                                          <p:spTgt spid="6">
                                            <p:txEl>
                                              <p:pRg st="4" end="4"/>
                                            </p:txEl>
                                          </p:spTgt>
                                        </p:tgtEl>
                                        <p:attrNameLst>
                                          <p:attrName>style.visibility</p:attrName>
                                        </p:attrNameLst>
                                      </p:cBhvr>
                                      <p:to>
                                        <p:strVal val="visible"/>
                                      </p:to>
                                    </p:set>
                                    <p:animEffect transition="in" filter="wipe(down)">
                                      <p:cBhvr>
                                        <p:cTn id="76" dur="580">
                                          <p:stCondLst>
                                            <p:cond delay="0"/>
                                          </p:stCondLst>
                                        </p:cTn>
                                        <p:tgtEl>
                                          <p:spTgt spid="6">
                                            <p:txEl>
                                              <p:pRg st="4" end="4"/>
                                            </p:txEl>
                                          </p:spTgt>
                                        </p:tgtEl>
                                      </p:cBhvr>
                                    </p:animEffect>
                                    <p:anim calcmode="lin" valueType="num">
                                      <p:cBhvr>
                                        <p:cTn id="77"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78"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79"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80"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81"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82" dur="26">
                                          <p:stCondLst>
                                            <p:cond delay="650"/>
                                          </p:stCondLst>
                                        </p:cTn>
                                        <p:tgtEl>
                                          <p:spTgt spid="6">
                                            <p:txEl>
                                              <p:pRg st="4" end="4"/>
                                            </p:txEl>
                                          </p:spTgt>
                                        </p:tgtEl>
                                      </p:cBhvr>
                                      <p:to x="100000" y="60000"/>
                                    </p:animScale>
                                    <p:animScale>
                                      <p:cBhvr>
                                        <p:cTn id="83" dur="166" decel="50000">
                                          <p:stCondLst>
                                            <p:cond delay="676"/>
                                          </p:stCondLst>
                                        </p:cTn>
                                        <p:tgtEl>
                                          <p:spTgt spid="6">
                                            <p:txEl>
                                              <p:pRg st="4" end="4"/>
                                            </p:txEl>
                                          </p:spTgt>
                                        </p:tgtEl>
                                      </p:cBhvr>
                                      <p:to x="100000" y="100000"/>
                                    </p:animScale>
                                    <p:animScale>
                                      <p:cBhvr>
                                        <p:cTn id="84" dur="26">
                                          <p:stCondLst>
                                            <p:cond delay="1312"/>
                                          </p:stCondLst>
                                        </p:cTn>
                                        <p:tgtEl>
                                          <p:spTgt spid="6">
                                            <p:txEl>
                                              <p:pRg st="4" end="4"/>
                                            </p:txEl>
                                          </p:spTgt>
                                        </p:tgtEl>
                                      </p:cBhvr>
                                      <p:to x="100000" y="80000"/>
                                    </p:animScale>
                                    <p:animScale>
                                      <p:cBhvr>
                                        <p:cTn id="85" dur="166" decel="50000">
                                          <p:stCondLst>
                                            <p:cond delay="1338"/>
                                          </p:stCondLst>
                                        </p:cTn>
                                        <p:tgtEl>
                                          <p:spTgt spid="6">
                                            <p:txEl>
                                              <p:pRg st="4" end="4"/>
                                            </p:txEl>
                                          </p:spTgt>
                                        </p:tgtEl>
                                      </p:cBhvr>
                                      <p:to x="100000" y="100000"/>
                                    </p:animScale>
                                    <p:animScale>
                                      <p:cBhvr>
                                        <p:cTn id="86" dur="26">
                                          <p:stCondLst>
                                            <p:cond delay="1642"/>
                                          </p:stCondLst>
                                        </p:cTn>
                                        <p:tgtEl>
                                          <p:spTgt spid="6">
                                            <p:txEl>
                                              <p:pRg st="4" end="4"/>
                                            </p:txEl>
                                          </p:spTgt>
                                        </p:tgtEl>
                                      </p:cBhvr>
                                      <p:to x="100000" y="90000"/>
                                    </p:animScale>
                                    <p:animScale>
                                      <p:cBhvr>
                                        <p:cTn id="87" dur="166" decel="50000">
                                          <p:stCondLst>
                                            <p:cond delay="1668"/>
                                          </p:stCondLst>
                                        </p:cTn>
                                        <p:tgtEl>
                                          <p:spTgt spid="6">
                                            <p:txEl>
                                              <p:pRg st="4" end="4"/>
                                            </p:txEl>
                                          </p:spTgt>
                                        </p:tgtEl>
                                      </p:cBhvr>
                                      <p:to x="100000" y="100000"/>
                                    </p:animScale>
                                    <p:animScale>
                                      <p:cBhvr>
                                        <p:cTn id="88" dur="26">
                                          <p:stCondLst>
                                            <p:cond delay="1808"/>
                                          </p:stCondLst>
                                        </p:cTn>
                                        <p:tgtEl>
                                          <p:spTgt spid="6">
                                            <p:txEl>
                                              <p:pRg st="4" end="4"/>
                                            </p:txEl>
                                          </p:spTgt>
                                        </p:tgtEl>
                                      </p:cBhvr>
                                      <p:to x="100000" y="95000"/>
                                    </p:animScale>
                                    <p:animScale>
                                      <p:cBhvr>
                                        <p:cTn id="89" dur="166" decel="50000">
                                          <p:stCondLst>
                                            <p:cond delay="1834"/>
                                          </p:stCondLst>
                                        </p:cTn>
                                        <p:tgtEl>
                                          <p:spTgt spid="6">
                                            <p:txEl>
                                              <p:pRg st="4" end="4"/>
                                            </p:txEl>
                                          </p:spTgt>
                                        </p:tgtEl>
                                      </p:cBhvr>
                                      <p:to x="100000" y="100000"/>
                                    </p:animScale>
                                  </p:childTnLst>
                                </p:cTn>
                              </p:par>
                              <p:par>
                                <p:cTn id="90" presetID="26" presetClass="entr" presetSubtype="0" fill="hold" nodeType="withEffect">
                                  <p:stCondLst>
                                    <p:cond delay="0"/>
                                  </p:stCondLst>
                                  <p:childTnLst>
                                    <p:set>
                                      <p:cBhvr>
                                        <p:cTn id="91" dur="1" fill="hold">
                                          <p:stCondLst>
                                            <p:cond delay="0"/>
                                          </p:stCondLst>
                                        </p:cTn>
                                        <p:tgtEl>
                                          <p:spTgt spid="6">
                                            <p:txEl>
                                              <p:pRg st="5" end="5"/>
                                            </p:txEl>
                                          </p:spTgt>
                                        </p:tgtEl>
                                        <p:attrNameLst>
                                          <p:attrName>style.visibility</p:attrName>
                                        </p:attrNameLst>
                                      </p:cBhvr>
                                      <p:to>
                                        <p:strVal val="visible"/>
                                      </p:to>
                                    </p:set>
                                    <p:animEffect transition="in" filter="wipe(down)">
                                      <p:cBhvr>
                                        <p:cTn id="92" dur="580">
                                          <p:stCondLst>
                                            <p:cond delay="0"/>
                                          </p:stCondLst>
                                        </p:cTn>
                                        <p:tgtEl>
                                          <p:spTgt spid="6">
                                            <p:txEl>
                                              <p:pRg st="5" end="5"/>
                                            </p:txEl>
                                          </p:spTgt>
                                        </p:tgtEl>
                                      </p:cBhvr>
                                    </p:animEffect>
                                    <p:anim calcmode="lin" valueType="num">
                                      <p:cBhvr>
                                        <p:cTn id="93"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98" dur="26">
                                          <p:stCondLst>
                                            <p:cond delay="650"/>
                                          </p:stCondLst>
                                        </p:cTn>
                                        <p:tgtEl>
                                          <p:spTgt spid="6">
                                            <p:txEl>
                                              <p:pRg st="5" end="5"/>
                                            </p:txEl>
                                          </p:spTgt>
                                        </p:tgtEl>
                                      </p:cBhvr>
                                      <p:to x="100000" y="60000"/>
                                    </p:animScale>
                                    <p:animScale>
                                      <p:cBhvr>
                                        <p:cTn id="99" dur="166" decel="50000">
                                          <p:stCondLst>
                                            <p:cond delay="676"/>
                                          </p:stCondLst>
                                        </p:cTn>
                                        <p:tgtEl>
                                          <p:spTgt spid="6">
                                            <p:txEl>
                                              <p:pRg st="5" end="5"/>
                                            </p:txEl>
                                          </p:spTgt>
                                        </p:tgtEl>
                                      </p:cBhvr>
                                      <p:to x="100000" y="100000"/>
                                    </p:animScale>
                                    <p:animScale>
                                      <p:cBhvr>
                                        <p:cTn id="100" dur="26">
                                          <p:stCondLst>
                                            <p:cond delay="1312"/>
                                          </p:stCondLst>
                                        </p:cTn>
                                        <p:tgtEl>
                                          <p:spTgt spid="6">
                                            <p:txEl>
                                              <p:pRg st="5" end="5"/>
                                            </p:txEl>
                                          </p:spTgt>
                                        </p:tgtEl>
                                      </p:cBhvr>
                                      <p:to x="100000" y="80000"/>
                                    </p:animScale>
                                    <p:animScale>
                                      <p:cBhvr>
                                        <p:cTn id="101" dur="166" decel="50000">
                                          <p:stCondLst>
                                            <p:cond delay="1338"/>
                                          </p:stCondLst>
                                        </p:cTn>
                                        <p:tgtEl>
                                          <p:spTgt spid="6">
                                            <p:txEl>
                                              <p:pRg st="5" end="5"/>
                                            </p:txEl>
                                          </p:spTgt>
                                        </p:tgtEl>
                                      </p:cBhvr>
                                      <p:to x="100000" y="100000"/>
                                    </p:animScale>
                                    <p:animScale>
                                      <p:cBhvr>
                                        <p:cTn id="102" dur="26">
                                          <p:stCondLst>
                                            <p:cond delay="1642"/>
                                          </p:stCondLst>
                                        </p:cTn>
                                        <p:tgtEl>
                                          <p:spTgt spid="6">
                                            <p:txEl>
                                              <p:pRg st="5" end="5"/>
                                            </p:txEl>
                                          </p:spTgt>
                                        </p:tgtEl>
                                      </p:cBhvr>
                                      <p:to x="100000" y="90000"/>
                                    </p:animScale>
                                    <p:animScale>
                                      <p:cBhvr>
                                        <p:cTn id="103" dur="166" decel="50000">
                                          <p:stCondLst>
                                            <p:cond delay="1668"/>
                                          </p:stCondLst>
                                        </p:cTn>
                                        <p:tgtEl>
                                          <p:spTgt spid="6">
                                            <p:txEl>
                                              <p:pRg st="5" end="5"/>
                                            </p:txEl>
                                          </p:spTgt>
                                        </p:tgtEl>
                                      </p:cBhvr>
                                      <p:to x="100000" y="100000"/>
                                    </p:animScale>
                                    <p:animScale>
                                      <p:cBhvr>
                                        <p:cTn id="104" dur="26">
                                          <p:stCondLst>
                                            <p:cond delay="1808"/>
                                          </p:stCondLst>
                                        </p:cTn>
                                        <p:tgtEl>
                                          <p:spTgt spid="6">
                                            <p:txEl>
                                              <p:pRg st="5" end="5"/>
                                            </p:txEl>
                                          </p:spTgt>
                                        </p:tgtEl>
                                      </p:cBhvr>
                                      <p:to x="100000" y="95000"/>
                                    </p:animScale>
                                    <p:animScale>
                                      <p:cBhvr>
                                        <p:cTn id="105" dur="166" decel="50000">
                                          <p:stCondLst>
                                            <p:cond delay="1834"/>
                                          </p:stCondLst>
                                        </p:cTn>
                                        <p:tgtEl>
                                          <p:spTgt spid="6">
                                            <p:txEl>
                                              <p:pRg st="5" end="5"/>
                                            </p:txEl>
                                          </p:spTgt>
                                        </p:tgtEl>
                                      </p:cBhvr>
                                      <p:to x="100000" y="100000"/>
                                    </p:animScale>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nodeType="clickEffect">
                                  <p:stCondLst>
                                    <p:cond delay="0"/>
                                  </p:stCondLst>
                                  <p:childTnLst>
                                    <p:set>
                                      <p:cBhvr>
                                        <p:cTn id="109" dur="1" fill="hold">
                                          <p:stCondLst>
                                            <p:cond delay="0"/>
                                          </p:stCondLst>
                                        </p:cTn>
                                        <p:tgtEl>
                                          <p:spTgt spid="6">
                                            <p:txEl>
                                              <p:pRg st="6" end="6"/>
                                            </p:txEl>
                                          </p:spTgt>
                                        </p:tgtEl>
                                        <p:attrNameLst>
                                          <p:attrName>style.visibility</p:attrName>
                                        </p:attrNameLst>
                                      </p:cBhvr>
                                      <p:to>
                                        <p:strVal val="visible"/>
                                      </p:to>
                                    </p:set>
                                    <p:animEffect transition="in" filter="fade">
                                      <p:cBhvr>
                                        <p:cTn id="110" dur="1000"/>
                                        <p:tgtEl>
                                          <p:spTgt spid="6">
                                            <p:txEl>
                                              <p:pRg st="6" end="6"/>
                                            </p:txEl>
                                          </p:spTgt>
                                        </p:tgtEl>
                                      </p:cBhvr>
                                    </p:animEffect>
                                    <p:anim calcmode="lin" valueType="num">
                                      <p:cBhvr>
                                        <p:cTn id="11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11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nodeType="clickEffect">
                                  <p:stCondLst>
                                    <p:cond delay="0"/>
                                  </p:stCondLst>
                                  <p:childTnLst>
                                    <p:set>
                                      <p:cBhvr>
                                        <p:cTn id="116" dur="1" fill="hold">
                                          <p:stCondLst>
                                            <p:cond delay="0"/>
                                          </p:stCondLst>
                                        </p:cTn>
                                        <p:tgtEl>
                                          <p:spTgt spid="6">
                                            <p:txEl>
                                              <p:pRg st="7" end="7"/>
                                            </p:txEl>
                                          </p:spTgt>
                                        </p:tgtEl>
                                        <p:attrNameLst>
                                          <p:attrName>style.visibility</p:attrName>
                                        </p:attrNameLst>
                                      </p:cBhvr>
                                      <p:to>
                                        <p:strVal val="visible"/>
                                      </p:to>
                                    </p:set>
                                    <p:animEffect transition="in" filter="wipe(down)">
                                      <p:cBhvr>
                                        <p:cTn id="117" dur="580">
                                          <p:stCondLst>
                                            <p:cond delay="0"/>
                                          </p:stCondLst>
                                        </p:cTn>
                                        <p:tgtEl>
                                          <p:spTgt spid="6">
                                            <p:txEl>
                                              <p:pRg st="7" end="7"/>
                                            </p:txEl>
                                          </p:spTgt>
                                        </p:tgtEl>
                                      </p:cBhvr>
                                    </p:animEffect>
                                    <p:anim calcmode="lin" valueType="num">
                                      <p:cBhvr>
                                        <p:cTn id="118"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23" dur="26">
                                          <p:stCondLst>
                                            <p:cond delay="650"/>
                                          </p:stCondLst>
                                        </p:cTn>
                                        <p:tgtEl>
                                          <p:spTgt spid="6">
                                            <p:txEl>
                                              <p:pRg st="7" end="7"/>
                                            </p:txEl>
                                          </p:spTgt>
                                        </p:tgtEl>
                                      </p:cBhvr>
                                      <p:to x="100000" y="60000"/>
                                    </p:animScale>
                                    <p:animScale>
                                      <p:cBhvr>
                                        <p:cTn id="124" dur="166" decel="50000">
                                          <p:stCondLst>
                                            <p:cond delay="676"/>
                                          </p:stCondLst>
                                        </p:cTn>
                                        <p:tgtEl>
                                          <p:spTgt spid="6">
                                            <p:txEl>
                                              <p:pRg st="7" end="7"/>
                                            </p:txEl>
                                          </p:spTgt>
                                        </p:tgtEl>
                                      </p:cBhvr>
                                      <p:to x="100000" y="100000"/>
                                    </p:animScale>
                                    <p:animScale>
                                      <p:cBhvr>
                                        <p:cTn id="125" dur="26">
                                          <p:stCondLst>
                                            <p:cond delay="1312"/>
                                          </p:stCondLst>
                                        </p:cTn>
                                        <p:tgtEl>
                                          <p:spTgt spid="6">
                                            <p:txEl>
                                              <p:pRg st="7" end="7"/>
                                            </p:txEl>
                                          </p:spTgt>
                                        </p:tgtEl>
                                      </p:cBhvr>
                                      <p:to x="100000" y="80000"/>
                                    </p:animScale>
                                    <p:animScale>
                                      <p:cBhvr>
                                        <p:cTn id="126" dur="166" decel="50000">
                                          <p:stCondLst>
                                            <p:cond delay="1338"/>
                                          </p:stCondLst>
                                        </p:cTn>
                                        <p:tgtEl>
                                          <p:spTgt spid="6">
                                            <p:txEl>
                                              <p:pRg st="7" end="7"/>
                                            </p:txEl>
                                          </p:spTgt>
                                        </p:tgtEl>
                                      </p:cBhvr>
                                      <p:to x="100000" y="100000"/>
                                    </p:animScale>
                                    <p:animScale>
                                      <p:cBhvr>
                                        <p:cTn id="127" dur="26">
                                          <p:stCondLst>
                                            <p:cond delay="1642"/>
                                          </p:stCondLst>
                                        </p:cTn>
                                        <p:tgtEl>
                                          <p:spTgt spid="6">
                                            <p:txEl>
                                              <p:pRg st="7" end="7"/>
                                            </p:txEl>
                                          </p:spTgt>
                                        </p:tgtEl>
                                      </p:cBhvr>
                                      <p:to x="100000" y="90000"/>
                                    </p:animScale>
                                    <p:animScale>
                                      <p:cBhvr>
                                        <p:cTn id="128" dur="166" decel="50000">
                                          <p:stCondLst>
                                            <p:cond delay="1668"/>
                                          </p:stCondLst>
                                        </p:cTn>
                                        <p:tgtEl>
                                          <p:spTgt spid="6">
                                            <p:txEl>
                                              <p:pRg st="7" end="7"/>
                                            </p:txEl>
                                          </p:spTgt>
                                        </p:tgtEl>
                                      </p:cBhvr>
                                      <p:to x="100000" y="100000"/>
                                    </p:animScale>
                                    <p:animScale>
                                      <p:cBhvr>
                                        <p:cTn id="129" dur="26">
                                          <p:stCondLst>
                                            <p:cond delay="1808"/>
                                          </p:stCondLst>
                                        </p:cTn>
                                        <p:tgtEl>
                                          <p:spTgt spid="6">
                                            <p:txEl>
                                              <p:pRg st="7" end="7"/>
                                            </p:txEl>
                                          </p:spTgt>
                                        </p:tgtEl>
                                      </p:cBhvr>
                                      <p:to x="100000" y="95000"/>
                                    </p:animScale>
                                    <p:animScale>
                                      <p:cBhvr>
                                        <p:cTn id="130" dur="166" decel="50000">
                                          <p:stCondLst>
                                            <p:cond delay="1834"/>
                                          </p:stCondLst>
                                        </p:cTn>
                                        <p:tgtEl>
                                          <p:spTgt spid="6">
                                            <p:txEl>
                                              <p:pRg st="7" end="7"/>
                                            </p:txEl>
                                          </p:spTgt>
                                        </p:tgtEl>
                                      </p:cBhvr>
                                      <p:to x="100000" y="100000"/>
                                    </p:animScale>
                                  </p:childTnLst>
                                </p:cTn>
                              </p:par>
                              <p:par>
                                <p:cTn id="131" presetID="26" presetClass="entr" presetSubtype="0" fill="hold" nodeType="withEffect">
                                  <p:stCondLst>
                                    <p:cond delay="0"/>
                                  </p:stCondLst>
                                  <p:childTnLst>
                                    <p:set>
                                      <p:cBhvr>
                                        <p:cTn id="132" dur="1" fill="hold">
                                          <p:stCondLst>
                                            <p:cond delay="0"/>
                                          </p:stCondLst>
                                        </p:cTn>
                                        <p:tgtEl>
                                          <p:spTgt spid="6">
                                            <p:txEl>
                                              <p:pRg st="8" end="8"/>
                                            </p:txEl>
                                          </p:spTgt>
                                        </p:tgtEl>
                                        <p:attrNameLst>
                                          <p:attrName>style.visibility</p:attrName>
                                        </p:attrNameLst>
                                      </p:cBhvr>
                                      <p:to>
                                        <p:strVal val="visible"/>
                                      </p:to>
                                    </p:set>
                                    <p:animEffect transition="in" filter="wipe(down)">
                                      <p:cBhvr>
                                        <p:cTn id="133" dur="580">
                                          <p:stCondLst>
                                            <p:cond delay="0"/>
                                          </p:stCondLst>
                                        </p:cTn>
                                        <p:tgtEl>
                                          <p:spTgt spid="6">
                                            <p:txEl>
                                              <p:pRg st="8" end="8"/>
                                            </p:txEl>
                                          </p:spTgt>
                                        </p:tgtEl>
                                      </p:cBhvr>
                                    </p:animEffect>
                                    <p:anim calcmode="lin" valueType="num">
                                      <p:cBhvr>
                                        <p:cTn id="134"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6">
                                            <p:txEl>
                                              <p:pRg st="8" end="8"/>
                                            </p:txEl>
                                          </p:spTgt>
                                        </p:tgtEl>
                                      </p:cBhvr>
                                      <p:to x="100000" y="60000"/>
                                    </p:animScale>
                                    <p:animScale>
                                      <p:cBhvr>
                                        <p:cTn id="140" dur="166" decel="50000">
                                          <p:stCondLst>
                                            <p:cond delay="676"/>
                                          </p:stCondLst>
                                        </p:cTn>
                                        <p:tgtEl>
                                          <p:spTgt spid="6">
                                            <p:txEl>
                                              <p:pRg st="8" end="8"/>
                                            </p:txEl>
                                          </p:spTgt>
                                        </p:tgtEl>
                                      </p:cBhvr>
                                      <p:to x="100000" y="100000"/>
                                    </p:animScale>
                                    <p:animScale>
                                      <p:cBhvr>
                                        <p:cTn id="141" dur="26">
                                          <p:stCondLst>
                                            <p:cond delay="1312"/>
                                          </p:stCondLst>
                                        </p:cTn>
                                        <p:tgtEl>
                                          <p:spTgt spid="6">
                                            <p:txEl>
                                              <p:pRg st="8" end="8"/>
                                            </p:txEl>
                                          </p:spTgt>
                                        </p:tgtEl>
                                      </p:cBhvr>
                                      <p:to x="100000" y="80000"/>
                                    </p:animScale>
                                    <p:animScale>
                                      <p:cBhvr>
                                        <p:cTn id="142" dur="166" decel="50000">
                                          <p:stCondLst>
                                            <p:cond delay="1338"/>
                                          </p:stCondLst>
                                        </p:cTn>
                                        <p:tgtEl>
                                          <p:spTgt spid="6">
                                            <p:txEl>
                                              <p:pRg st="8" end="8"/>
                                            </p:txEl>
                                          </p:spTgt>
                                        </p:tgtEl>
                                      </p:cBhvr>
                                      <p:to x="100000" y="100000"/>
                                    </p:animScale>
                                    <p:animScale>
                                      <p:cBhvr>
                                        <p:cTn id="143" dur="26">
                                          <p:stCondLst>
                                            <p:cond delay="1642"/>
                                          </p:stCondLst>
                                        </p:cTn>
                                        <p:tgtEl>
                                          <p:spTgt spid="6">
                                            <p:txEl>
                                              <p:pRg st="8" end="8"/>
                                            </p:txEl>
                                          </p:spTgt>
                                        </p:tgtEl>
                                      </p:cBhvr>
                                      <p:to x="100000" y="90000"/>
                                    </p:animScale>
                                    <p:animScale>
                                      <p:cBhvr>
                                        <p:cTn id="144" dur="166" decel="50000">
                                          <p:stCondLst>
                                            <p:cond delay="1668"/>
                                          </p:stCondLst>
                                        </p:cTn>
                                        <p:tgtEl>
                                          <p:spTgt spid="6">
                                            <p:txEl>
                                              <p:pRg st="8" end="8"/>
                                            </p:txEl>
                                          </p:spTgt>
                                        </p:tgtEl>
                                      </p:cBhvr>
                                      <p:to x="100000" y="100000"/>
                                    </p:animScale>
                                    <p:animScale>
                                      <p:cBhvr>
                                        <p:cTn id="145" dur="26">
                                          <p:stCondLst>
                                            <p:cond delay="1808"/>
                                          </p:stCondLst>
                                        </p:cTn>
                                        <p:tgtEl>
                                          <p:spTgt spid="6">
                                            <p:txEl>
                                              <p:pRg st="8" end="8"/>
                                            </p:txEl>
                                          </p:spTgt>
                                        </p:tgtEl>
                                      </p:cBhvr>
                                      <p:to x="100000" y="95000"/>
                                    </p:animScale>
                                    <p:animScale>
                                      <p:cBhvr>
                                        <p:cTn id="146" dur="166" decel="50000">
                                          <p:stCondLst>
                                            <p:cond delay="1834"/>
                                          </p:stCondLst>
                                        </p:cTn>
                                        <p:tgtEl>
                                          <p:spTgt spid="6">
                                            <p:txEl>
                                              <p:pRg st="8" end="8"/>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42" presetClass="entr" presetSubtype="0" fill="hold" nodeType="clickEffect">
                                  <p:stCondLst>
                                    <p:cond delay="0"/>
                                  </p:stCondLst>
                                  <p:childTnLst>
                                    <p:set>
                                      <p:cBhvr>
                                        <p:cTn id="150" dur="1" fill="hold">
                                          <p:stCondLst>
                                            <p:cond delay="0"/>
                                          </p:stCondLst>
                                        </p:cTn>
                                        <p:tgtEl>
                                          <p:spTgt spid="6">
                                            <p:txEl>
                                              <p:pRg st="9" end="9"/>
                                            </p:txEl>
                                          </p:spTgt>
                                        </p:tgtEl>
                                        <p:attrNameLst>
                                          <p:attrName>style.visibility</p:attrName>
                                        </p:attrNameLst>
                                      </p:cBhvr>
                                      <p:to>
                                        <p:strVal val="visible"/>
                                      </p:to>
                                    </p:set>
                                    <p:animEffect transition="in" filter="fade">
                                      <p:cBhvr>
                                        <p:cTn id="151" dur="1000"/>
                                        <p:tgtEl>
                                          <p:spTgt spid="6">
                                            <p:txEl>
                                              <p:pRg st="9" end="9"/>
                                            </p:txEl>
                                          </p:spTgt>
                                        </p:tgtEl>
                                      </p:cBhvr>
                                    </p:animEffect>
                                    <p:anim calcmode="lin" valueType="num">
                                      <p:cBhvr>
                                        <p:cTn id="15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5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09663"/>
            <a:ext cx="9377154" cy="5539978"/>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محور اصلی اقدامات آنان، تبدیل ولایت نظری به ولایت عملیاتی در بدنۀ حاکمیت و جامعه است.</a:t>
            </a:r>
            <a:endParaRPr lang="fa-IR" sz="24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تجسم عینی اطاعت تشکیلاتی از ولایت: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حفاظت </a:t>
            </a:r>
            <a:r>
              <a:rPr lang="fa-IR" sz="2400" b="1" dirty="0">
                <a:solidFill>
                  <a:prstClr val="black"/>
                </a:solidFill>
                <a:cs typeface="B Nazanin" panose="00000400000000000000" pitchFamily="2" charset="-78"/>
              </a:rPr>
              <a:t>فیزیکی و امنیتی از نظام </a:t>
            </a:r>
            <a:r>
              <a:rPr lang="fa-IR" sz="2400" b="1" dirty="0" smtClean="0">
                <a:solidFill>
                  <a:prstClr val="black"/>
                </a:solidFill>
                <a:cs typeface="B Nazanin" panose="00000400000000000000" pitchFamily="2" charset="-78"/>
              </a:rPr>
              <a:t>ولایی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تبیین </a:t>
            </a:r>
            <a:r>
              <a:rPr lang="fa-IR" sz="2400" b="1" dirty="0">
                <a:solidFill>
                  <a:prstClr val="black"/>
                </a:solidFill>
                <a:cs typeface="B Nazanin" panose="00000400000000000000" pitchFamily="2" charset="-78"/>
              </a:rPr>
              <a:t>و ترویج گفتمان ولایت در بدنه نیروها و جامعه: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نظارت </a:t>
            </a:r>
            <a:r>
              <a:rPr lang="fa-IR" sz="2400" b="1" dirty="0">
                <a:solidFill>
                  <a:prstClr val="black"/>
                </a:solidFill>
                <a:cs typeface="B Nazanin" panose="00000400000000000000" pitchFamily="2" charset="-78"/>
              </a:rPr>
              <a:t>بر حسن اجرای سیاست‌های کلان </a:t>
            </a:r>
            <a:r>
              <a:rPr lang="fa-IR" sz="2400" b="1" dirty="0" smtClean="0">
                <a:solidFill>
                  <a:prstClr val="black"/>
                </a:solidFill>
                <a:cs typeface="B Nazanin" panose="00000400000000000000" pitchFamily="2" charset="-78"/>
              </a:rPr>
              <a:t>ولایی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پرورش </a:t>
            </a:r>
            <a:r>
              <a:rPr lang="fa-IR" sz="2400" b="1" dirty="0">
                <a:solidFill>
                  <a:prstClr val="black"/>
                </a:solidFill>
                <a:cs typeface="B Nazanin" panose="00000400000000000000" pitchFamily="2" charset="-78"/>
              </a:rPr>
              <a:t>کادرهای ولایی و مدیران متعهد</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404370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p:cTn id="37"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fade">
                                      <p:cBhvr>
                                        <p:cTn id="45" dur="1000"/>
                                        <p:tgtEl>
                                          <p:spTgt spid="6">
                                            <p:txEl>
                                              <p:pRg st="2" end="2"/>
                                            </p:txEl>
                                          </p:spTgt>
                                        </p:tgtEl>
                                      </p:cBhvr>
                                    </p:animEffect>
                                    <p:anim calcmode="lin" valueType="num">
                                      <p:cBhvr>
                                        <p:cTn id="4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 calcmode="lin" valueType="num">
                                      <p:cBhvr>
                                        <p:cTn id="5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5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5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55" dur="1000"/>
                                        <p:tgtEl>
                                          <p:spTgt spid="6">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
                                            <p:txEl>
                                              <p:pRg st="4" end="4"/>
                                            </p:txEl>
                                          </p:spTgt>
                                        </p:tgtEl>
                                        <p:attrNameLst>
                                          <p:attrName>style.visibility</p:attrName>
                                        </p:attrNameLst>
                                      </p:cBhvr>
                                      <p:to>
                                        <p:strVal val="visible"/>
                                      </p:to>
                                    </p:set>
                                    <p:animEffect transition="in" filter="fade">
                                      <p:cBhvr>
                                        <p:cTn id="60" dur="1000"/>
                                        <p:tgtEl>
                                          <p:spTgt spid="6">
                                            <p:txEl>
                                              <p:pRg st="4" end="4"/>
                                            </p:txEl>
                                          </p:spTgt>
                                        </p:tgtEl>
                                      </p:cBhvr>
                                    </p:animEffect>
                                    <p:anim calcmode="lin" valueType="num">
                                      <p:cBhvr>
                                        <p:cTn id="6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5" end="5"/>
                                            </p:txEl>
                                          </p:spTgt>
                                        </p:tgtEl>
                                        <p:attrNameLst>
                                          <p:attrName>style.visibility</p:attrName>
                                        </p:attrNameLst>
                                      </p:cBhvr>
                                      <p:to>
                                        <p:strVal val="visible"/>
                                      </p:to>
                                    </p:set>
                                    <p:animEffect transition="in" filter="fade">
                                      <p:cBhvr>
                                        <p:cTn id="67" dur="1000"/>
                                        <p:tgtEl>
                                          <p:spTgt spid="6">
                                            <p:txEl>
                                              <p:pRg st="5" end="5"/>
                                            </p:txEl>
                                          </p:spTgt>
                                        </p:tgtEl>
                                      </p:cBhvr>
                                    </p:animEffect>
                                    <p:anim calcmode="lin" valueType="num">
                                      <p:cBhvr>
                                        <p:cTn id="6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6">
                                            <p:txEl>
                                              <p:pRg st="6" end="6"/>
                                            </p:txEl>
                                          </p:spTgt>
                                        </p:tgtEl>
                                        <p:attrNameLst>
                                          <p:attrName>style.visibility</p:attrName>
                                        </p:attrNameLst>
                                      </p:cBhvr>
                                      <p:to>
                                        <p:strVal val="visible"/>
                                      </p:to>
                                    </p:set>
                                    <p:animEffect transition="in" filter="fade">
                                      <p:cBhvr>
                                        <p:cTn id="74" dur="1000"/>
                                        <p:tgtEl>
                                          <p:spTgt spid="6">
                                            <p:txEl>
                                              <p:pRg st="6" end="6"/>
                                            </p:txEl>
                                          </p:spTgt>
                                        </p:tgtEl>
                                      </p:cBhvr>
                                    </p:animEffect>
                                    <p:anim calcmode="lin" valueType="num">
                                      <p:cBhvr>
                                        <p:cTn id="7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6">
                                            <p:txEl>
                                              <p:pRg st="7" end="7"/>
                                            </p:txEl>
                                          </p:spTgt>
                                        </p:tgtEl>
                                        <p:attrNameLst>
                                          <p:attrName>style.visibility</p:attrName>
                                        </p:attrNameLst>
                                      </p:cBhvr>
                                      <p:to>
                                        <p:strVal val="visible"/>
                                      </p:to>
                                    </p:set>
                                    <p:animEffect transition="in" filter="fade">
                                      <p:cBhvr>
                                        <p:cTn id="81" dur="1000"/>
                                        <p:tgtEl>
                                          <p:spTgt spid="6">
                                            <p:txEl>
                                              <p:pRg st="7" end="7"/>
                                            </p:txEl>
                                          </p:spTgt>
                                        </p:tgtEl>
                                      </p:cBhvr>
                                    </p:animEffect>
                                    <p:anim calcmode="lin" valueType="num">
                                      <p:cBhvr>
                                        <p:cTn id="8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8" end="8"/>
                                            </p:txEl>
                                          </p:spTgt>
                                        </p:tgtEl>
                                        <p:attrNameLst>
                                          <p:attrName>style.visibility</p:attrName>
                                        </p:attrNameLst>
                                      </p:cBhvr>
                                      <p:to>
                                        <p:strVal val="visible"/>
                                      </p:to>
                                    </p:set>
                                    <p:animEffect transition="in" filter="fade">
                                      <p:cBhvr>
                                        <p:cTn id="88" dur="1000"/>
                                        <p:tgtEl>
                                          <p:spTgt spid="6">
                                            <p:txEl>
                                              <p:pRg st="8" end="8"/>
                                            </p:txEl>
                                          </p:spTgt>
                                        </p:tgtEl>
                                      </p:cBhvr>
                                    </p:animEffect>
                                    <p:anim calcmode="lin" valueType="num">
                                      <p:cBhvr>
                                        <p:cTn id="8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1065425"/>
            <a:ext cx="9377154" cy="5078313"/>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نقش بسیجیان</a:t>
            </a: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حفظ و ترویج گفتمان اصیل ولایتمداری به‌عنوان هستۀ مرکزی انسجام و حرکت نظام اسلامی</a:t>
            </a:r>
            <a:endParaRPr lang="fa-IR" sz="24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 دفاع همه‌جانبه، مردمی و بصیرت‌محور از نظام </a:t>
            </a:r>
            <a:r>
              <a:rPr lang="fa-IR" sz="2400" b="1" dirty="0" smtClean="0">
                <a:solidFill>
                  <a:prstClr val="black"/>
                </a:solidFill>
                <a:cs typeface="B Nazanin" panose="00000400000000000000" pitchFamily="2" charset="-78"/>
              </a:rPr>
              <a:t>ولایی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اطاعت عملی و آگاهانه از ولایت </a:t>
            </a:r>
            <a:r>
              <a:rPr lang="fa-IR" sz="2400" b="1" dirty="0" smtClean="0">
                <a:solidFill>
                  <a:prstClr val="black"/>
                </a:solidFill>
                <a:cs typeface="B Nazanin" panose="00000400000000000000" pitchFamily="2" charset="-78"/>
              </a:rPr>
              <a:t>فقیه</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ترویج عمقی و روش‌مند معارف </a:t>
            </a:r>
            <a:r>
              <a:rPr lang="fa-IR" sz="2400" b="1" dirty="0" smtClean="0">
                <a:solidFill>
                  <a:prstClr val="black"/>
                </a:solidFill>
                <a:cs typeface="B Nazanin" panose="00000400000000000000" pitchFamily="2" charset="-78"/>
              </a:rPr>
              <a:t>ولایی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خدمت‌رسانی جهادی و </a:t>
            </a:r>
            <a:r>
              <a:rPr lang="fa-IR" sz="2400" b="1" dirty="0" smtClean="0">
                <a:solidFill>
                  <a:prstClr val="black"/>
                </a:solidFill>
                <a:cs typeface="B Nazanin" panose="00000400000000000000" pitchFamily="2" charset="-78"/>
              </a:rPr>
              <a:t>ایثارگرانه</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9211924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787498"/>
            <a:ext cx="9346033"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800"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sz="2800"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sz="2800" b="1" dirty="0" smtClean="0">
                <a:solidFill>
                  <a:prstClr val="black"/>
                </a:solidFill>
                <a:cs typeface="B Nazanin" panose="00000400000000000000" pitchFamily="2" charset="-78"/>
              </a:rPr>
              <a:t>هدایت</a:t>
            </a:r>
            <a:r>
              <a:rPr lang="fa-IR" sz="2800" b="1" dirty="0">
                <a:solidFill>
                  <a:prstClr val="black"/>
                </a:solidFill>
                <a:cs typeface="B Nazanin" panose="00000400000000000000" pitchFamily="2" charset="-78"/>
              </a:rPr>
              <a:t>، ساماندهی و تبدیل منویات ولایت به برنامه‌های عملیاتی و جهادی در بدنۀ مجموعه تحت امر</a:t>
            </a:r>
            <a:endParaRPr lang="fa-IR" sz="28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8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تبیین</a:t>
            </a:r>
            <a:r>
              <a:rPr lang="fa-IR" sz="2400" b="1" dirty="0">
                <a:solidFill>
                  <a:prstClr val="black"/>
                </a:solidFill>
                <a:cs typeface="B Nazanin" panose="00000400000000000000" pitchFamily="2" charset="-78"/>
              </a:rPr>
              <a:t>، تفسیر و اجرای عملیاتی منویات </a:t>
            </a:r>
            <a:r>
              <a:rPr lang="fa-IR" sz="2400" b="1" dirty="0" smtClean="0">
                <a:solidFill>
                  <a:prstClr val="black"/>
                </a:solidFill>
                <a:cs typeface="B Nazanin" panose="00000400000000000000" pitchFamily="2" charset="-78"/>
              </a:rPr>
              <a:t>ولایی</a:t>
            </a:r>
            <a:r>
              <a:rPr lang="fa-IR" sz="2400" b="1" dirty="0">
                <a:solidFill>
                  <a:prstClr val="black"/>
                </a:solidFill>
                <a:cs typeface="B Nazanin" panose="00000400000000000000" pitchFamily="2" charset="-78"/>
              </a:rPr>
              <a:t>؛</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الگوسازی </a:t>
            </a:r>
            <a:r>
              <a:rPr lang="fa-IR" sz="2400" b="1" dirty="0">
                <a:solidFill>
                  <a:prstClr val="black"/>
                </a:solidFill>
                <a:cs typeface="B Nazanin" panose="00000400000000000000" pitchFamily="2" charset="-78"/>
              </a:rPr>
              <a:t>عینی در ولایتمداری و حفظ وحدت </a:t>
            </a:r>
            <a:r>
              <a:rPr lang="fa-IR" sz="2400" b="1" dirty="0" smtClean="0">
                <a:solidFill>
                  <a:prstClr val="black"/>
                </a:solidFill>
                <a:cs typeface="B Nazanin" panose="00000400000000000000" pitchFamily="2" charset="-78"/>
              </a:rPr>
              <a:t>فرماندهی؛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تربیت</a:t>
            </a:r>
            <a:r>
              <a:rPr lang="fa-IR" sz="2400" b="1" dirty="0">
                <a:solidFill>
                  <a:prstClr val="black"/>
                </a:solidFill>
                <a:cs typeface="B Nazanin" panose="00000400000000000000" pitchFamily="2" charset="-78"/>
              </a:rPr>
              <a:t>، توانمندسازی و هدایت نیروهای </a:t>
            </a:r>
            <a:r>
              <a:rPr lang="fa-IR" sz="2400" b="1" dirty="0" smtClean="0">
                <a:solidFill>
                  <a:prstClr val="black"/>
                </a:solidFill>
                <a:cs typeface="B Nazanin" panose="00000400000000000000" pitchFamily="2" charset="-78"/>
              </a:rPr>
              <a:t>ولایی؛</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نظارت</a:t>
            </a:r>
            <a:r>
              <a:rPr lang="fa-IR" sz="2400" b="1" dirty="0">
                <a:solidFill>
                  <a:prstClr val="black"/>
                </a:solidFill>
                <a:cs typeface="B Nazanin" panose="00000400000000000000" pitchFamily="2" charset="-78"/>
              </a:rPr>
              <a:t>، ارزیابی و پاسخ‌گویی مبتنی‌بر </a:t>
            </a:r>
            <a:r>
              <a:rPr lang="fa-IR" sz="2400" b="1" dirty="0" smtClean="0">
                <a:solidFill>
                  <a:prstClr val="black"/>
                </a:solidFill>
                <a:cs typeface="B Nazanin" panose="00000400000000000000" pitchFamily="2" charset="-78"/>
              </a:rPr>
              <a:t>ولایت؛</a:t>
            </a: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مدیریت </a:t>
            </a:r>
            <a:r>
              <a:rPr lang="fa-IR" sz="2400" b="1" dirty="0">
                <a:solidFill>
                  <a:prstClr val="black"/>
                </a:solidFill>
                <a:cs typeface="B Nazanin" panose="00000400000000000000" pitchFamily="2" charset="-78"/>
              </a:rPr>
              <a:t>جهادی و چابک‌سازی </a:t>
            </a:r>
            <a:r>
              <a:rPr lang="fa-IR" sz="2400" b="1" dirty="0" smtClean="0">
                <a:solidFill>
                  <a:prstClr val="black"/>
                </a:solidFill>
                <a:cs typeface="B Nazanin" panose="00000400000000000000" pitchFamily="2" charset="-78"/>
              </a:rPr>
              <a:t>سازمان</a:t>
            </a:r>
            <a:r>
              <a:rPr lang="fa-IR" sz="24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3810200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0" y="690842"/>
            <a:ext cx="9377154" cy="588815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300" dirty="0" smtClean="0">
                <a:solidFill>
                  <a:srgbClr val="C00000"/>
                </a:solidFill>
                <a:cs typeface="B Titr" panose="00000700000000000000" pitchFamily="2" charset="-78"/>
              </a:rPr>
              <a:t>روحانیون و مربیان</a:t>
            </a:r>
            <a:endParaRPr lang="fa-IR" sz="2300"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23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تبیین، تفسیر و نظریه‌پردازی مستدل مبانی دینی ولایت فقیه و تبدیل آن به گفتمان پایه‌ای در جامعۀ دینی. </a:t>
            </a:r>
            <a:endParaRPr lang="fa-IR" sz="23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300" b="1" dirty="0" smtClean="0">
                <a:solidFill>
                  <a:srgbClr val="0070C0"/>
                </a:solidFill>
                <a:cs typeface="B Nazanin" panose="00000400000000000000" pitchFamily="2" charset="-78"/>
              </a:rPr>
              <a:t>ب. وظایف عملیاتی</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تبیین </a:t>
            </a:r>
            <a:r>
              <a:rPr lang="fa-IR" sz="2300" b="1" dirty="0">
                <a:solidFill>
                  <a:prstClr val="black"/>
                </a:solidFill>
                <a:cs typeface="B Nazanin" panose="00000400000000000000" pitchFamily="2" charset="-78"/>
              </a:rPr>
              <a:t>عمیق و مستدل مبانی ولایت </a:t>
            </a:r>
            <a:r>
              <a:rPr lang="fa-IR" sz="2300" b="1" dirty="0" smtClean="0">
                <a:solidFill>
                  <a:prstClr val="black"/>
                </a:solidFill>
                <a:cs typeface="B Nazanin" panose="00000400000000000000" pitchFamily="2" charset="-78"/>
              </a:rPr>
              <a:t>فقیه</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پاسخ‌گویی </a:t>
            </a:r>
            <a:r>
              <a:rPr lang="fa-IR" sz="2300" b="1" dirty="0">
                <a:solidFill>
                  <a:prstClr val="black"/>
                </a:solidFill>
                <a:cs typeface="B Nazanin" panose="00000400000000000000" pitchFamily="2" charset="-78"/>
              </a:rPr>
              <a:t>علمی و بصیرت‌آفرینی در برابر </a:t>
            </a:r>
            <a:r>
              <a:rPr lang="fa-IR" sz="2300" b="1" dirty="0" smtClean="0">
                <a:solidFill>
                  <a:prstClr val="black"/>
                </a:solidFill>
                <a:cs typeface="B Nazanin" panose="00000400000000000000" pitchFamily="2" charset="-78"/>
              </a:rPr>
              <a:t>شبهات</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تربیت </a:t>
            </a:r>
            <a:r>
              <a:rPr lang="fa-IR" sz="2300" b="1" dirty="0">
                <a:solidFill>
                  <a:prstClr val="black"/>
                </a:solidFill>
                <a:cs typeface="B Nazanin" panose="00000400000000000000" pitchFamily="2" charset="-78"/>
              </a:rPr>
              <a:t>و نهادینه‌سازی گفتمان </a:t>
            </a:r>
            <a:r>
              <a:rPr lang="fa-IR" sz="2300" b="1" dirty="0" smtClean="0">
                <a:solidFill>
                  <a:prstClr val="black"/>
                </a:solidFill>
                <a:cs typeface="B Nazanin" panose="00000400000000000000" pitchFamily="2" charset="-78"/>
              </a:rPr>
              <a:t>ولایتمداری</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هدایت </a:t>
            </a:r>
            <a:r>
              <a:rPr lang="fa-IR" sz="2300" b="1" dirty="0">
                <a:solidFill>
                  <a:prstClr val="black"/>
                </a:solidFill>
                <a:cs typeface="B Nazanin" panose="00000400000000000000" pitchFamily="2" charset="-78"/>
              </a:rPr>
              <a:t>گفتمان و وحدت‌بخشی در فضای فرهنگی- </a:t>
            </a:r>
            <a:r>
              <a:rPr lang="fa-IR" sz="2300" b="1" dirty="0" smtClean="0">
                <a:solidFill>
                  <a:prstClr val="black"/>
                </a:solidFill>
                <a:cs typeface="B Nazanin" panose="00000400000000000000" pitchFamily="2" charset="-78"/>
              </a:rPr>
              <a:t>اجتماعی</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نظارت </a:t>
            </a:r>
            <a:r>
              <a:rPr lang="fa-IR" sz="2300" b="1" dirty="0">
                <a:solidFill>
                  <a:prstClr val="black"/>
                </a:solidFill>
                <a:cs typeface="B Nazanin" panose="00000400000000000000" pitchFamily="2" charset="-78"/>
              </a:rPr>
              <a:t>دلسوزانه و هشدار براساس </a:t>
            </a:r>
            <a:r>
              <a:rPr lang="fa-IR" sz="2300" b="1" dirty="0" smtClean="0">
                <a:solidFill>
                  <a:prstClr val="black"/>
                </a:solidFill>
                <a:cs typeface="B Nazanin" panose="00000400000000000000" pitchFamily="2" charset="-78"/>
              </a:rPr>
              <a:t>ارزش‌ها</a:t>
            </a:r>
          </a:p>
          <a:p>
            <a:pPr marL="285750" indent="-28575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تحکیم </a:t>
            </a:r>
            <a:r>
              <a:rPr lang="fa-IR" sz="2300" b="1" dirty="0">
                <a:solidFill>
                  <a:prstClr val="black"/>
                </a:solidFill>
                <a:cs typeface="B Nazanin" panose="00000400000000000000" pitchFamily="2" charset="-78"/>
              </a:rPr>
              <a:t>پیوند عاطفی و اعتقادی مردم با </a:t>
            </a:r>
            <a:r>
              <a:rPr lang="fa-IR" sz="2300" b="1" dirty="0" smtClean="0">
                <a:solidFill>
                  <a:prstClr val="black"/>
                </a:solidFill>
                <a:cs typeface="B Nazanin" panose="00000400000000000000" pitchFamily="2" charset="-78"/>
              </a:rPr>
              <a:t>ولایت</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7507"/>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071851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566008"/>
            <a:ext cx="9377154" cy="614014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dirty="0" smtClean="0">
                <a:solidFill>
                  <a:srgbClr val="C00000"/>
                </a:solidFill>
                <a:cs typeface="B Titr" panose="00000700000000000000" pitchFamily="2" charset="-78"/>
              </a:rPr>
              <a:t>آحاد مردم</a:t>
            </a:r>
            <a:endParaRPr lang="fa-IR" sz="2400"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400" b="1" dirty="0">
                <a:solidFill>
                  <a:prstClr val="black"/>
                </a:solidFill>
                <a:cs typeface="B Nazanin" panose="00000400000000000000" pitchFamily="2" charset="-78"/>
              </a:rPr>
              <a:t>حضور مسئولانه </a:t>
            </a:r>
            <a:r>
              <a:rPr lang="fa-IR" sz="2400" b="1" dirty="0" smtClean="0">
                <a:solidFill>
                  <a:prstClr val="black"/>
                </a:solidFill>
                <a:cs typeface="B Nazanin" panose="00000400000000000000" pitchFamily="2" charset="-78"/>
              </a:rPr>
              <a:t>در صحنه به منظور ایجاد سپر </a:t>
            </a:r>
            <a:r>
              <a:rPr lang="fa-IR" sz="2400" b="1" dirty="0">
                <a:solidFill>
                  <a:prstClr val="black"/>
                </a:solidFill>
                <a:cs typeface="B Nazanin" panose="00000400000000000000" pitchFamily="2" charset="-78"/>
              </a:rPr>
              <a:t>اجتماعی غیرقابل نفوذ </a:t>
            </a:r>
            <a:endParaRPr lang="fa-IR" sz="24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400" b="1" dirty="0" smtClean="0">
                <a:solidFill>
                  <a:srgbClr val="0070C0"/>
                </a:solidFill>
                <a:cs typeface="B Nazanin" panose="00000400000000000000" pitchFamily="2" charset="-78"/>
              </a:rPr>
              <a:t>ب. وظایف عملیاتی</a:t>
            </a:r>
          </a:p>
          <a:p>
            <a:pPr algn="justLow" rtl="1">
              <a:lnSpc>
                <a:spcPct val="150000"/>
              </a:lnSpc>
            </a:pPr>
            <a:r>
              <a:rPr lang="fa-IR" sz="2400" b="1" dirty="0">
                <a:solidFill>
                  <a:prstClr val="black"/>
                </a:solidFill>
                <a:cs typeface="B Nazanin" panose="00000400000000000000" pitchFamily="2" charset="-78"/>
              </a:rPr>
              <a:t>تبیین مستدل و نظام‌مند مبانی نظری ولایت فقیه</a:t>
            </a:r>
          </a:p>
          <a:p>
            <a:pPr algn="justLow" rtl="1">
              <a:lnSpc>
                <a:spcPct val="150000"/>
              </a:lnSpc>
            </a:pPr>
            <a:r>
              <a:rPr lang="fa-IR" sz="2400" b="1" dirty="0">
                <a:solidFill>
                  <a:prstClr val="black"/>
                </a:solidFill>
                <a:cs typeface="B Nazanin" panose="00000400000000000000" pitchFamily="2" charset="-78"/>
              </a:rPr>
              <a:t>پاسخ‌گویی علمی و اجتهادی به شبهات و جریان‌های انحرافی</a:t>
            </a:r>
          </a:p>
          <a:p>
            <a:pPr algn="justLow" rtl="1">
              <a:lnSpc>
                <a:spcPct val="150000"/>
              </a:lnSpc>
            </a:pPr>
            <a:r>
              <a:rPr lang="fa-IR" sz="2400" b="1" dirty="0">
                <a:solidFill>
                  <a:prstClr val="black"/>
                </a:solidFill>
                <a:cs typeface="B Nazanin" panose="00000400000000000000" pitchFamily="2" charset="-78"/>
              </a:rPr>
              <a:t>تربیت و پرورش نسل ولایی و مدیران متعهد</a:t>
            </a:r>
          </a:p>
          <a:p>
            <a:pPr algn="justLow" rtl="1">
              <a:lnSpc>
                <a:spcPct val="150000"/>
              </a:lnSpc>
            </a:pPr>
            <a:r>
              <a:rPr lang="fa-IR" sz="2400" b="1" dirty="0">
                <a:solidFill>
                  <a:prstClr val="black"/>
                </a:solidFill>
                <a:cs typeface="B Nazanin" panose="00000400000000000000" pitchFamily="2" charset="-78"/>
              </a:rPr>
              <a:t>الگوسازی عملی در تقدم‌گذاری امر ولایت</a:t>
            </a:r>
          </a:p>
          <a:p>
            <a:pPr algn="justLow" rtl="1">
              <a:lnSpc>
                <a:spcPct val="150000"/>
              </a:lnSpc>
            </a:pPr>
            <a:r>
              <a:rPr lang="fa-IR" sz="2400" b="1" dirty="0">
                <a:solidFill>
                  <a:prstClr val="black"/>
                </a:solidFill>
                <a:cs typeface="B Nazanin" panose="00000400000000000000" pitchFamily="2" charset="-78"/>
              </a:rPr>
              <a:t>نظارت و هشدار دلسوزانه براساس موازین شرعی</a:t>
            </a:r>
          </a:p>
          <a:p>
            <a:pPr algn="justLow" rtl="1">
              <a:lnSpc>
                <a:spcPct val="150000"/>
              </a:lnSpc>
            </a:pPr>
            <a:r>
              <a:rPr lang="fa-IR" sz="2400" b="1" dirty="0">
                <a:solidFill>
                  <a:prstClr val="black"/>
                </a:solidFill>
                <a:cs typeface="B Nazanin" panose="00000400000000000000" pitchFamily="2" charset="-78"/>
              </a:rPr>
              <a:t>وحدت‌بخشی و مدیریت گفتمان در فضای عمومی</a:t>
            </a:r>
          </a:p>
          <a:p>
            <a:pPr algn="justLow" rtl="1">
              <a:lnSpc>
                <a:spcPct val="150000"/>
              </a:lnSpc>
            </a:pPr>
            <a:r>
              <a:rPr lang="fa-IR" sz="2400" b="1" dirty="0">
                <a:solidFill>
                  <a:prstClr val="black"/>
                </a:solidFill>
                <a:cs typeface="B Nazanin" panose="00000400000000000000" pitchFamily="2" charset="-78"/>
              </a:rPr>
              <a:t>تحکیم پیوند عاطفی و اعتقادی مردم با ولایت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5244555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6">
                                            <p:txEl>
                                              <p:pRg st="9" end="9"/>
                                            </p:txEl>
                                          </p:spTgt>
                                        </p:tgtEl>
                                        <p:attrNameLst>
                                          <p:attrName>style.visibility</p:attrName>
                                        </p:attrNameLst>
                                      </p:cBhvr>
                                      <p:to>
                                        <p:strVal val="visible"/>
                                      </p:to>
                                    </p:set>
                                    <p:animEffect transition="in" filter="fade">
                                      <p:cBhvr>
                                        <p:cTn id="73" dur="1000"/>
                                        <p:tgtEl>
                                          <p:spTgt spid="6">
                                            <p:txEl>
                                              <p:pRg st="9" end="9"/>
                                            </p:txEl>
                                          </p:spTgt>
                                        </p:tgtEl>
                                      </p:cBhvr>
                                    </p:animEffect>
                                    <p:anim calcmode="lin" valueType="num">
                                      <p:cBhvr>
                                        <p:cTn id="74"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5"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nodeType="clickEffect">
                                  <p:stCondLst>
                                    <p:cond delay="0"/>
                                  </p:stCondLst>
                                  <p:childTnLst>
                                    <p:set>
                                      <p:cBhvr>
                                        <p:cTn id="79" dur="1" fill="hold">
                                          <p:stCondLst>
                                            <p:cond delay="0"/>
                                          </p:stCondLst>
                                        </p:cTn>
                                        <p:tgtEl>
                                          <p:spTgt spid="6">
                                            <p:txEl>
                                              <p:pRg st="10" end="10"/>
                                            </p:txEl>
                                          </p:spTgt>
                                        </p:tgtEl>
                                        <p:attrNameLst>
                                          <p:attrName>style.visibility</p:attrName>
                                        </p:attrNameLst>
                                      </p:cBhvr>
                                      <p:to>
                                        <p:strVal val="visible"/>
                                      </p:to>
                                    </p:set>
                                    <p:animEffect transition="in" filter="fade">
                                      <p:cBhvr>
                                        <p:cTn id="80" dur="1000"/>
                                        <p:tgtEl>
                                          <p:spTgt spid="6">
                                            <p:txEl>
                                              <p:pRg st="10" end="10"/>
                                            </p:txEl>
                                          </p:spTgt>
                                        </p:tgtEl>
                                      </p:cBhvr>
                                    </p:animEffect>
                                    <p:anim calcmode="lin" valueType="num">
                                      <p:cBhvr>
                                        <p:cTn id="81"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2"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62054" y="1001725"/>
            <a:ext cx="8858439" cy="5055230"/>
          </a:xfrm>
          <a:prstGeom prst="rect">
            <a:avLst/>
          </a:prstGeom>
          <a:noFill/>
        </p:spPr>
        <p:txBody>
          <a:bodyPr wrap="square" rtlCol="1">
            <a:spAutoFit/>
          </a:bodyPr>
          <a:lstStyle/>
          <a:p>
            <a:pPr algn="justLow" rtl="1">
              <a:lnSpc>
                <a:spcPct val="150000"/>
              </a:lnSpc>
            </a:pPr>
            <a:r>
              <a:rPr lang="fa-IR" sz="2300" dirty="0" smtClean="0">
                <a:solidFill>
                  <a:srgbClr val="C00000"/>
                </a:solidFill>
                <a:cs typeface="B Titr" panose="00000700000000000000" pitchFamily="2" charset="-78"/>
              </a:rPr>
              <a:t>10.جمع‌بندی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sz="2400" b="1" dirty="0" smtClean="0">
                <a:solidFill>
                  <a:prstClr val="black"/>
                </a:solidFill>
                <a:cs typeface="B Nazanin" panose="00000400000000000000" pitchFamily="2" charset="-78"/>
              </a:rPr>
              <a:t>ولایت‌مداری</a:t>
            </a:r>
            <a:r>
              <a:rPr lang="fa-IR" sz="2400" b="1" dirty="0">
                <a:solidFill>
                  <a:prstClr val="black"/>
                </a:solidFill>
                <a:cs typeface="B Nazanin" panose="00000400000000000000" pitchFamily="2" charset="-78"/>
              </a:rPr>
              <a:t>، صرفاً یک رابطۀ سیاسی نیست، بلکه چهارچوب کلان مهندسی اجتماعی و مدیریت بحران در تمدن اسلامی است. </a:t>
            </a:r>
            <a:r>
              <a:rPr lang="fa-IR" sz="2400" b="1" dirty="0" smtClean="0">
                <a:solidFill>
                  <a:prstClr val="black"/>
                </a:solidFill>
                <a:cs typeface="B Nazanin" panose="00000400000000000000" pitchFamily="2" charset="-78"/>
              </a:rPr>
              <a:t>براین‌اساس</a:t>
            </a:r>
            <a:r>
              <a:rPr lang="fa-IR" sz="2400" b="1" dirty="0">
                <a:solidFill>
                  <a:prstClr val="black"/>
                </a:solidFill>
                <a:cs typeface="B Nazanin" panose="00000400000000000000" pitchFamily="2" charset="-78"/>
              </a:rPr>
              <a:t>، «ولایت‌مداری و جلوگیری از نفوذ»، یک استراتژی دفاعی انفعالی نیست؛ بلکه الگوی پیشرفت و تاب‌آوری فعال جامعه اسلامی است. این محور، زیرساخت نرم‌افزاری لازم برای هرگونه حرکت تمدنی را فراهم می‌سازد؛ زیرساختی که در آن، وحدت، محصول طراحی است نه اتفاق، امنیت، ناشی از عمق درونی است نه‌تنها حصار بیرونی، و قدرت، برآمده از انسجام ارگانیک تمام اجزا است نه جمع جبری آنها. تثبیت این نگاه، کلید تبدیل تهدیدات پیچیده به فرصتی برای نمایش کارآمدی الگوی نظام ولایی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298</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5967962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9524" y="846684"/>
            <a:ext cx="8661095" cy="5601533"/>
          </a:xfrm>
          <a:prstGeom prst="rect">
            <a:avLst/>
          </a:prstGeom>
          <a:noFill/>
        </p:spPr>
        <p:txBody>
          <a:bodyPr wrap="square" rtlCol="1">
            <a:spAutoFit/>
          </a:bodyPr>
          <a:lstStyle/>
          <a:p>
            <a:pPr algn="justLow" rtl="1">
              <a:lnSpc>
                <a:spcPct val="250000"/>
              </a:lnSpc>
            </a:pPr>
            <a:r>
              <a:rPr lang="fa-IR" sz="2400" dirty="0" smtClean="0">
                <a:solidFill>
                  <a:srgbClr val="C00000"/>
                </a:solidFill>
                <a:cs typeface="B Titr" panose="00000700000000000000" pitchFamily="2" charset="-78"/>
              </a:rPr>
              <a:t>11</a:t>
            </a:r>
            <a:r>
              <a:rPr lang="fa-IR" sz="2800" dirty="0" smtClean="0">
                <a:solidFill>
                  <a:srgbClr val="C00000"/>
                </a:solidFill>
                <a:cs typeface="B Titr" panose="00000700000000000000" pitchFamily="2" charset="-78"/>
              </a:rPr>
              <a:t>. شبهات 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اطاعت از ولیّ امر به معنای حذف عقل فردی و اختیارات شخصی نیست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ولایت‌مداری با تأکید بر ولایت مطلقه فقیه با حقوق شهروندی، آزادی‌های مدنی و دمکراسی سازگاری دارد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ولایت‌مداری باعث تمرکز قدرت و جلوگیری از نقد </a:t>
            </a:r>
            <a:r>
              <a:rPr lang="fa-IR" sz="2400" b="1" dirty="0" smtClean="0">
                <a:solidFill>
                  <a:prstClr val="black"/>
                </a:solidFill>
                <a:cs typeface="B Nazanin" panose="00000400000000000000" pitchFamily="2" charset="-78"/>
              </a:rPr>
              <a:t>می‌شود؟</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مقابله با نفوذ و دشمن‌ستیزی باعث محدود شدن آزادی و فضاهای اجتماعی </a:t>
            </a:r>
            <a:r>
              <a:rPr lang="fa-IR" sz="2400" b="1" dirty="0" smtClean="0">
                <a:solidFill>
                  <a:prstClr val="black"/>
                </a:solidFill>
                <a:cs typeface="B Nazanin" panose="00000400000000000000" pitchFamily="2" charset="-78"/>
              </a:rPr>
              <a:t>نمی‌شود؟</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ولایت‌مداری صرفاً برای فرماندهان است و شامل نیروهای ساده و جامعه </a:t>
            </a:r>
            <a:r>
              <a:rPr lang="fa-IR" sz="2400" b="1" dirty="0" smtClean="0">
                <a:solidFill>
                  <a:prstClr val="black"/>
                </a:solidFill>
                <a:cs typeface="B Nazanin" panose="00000400000000000000" pitchFamily="2" charset="-78"/>
              </a:rPr>
              <a:t>نمی‌شود؟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299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1682320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3C45D82-CDF5-9123-215C-349F0B487BE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999" t="-7" b="-7"/>
          <a:stretch/>
        </p:blipFill>
        <p:spPr>
          <a:xfrm>
            <a:off x="0" y="0"/>
            <a:ext cx="12192000" cy="6858000"/>
          </a:xfrm>
          <a:prstGeom prst="rect">
            <a:avLst/>
          </a:prstGeom>
        </p:spPr>
      </p:pic>
      <p:pic>
        <p:nvPicPr>
          <p:cNvPr id="3" name="Picture 2">
            <a:extLst>
              <a:ext uri="{FF2B5EF4-FFF2-40B4-BE49-F238E27FC236}">
                <a16:creationId xmlns:a16="http://schemas.microsoft.com/office/drawing/2014/main" xmlns="" id="{F722D0C6-1BE4-AABE-412F-B6ADEF65005D}"/>
              </a:ext>
            </a:extLst>
          </p:cNvPr>
          <p:cNvPicPr>
            <a:picLocks noChangeAspect="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tretch>
            <a:fillRect/>
          </a:stretch>
        </p:blipFill>
        <p:spPr>
          <a:xfrm>
            <a:off x="2405268" y="985435"/>
            <a:ext cx="4620018" cy="3823700"/>
          </a:xfrm>
          <a:prstGeom prst="rect">
            <a:avLst/>
          </a:prstGeom>
        </p:spPr>
      </p:pic>
      <p:pic>
        <p:nvPicPr>
          <p:cNvPr id="9" name="Picture 8">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36964" y="4888005"/>
            <a:ext cx="3956626" cy="882933"/>
          </a:xfrm>
          <a:prstGeom prst="rect">
            <a:avLst/>
          </a:prstGeom>
        </p:spPr>
      </p:pic>
      <p:sp>
        <p:nvSpPr>
          <p:cNvPr id="6"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475265" y="196246"/>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3</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29941814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3449549583"/>
              </p:ext>
            </p:extLst>
          </p:nvPr>
        </p:nvGraphicFramePr>
        <p:xfrm>
          <a:off x="1" y="-8091"/>
          <a:ext cx="12192000" cy="6857351"/>
        </p:xfrm>
        <a:graphic>
          <a:graphicData uri="http://schemas.openxmlformats.org/drawingml/2006/table">
            <a:tbl>
              <a:tblPr rtl="1" firstRow="1" bandRow="1">
                <a:tableStyleId>{74C1A8A3-306A-4EB7-A6B1-4F7E0EB9C5D6}</a:tableStyleId>
              </a:tblPr>
              <a:tblGrid>
                <a:gridCol w="6282789">
                  <a:extLst>
                    <a:ext uri="{9D8B030D-6E8A-4147-A177-3AD203B41FA5}">
                      <a16:colId xmlns:a16="http://schemas.microsoft.com/office/drawing/2014/main" xmlns="" val="3781870344"/>
                    </a:ext>
                  </a:extLst>
                </a:gridCol>
                <a:gridCol w="5909211">
                  <a:extLst>
                    <a:ext uri="{9D8B030D-6E8A-4147-A177-3AD203B41FA5}">
                      <a16:colId xmlns:a16="http://schemas.microsoft.com/office/drawing/2014/main" xmlns="" val="386221977"/>
                    </a:ext>
                  </a:extLst>
                </a:gridCol>
              </a:tblGrid>
              <a:tr h="1992569">
                <a:tc gridSpan="2">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5400" dirty="0" smtClean="0">
                          <a:solidFill>
                            <a:schemeClr val="accent4">
                              <a:lumMod val="60000"/>
                              <a:lumOff val="40000"/>
                            </a:schemeClr>
                          </a:solidFill>
                          <a:latin typeface="IranNastaliq" panose="02020505000000020003" pitchFamily="18" charset="0"/>
                          <a:cs typeface="IranNastaliq" panose="02020505000000020003" pitchFamily="18" charset="0"/>
                        </a:rPr>
                        <a:t>ما تا آخر ایستاده‌ایم</a:t>
                      </a:r>
                      <a:endParaRPr lang="fa-IR" sz="5400" baseline="0" dirty="0" smtClean="0">
                        <a:solidFill>
                          <a:schemeClr val="accent4">
                            <a:lumMod val="60000"/>
                            <a:lumOff val="40000"/>
                          </a:schemeClr>
                        </a:solidFill>
                        <a:latin typeface="IranNastaliq" panose="02020505000000020003" pitchFamily="18" charset="0"/>
                        <a:cs typeface="IranNastaliq" panose="02020505000000020003" pitchFamily="18" charset="0"/>
                      </a:endParaRPr>
                    </a:p>
                    <a:p>
                      <a:pPr algn="ctr" rtl="1"/>
                      <a:r>
                        <a:rPr lang="fa-IR" sz="2500" dirty="0" smtClean="0">
                          <a:solidFill>
                            <a:schemeClr val="bg1"/>
                          </a:solidFill>
                          <a:latin typeface="IranNastaliq" panose="02020505000000020003" pitchFamily="18" charset="0"/>
                          <a:cs typeface="B Nazanin" panose="00000400000000000000" pitchFamily="2" charset="-78"/>
                        </a:rPr>
                        <a:t>نقشه راه قرآنی برای  مدیریت شرایط جنگ، تهدید، بحران و فتنه</a:t>
                      </a:r>
                      <a:endParaRPr lang="en-US" sz="2500" dirty="0">
                        <a:solidFill>
                          <a:schemeClr val="bg1"/>
                        </a:solidFill>
                        <a:latin typeface="IranNastaliq" panose="02020505000000020003" pitchFamily="18" charset="0"/>
                        <a:cs typeface="B Nazanin" panose="00000400000000000000" pitchFamily="2" charset="-78"/>
                      </a:endParaRPr>
                    </a:p>
                  </a:txBody>
                  <a:tcPr anchor="ct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935627">
                <a:tc gridSpan="2">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محورهای تفصیلی منظومه قرآنی در مدیریت  میدان</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rgbClr val="C00000"/>
                          </a:solidFill>
                          <a:latin typeface="+mn-lt"/>
                          <a:ea typeface="+mn-ea"/>
                          <a:cs typeface="B Titr" panose="00000700000000000000" pitchFamily="2" charset="-78"/>
                        </a:rPr>
                        <a:t>محور اول: </a:t>
                      </a:r>
                      <a:r>
                        <a:rPr lang="fa-IR" sz="2400" kern="1200" baseline="0" dirty="0" smtClean="0">
                          <a:solidFill>
                            <a:schemeClr val="accent5">
                              <a:lumMod val="75000"/>
                            </a:schemeClr>
                          </a:solidFill>
                          <a:latin typeface="+mn-lt"/>
                          <a:ea typeface="+mn-ea"/>
                          <a:cs typeface="B Titr" panose="00000700000000000000" pitchFamily="2" charset="-78"/>
                        </a:rPr>
                        <a:t>ایمان نصرت‌‌ساز و یقین‌آفرین</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rgbClr val="C00000"/>
                          </a:solidFill>
                          <a:latin typeface="+mn-lt"/>
                          <a:ea typeface="+mn-ea"/>
                          <a:cs typeface="B Titr" panose="00000700000000000000" pitchFamily="2" charset="-78"/>
                        </a:rPr>
                        <a:t>محور دوم: </a:t>
                      </a:r>
                      <a:r>
                        <a:rPr lang="fa-IR" sz="2400" kern="1200" baseline="0" dirty="0" smtClean="0">
                          <a:solidFill>
                            <a:schemeClr val="accent5">
                              <a:lumMod val="75000"/>
                            </a:schemeClr>
                          </a:solidFill>
                          <a:latin typeface="+mn-lt"/>
                          <a:ea typeface="+mn-ea"/>
                          <a:cs typeface="B Titr" panose="00000700000000000000" pitchFamily="2" charset="-78"/>
                        </a:rPr>
                        <a:t>سنت‌های قطعی الهی در پیروزی</a:t>
                      </a:r>
                      <a:endParaRPr lang="en-US" sz="2400" kern="1200" baseline="0" dirty="0" smtClean="0">
                        <a:solidFill>
                          <a:schemeClr val="accent5">
                            <a:lumMod val="75000"/>
                          </a:schemeClr>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39124086"/>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سوم: </a:t>
                      </a:r>
                      <a:r>
                        <a:rPr lang="fa-IR" sz="2400" kern="1200" baseline="0" noProof="0" dirty="0" smtClean="0">
                          <a:solidFill>
                            <a:schemeClr val="accent5">
                              <a:lumMod val="75000"/>
                            </a:schemeClr>
                          </a:solidFill>
                          <a:latin typeface="+mn-lt"/>
                          <a:ea typeface="+mn-ea"/>
                          <a:cs typeface="B Titr" panose="00000700000000000000" pitchFamily="2" charset="-78"/>
                        </a:rPr>
                        <a:t>مقاومت سازمان یافته و الگوی ربیون</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چهارم: </a:t>
                      </a:r>
                      <a:r>
                        <a:rPr lang="fa-IR" sz="2400" kern="1200" baseline="0" noProof="0" dirty="0" smtClean="0">
                          <a:solidFill>
                            <a:schemeClr val="accent5">
                              <a:lumMod val="75000"/>
                            </a:schemeClr>
                          </a:solidFill>
                          <a:latin typeface="+mn-lt"/>
                          <a:ea typeface="+mn-ea"/>
                          <a:cs typeface="B Titr" panose="00000700000000000000" pitchFamily="2" charset="-78"/>
                        </a:rPr>
                        <a:t>جهاد همه جانبه در میدان‌های نوین</a:t>
                      </a:r>
                    </a:p>
                  </a:txBody>
                  <a:tcPr anchor="ctr"/>
                </a:tc>
                <a:extLst>
                  <a:ext uri="{0D108BD9-81ED-4DB2-BD59-A6C34878D82A}">
                    <a16:rowId xmlns:a16="http://schemas.microsoft.com/office/drawing/2014/main" xmlns="" val="1594089036"/>
                  </a:ext>
                </a:extLst>
              </a:tr>
              <a:tr h="93562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پنجم: </a:t>
                      </a:r>
                      <a:r>
                        <a:rPr lang="fa-IR" sz="2400" kern="1200" baseline="0" noProof="0" dirty="0" smtClean="0">
                          <a:solidFill>
                            <a:schemeClr val="accent5">
                              <a:lumMod val="75000"/>
                            </a:schemeClr>
                          </a:solidFill>
                          <a:latin typeface="+mn-lt"/>
                          <a:ea typeface="+mn-ea"/>
                          <a:cs typeface="B Titr" panose="00000700000000000000" pitchFamily="2" charset="-78"/>
                        </a:rPr>
                        <a:t>بصیرت و ایمنی‌سازی شناختی</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ششم: </a:t>
                      </a:r>
                      <a:r>
                        <a:rPr lang="fa-IR" sz="2400" kern="1200" baseline="0" noProof="0" dirty="0" smtClean="0">
                          <a:solidFill>
                            <a:schemeClr val="accent5">
                              <a:lumMod val="75000"/>
                            </a:schemeClr>
                          </a:solidFill>
                          <a:latin typeface="+mn-lt"/>
                          <a:ea typeface="+mn-ea"/>
                          <a:cs typeface="B Titr" panose="00000700000000000000" pitchFamily="2" charset="-78"/>
                        </a:rPr>
                        <a:t>انسجام اجتماعی و مقابله با آشوب</a:t>
                      </a:r>
                      <a:endParaRPr lang="fa-IR" sz="2400" kern="1200" baseline="0" dirty="0">
                        <a:solidFill>
                          <a:schemeClr val="accent5">
                            <a:lumMod val="75000"/>
                          </a:schemeClr>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1122274">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rgbClr val="C00000"/>
                          </a:solidFill>
                          <a:latin typeface="+mn-lt"/>
                          <a:ea typeface="+mn-ea"/>
                          <a:cs typeface="B Titr" panose="00000700000000000000" pitchFamily="2" charset="-78"/>
                        </a:rPr>
                        <a:t>محور هفتم: </a:t>
                      </a:r>
                      <a:r>
                        <a:rPr lang="fa-IR" sz="2400" kern="1200" baseline="0" noProof="0" dirty="0" smtClean="0">
                          <a:solidFill>
                            <a:schemeClr val="accent5">
                              <a:lumMod val="75000"/>
                            </a:schemeClr>
                          </a:solidFill>
                          <a:latin typeface="+mn-lt"/>
                          <a:ea typeface="+mn-ea"/>
                          <a:cs typeface="B Titr" panose="00000700000000000000" pitchFamily="2" charset="-78"/>
                        </a:rPr>
                        <a:t>ولایت‌مداری و حفظ فرماندهی واحد</a:t>
                      </a:r>
                    </a:p>
                  </a:txBody>
                  <a:tcPr anchor="ct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rgbClr val="C00000"/>
                          </a:solidFill>
                          <a:latin typeface="+mn-lt"/>
                          <a:ea typeface="+mn-ea"/>
                          <a:cs typeface="B Titr" panose="00000700000000000000" pitchFamily="2" charset="-78"/>
                        </a:rPr>
                        <a:t>محور هشتم: </a:t>
                      </a:r>
                      <a:r>
                        <a:rPr lang="fa-IR" sz="2400" kern="1200" baseline="0" noProof="0" dirty="0" smtClean="0">
                          <a:solidFill>
                            <a:schemeClr val="accent5">
                              <a:lumMod val="75000"/>
                            </a:schemeClr>
                          </a:solidFill>
                          <a:latin typeface="+mn-lt"/>
                          <a:ea typeface="+mn-ea"/>
                          <a:cs typeface="B Titr" panose="00000700000000000000" pitchFamily="2" charset="-78"/>
                        </a:rPr>
                        <a:t>عدالت، مردم‌داری و روحیه جهادی</a:t>
                      </a:r>
                    </a:p>
                  </a:txBody>
                  <a:tcPr anchor="ctr"/>
                </a:tc>
                <a:extLst>
                  <a:ext uri="{0D108BD9-81ED-4DB2-BD59-A6C34878D82A}">
                    <a16:rowId xmlns:a16="http://schemas.microsoft.com/office/drawing/2014/main" xmlns="" val="3478194647"/>
                  </a:ext>
                </a:extLst>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495" y="308353"/>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92425"/>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21402"/>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9273"/>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41493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273906990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1319" y="755000"/>
            <a:ext cx="9232594" cy="6197851"/>
          </a:xfrm>
          <a:prstGeom prst="rect">
            <a:avLst/>
          </a:prstGeom>
          <a:noFill/>
        </p:spPr>
        <p:txBody>
          <a:bodyPr wrap="square" rtlCol="1">
            <a:spAutoFit/>
          </a:bodyPr>
          <a:lstStyle/>
          <a:p>
            <a:pPr algn="justLow" rtl="1">
              <a:lnSpc>
                <a:spcPct val="150000"/>
              </a:lnSpc>
            </a:pPr>
            <a:r>
              <a:rPr lang="fa-IR" sz="2800" dirty="0" smtClean="0">
                <a:solidFill>
                  <a:srgbClr val="C00000"/>
                </a:solidFill>
                <a:cs typeface="B Titr" panose="00000700000000000000" pitchFamily="2" charset="-78"/>
              </a:rPr>
              <a:t>12. نتیجه نهایی </a:t>
            </a:r>
          </a:p>
          <a:p>
            <a:pPr algn="justLow" rtl="1">
              <a:lnSpc>
                <a:spcPct val="150000"/>
              </a:lnSpc>
            </a:pPr>
            <a:r>
              <a:rPr lang="fa-IR" sz="2150" b="1" dirty="0">
                <a:solidFill>
                  <a:prstClr val="black"/>
                </a:solidFill>
                <a:cs typeface="B Nazanin" panose="00000400000000000000" pitchFamily="2" charset="-78"/>
              </a:rPr>
              <a:t>ولایت‌مداری و جلوگیری از نفوذ، صرفاً یک توصیۀ اخلاقی یا سیاسی نیست، بلکه یک الگوی مهندسی‌شده راهبردی برای تضمین بقا، امنیت و تعالی جامعه اسلامی است. این محور با تبدیل ولایت از مفهومی انتزاعی به محور عینی تصمیم‌گیری و عمل جمعی، دو کارکرد حیاتی را محقق می‌سازد:</a:t>
            </a:r>
          </a:p>
          <a:p>
            <a:pPr algn="justLow" rtl="1">
              <a:lnSpc>
                <a:spcPct val="150000"/>
              </a:lnSpc>
            </a:pPr>
            <a:r>
              <a:rPr lang="fa-IR" sz="2150" b="1" dirty="0">
                <a:solidFill>
                  <a:prstClr val="black"/>
                </a:solidFill>
                <a:cs typeface="B Nazanin" panose="00000400000000000000" pitchFamily="2" charset="-78"/>
              </a:rPr>
              <a:t>۱. ایجاد هماهنگی حداکثری و پیشگیری از تفرقه در شرایط عادی و بحرانی، که بزرگ‌ترین مزیت رقابتی در مقابله با دشمن پراکنده است؛</a:t>
            </a:r>
          </a:p>
          <a:p>
            <a:pPr algn="justLow" rtl="1">
              <a:lnSpc>
                <a:spcPct val="150000"/>
              </a:lnSpc>
            </a:pPr>
            <a:r>
              <a:rPr lang="fa-IR" sz="2150" b="1" dirty="0">
                <a:solidFill>
                  <a:prstClr val="black"/>
                </a:solidFill>
                <a:cs typeface="B Nazanin" panose="00000400000000000000" pitchFamily="2" charset="-78"/>
              </a:rPr>
              <a:t>۲. ساخت یک سامانۀ پویای مصون‌سازی که نفوذ دشمن را نه فقط در مرزهای فیزیکی، بلکه در عمق فرهنگی، فکری و روانی جامعه خنثی می‌کند.</a:t>
            </a:r>
          </a:p>
          <a:p>
            <a:pPr algn="justLow" rtl="1">
              <a:lnSpc>
                <a:spcPct val="150000"/>
              </a:lnSpc>
            </a:pPr>
            <a:r>
              <a:rPr lang="fa-IR" sz="2150" b="1" dirty="0" smtClean="0">
                <a:solidFill>
                  <a:prstClr val="black"/>
                </a:solidFill>
                <a:cs typeface="B Nazanin" panose="00000400000000000000" pitchFamily="2" charset="-78"/>
              </a:rPr>
              <a:t> </a:t>
            </a:r>
            <a:r>
              <a:rPr lang="fa-IR" sz="2150" b="1" dirty="0">
                <a:solidFill>
                  <a:prstClr val="black"/>
                </a:solidFill>
                <a:cs typeface="B Nazanin" panose="00000400000000000000" pitchFamily="2" charset="-78"/>
              </a:rPr>
              <a:t>این محور زیرساخت نرم‌افزاری تمدن اسلامی را فراهم می‌کند؛ زیرساختی که امکان تبدیل تهدیدات پیچیده را به فرصتی برای نمایش کارآمدی، تاب‌آوری و پیشرفت نظام ولایی میسر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هفتم: ولایت‌مداری و حفظ فرماندهی واحد</a:t>
            </a:r>
          </a:p>
        </p:txBody>
      </p:sp>
    </p:spTree>
    <p:extLst>
      <p:ext uri="{BB962C8B-B14F-4D97-AF65-F5344CB8AC3E}">
        <p14:creationId xmlns:p14="http://schemas.microsoft.com/office/powerpoint/2010/main" val="20309795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4" end="4"/>
                                            </p:txEl>
                                          </p:spTgt>
                                        </p:tgtEl>
                                        <p:attrNameLst>
                                          <p:attrName>style.visibility</p:attrName>
                                        </p:attrNameLst>
                                      </p:cBhvr>
                                      <p:to>
                                        <p:strVal val="visible"/>
                                      </p:to>
                                    </p:set>
                                    <p:animEffect transition="in" filter="fade">
                                      <p:cBhvr>
                                        <p:cTn id="56" dur="1000"/>
                                        <p:tgtEl>
                                          <p:spTgt spid="6">
                                            <p:txEl>
                                              <p:pRg st="4" end="4"/>
                                            </p:txEl>
                                          </p:spTgt>
                                        </p:tgtEl>
                                      </p:cBhvr>
                                    </p:animEffect>
                                    <p:anim calcmode="lin" valueType="num">
                                      <p:cBhvr>
                                        <p:cTn id="5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1890368" y="1611054"/>
            <a:ext cx="8097645" cy="2246769"/>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هشتم: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عدالت، مردم‌داری و روحیه جهادی</a:t>
            </a:r>
            <a:endPar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301</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90368" y="3480937"/>
            <a:ext cx="8373182" cy="1477328"/>
          </a:xfrm>
          <a:prstGeom prst="rect">
            <a:avLst/>
          </a:prstGeom>
          <a:noFill/>
        </p:spPr>
        <p:txBody>
          <a:bodyPr wrap="square" rtlCol="1">
            <a:spAutoFit/>
          </a:bodyPr>
          <a:lstStyle/>
          <a:p>
            <a:pPr algn="ctr" rtl="1">
              <a:lnSpc>
                <a:spcPct val="200000"/>
              </a:lnSpc>
            </a:pPr>
            <a:r>
              <a:rPr lang="fa-IR" sz="2400" b="1" dirty="0">
                <a:solidFill>
                  <a:srgbClr val="FFC000">
                    <a:lumMod val="60000"/>
                    <a:lumOff val="40000"/>
                  </a:srgbClr>
                </a:solidFill>
                <a:cs typeface="B Nazanin" panose="00000400000000000000" pitchFamily="2" charset="-78"/>
              </a:rPr>
              <a:t>إِنَّ اللَّهَ يَأْمُرُ بِالْعَدْلِ وَالْإِحْسَانِ وَإِيتَاءِ ذِي الْقُرْبَى وَيَنْهَى عَنِ الْفَحْشَاءِ وَالْمُنكَرِ وَالْبَغْيِ يَعِظُكُمْ لَعَلَّكُمْ تَذَكَّرُونَ(نحل: 90).</a:t>
            </a:r>
            <a:endParaRPr lang="fa-IR" sz="2400" b="1" dirty="0" smtClean="0">
              <a:solidFill>
                <a:srgbClr val="FFC000">
                  <a:lumMod val="60000"/>
                  <a:lumOff val="40000"/>
                </a:srgbClr>
              </a:solidFill>
              <a:cs typeface="B Nazanin" panose="00000400000000000000" pitchFamily="2" charset="-78"/>
            </a:endParaRPr>
          </a:p>
        </p:txBody>
      </p:sp>
    </p:spTree>
    <p:extLst>
      <p:ext uri="{BB962C8B-B14F-4D97-AF65-F5344CB8AC3E}">
        <p14:creationId xmlns:p14="http://schemas.microsoft.com/office/powerpoint/2010/main" val="158883985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250" fill="hold"/>
                                        <p:tgtEl>
                                          <p:spTgt spid="13"/>
                                        </p:tgtEl>
                                        <p:attrNameLst>
                                          <p:attrName>ppt_w</p:attrName>
                                        </p:attrNameLst>
                                      </p:cBhvr>
                                      <p:tavLst>
                                        <p:tav tm="0">
                                          <p:val>
                                            <p:fltVal val="0"/>
                                          </p:val>
                                        </p:tav>
                                        <p:tav tm="100000">
                                          <p:val>
                                            <p:strVal val="#ppt_w"/>
                                          </p:val>
                                        </p:tav>
                                      </p:tavLst>
                                    </p:anim>
                                    <p:anim calcmode="lin" valueType="num">
                                      <p:cBhvr>
                                        <p:cTn id="8" dur="1250" fill="hold"/>
                                        <p:tgtEl>
                                          <p:spTgt spid="13"/>
                                        </p:tgtEl>
                                        <p:attrNameLst>
                                          <p:attrName>ppt_h</p:attrName>
                                        </p:attrNameLst>
                                      </p:cBhvr>
                                      <p:tavLst>
                                        <p:tav tm="0">
                                          <p:val>
                                            <p:fltVal val="0"/>
                                          </p:val>
                                        </p:tav>
                                        <p:tav tm="100000">
                                          <p:val>
                                            <p:strVal val="#ppt_h"/>
                                          </p:val>
                                        </p:tav>
                                      </p:tavLst>
                                    </p:anim>
                                    <p:anim calcmode="lin" valueType="num">
                                      <p:cBhvr>
                                        <p:cTn id="9" dur="1250" fill="hold"/>
                                        <p:tgtEl>
                                          <p:spTgt spid="13"/>
                                        </p:tgtEl>
                                        <p:attrNameLst>
                                          <p:attrName>style.rotation</p:attrName>
                                        </p:attrNameLst>
                                      </p:cBhvr>
                                      <p:tavLst>
                                        <p:tav tm="0">
                                          <p:val>
                                            <p:fltVal val="90"/>
                                          </p:val>
                                        </p:tav>
                                        <p:tav tm="100000">
                                          <p:val>
                                            <p:fltVal val="0"/>
                                          </p:val>
                                        </p:tav>
                                      </p:tavLst>
                                    </p:anim>
                                    <p:animEffect transition="in" filter="fade">
                                      <p:cBhvr>
                                        <p:cTn id="10" dur="1250"/>
                                        <p:tgtEl>
                                          <p:spTgt spid="13"/>
                                        </p:tgtEl>
                                      </p:cBhvr>
                                    </p:animEffect>
                                  </p:childTnLst>
                                </p:cTn>
                              </p:par>
                            </p:childTnLst>
                          </p:cTn>
                        </p:par>
                        <p:par>
                          <p:cTn id="11" fill="hold">
                            <p:stCondLst>
                              <p:cond delay="1250"/>
                            </p:stCondLst>
                            <p:childTnLst>
                              <p:par>
                                <p:cTn id="12" presetID="10"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6" presetClass="entr" presetSubtype="0" fill="hold" nodeType="clickEffect">
                                  <p:stCondLst>
                                    <p:cond delay="0"/>
                                  </p:stCondLst>
                                  <p:childTnLst>
                                    <p:set>
                                      <p:cBhvr>
                                        <p:cTn id="26" dur="1" fill="hold">
                                          <p:stCondLst>
                                            <p:cond delay="0"/>
                                          </p:stCondLst>
                                        </p:cTn>
                                        <p:tgtEl>
                                          <p:spTgt spid="17">
                                            <p:txEl>
                                              <p:pRg st="0" end="0"/>
                                            </p:txEl>
                                          </p:spTgt>
                                        </p:tgtEl>
                                        <p:attrNameLst>
                                          <p:attrName>style.visibility</p:attrName>
                                        </p:attrNameLst>
                                      </p:cBhvr>
                                      <p:to>
                                        <p:strVal val="visible"/>
                                      </p:to>
                                    </p:set>
                                    <p:animEffect transition="in" filter="wipe(down)">
                                      <p:cBhvr>
                                        <p:cTn id="27" dur="580">
                                          <p:stCondLst>
                                            <p:cond delay="0"/>
                                          </p:stCondLst>
                                        </p:cTn>
                                        <p:tgtEl>
                                          <p:spTgt spid="17">
                                            <p:txEl>
                                              <p:pRg st="0" end="0"/>
                                            </p:txEl>
                                          </p:spTgt>
                                        </p:tgtEl>
                                      </p:cBhvr>
                                    </p:animEffect>
                                    <p:anim calcmode="lin" valueType="num">
                                      <p:cBhvr>
                                        <p:cTn id="28" dur="1822" tmFilter="0,0; 0.14,0.36; 0.43,0.73; 0.71,0.91; 1.0,1.0">
                                          <p:stCondLst>
                                            <p:cond delay="0"/>
                                          </p:stCondLst>
                                        </p:cTn>
                                        <p:tgtEl>
                                          <p:spTgt spid="17">
                                            <p:txEl>
                                              <p:pRg st="0" end="0"/>
                                            </p:txEl>
                                          </p:spTgt>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17">
                                            <p:txEl>
                                              <p:pRg st="0" end="0"/>
                                            </p:txEl>
                                          </p:spTgt>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17">
                                            <p:txEl>
                                              <p:pRg st="0" end="0"/>
                                            </p:txEl>
                                          </p:spTgt>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17">
                                            <p:txEl>
                                              <p:pRg st="0" end="0"/>
                                            </p:txEl>
                                          </p:spTgt>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17">
                                            <p:txEl>
                                              <p:pRg st="0" end="0"/>
                                            </p:txEl>
                                          </p:spTgt>
                                        </p:tgtEl>
                                        <p:attrNameLst>
                                          <p:attrName>ppt_y</p:attrName>
                                        </p:attrNameLst>
                                      </p:cBhvr>
                                      <p:tavLst>
                                        <p:tav tm="0" fmla="#ppt_y-sin(pi*$)/81">
                                          <p:val>
                                            <p:fltVal val="0"/>
                                          </p:val>
                                        </p:tav>
                                        <p:tav tm="100000">
                                          <p:val>
                                            <p:fltVal val="1"/>
                                          </p:val>
                                        </p:tav>
                                      </p:tavLst>
                                    </p:anim>
                                    <p:animScale>
                                      <p:cBhvr>
                                        <p:cTn id="33" dur="26">
                                          <p:stCondLst>
                                            <p:cond delay="650"/>
                                          </p:stCondLst>
                                        </p:cTn>
                                        <p:tgtEl>
                                          <p:spTgt spid="17">
                                            <p:txEl>
                                              <p:pRg st="0" end="0"/>
                                            </p:txEl>
                                          </p:spTgt>
                                        </p:tgtEl>
                                      </p:cBhvr>
                                      <p:to x="100000" y="60000"/>
                                    </p:animScale>
                                    <p:animScale>
                                      <p:cBhvr>
                                        <p:cTn id="34" dur="166" decel="50000">
                                          <p:stCondLst>
                                            <p:cond delay="676"/>
                                          </p:stCondLst>
                                        </p:cTn>
                                        <p:tgtEl>
                                          <p:spTgt spid="17">
                                            <p:txEl>
                                              <p:pRg st="0" end="0"/>
                                            </p:txEl>
                                          </p:spTgt>
                                        </p:tgtEl>
                                      </p:cBhvr>
                                      <p:to x="100000" y="100000"/>
                                    </p:animScale>
                                    <p:animScale>
                                      <p:cBhvr>
                                        <p:cTn id="35" dur="26">
                                          <p:stCondLst>
                                            <p:cond delay="1312"/>
                                          </p:stCondLst>
                                        </p:cTn>
                                        <p:tgtEl>
                                          <p:spTgt spid="17">
                                            <p:txEl>
                                              <p:pRg st="0" end="0"/>
                                            </p:txEl>
                                          </p:spTgt>
                                        </p:tgtEl>
                                      </p:cBhvr>
                                      <p:to x="100000" y="80000"/>
                                    </p:animScale>
                                    <p:animScale>
                                      <p:cBhvr>
                                        <p:cTn id="36" dur="166" decel="50000">
                                          <p:stCondLst>
                                            <p:cond delay="1338"/>
                                          </p:stCondLst>
                                        </p:cTn>
                                        <p:tgtEl>
                                          <p:spTgt spid="17">
                                            <p:txEl>
                                              <p:pRg st="0" end="0"/>
                                            </p:txEl>
                                          </p:spTgt>
                                        </p:tgtEl>
                                      </p:cBhvr>
                                      <p:to x="100000" y="100000"/>
                                    </p:animScale>
                                    <p:animScale>
                                      <p:cBhvr>
                                        <p:cTn id="37" dur="26">
                                          <p:stCondLst>
                                            <p:cond delay="1642"/>
                                          </p:stCondLst>
                                        </p:cTn>
                                        <p:tgtEl>
                                          <p:spTgt spid="17">
                                            <p:txEl>
                                              <p:pRg st="0" end="0"/>
                                            </p:txEl>
                                          </p:spTgt>
                                        </p:tgtEl>
                                      </p:cBhvr>
                                      <p:to x="100000" y="90000"/>
                                    </p:animScale>
                                    <p:animScale>
                                      <p:cBhvr>
                                        <p:cTn id="38" dur="166" decel="50000">
                                          <p:stCondLst>
                                            <p:cond delay="1668"/>
                                          </p:stCondLst>
                                        </p:cTn>
                                        <p:tgtEl>
                                          <p:spTgt spid="17">
                                            <p:txEl>
                                              <p:pRg st="0" end="0"/>
                                            </p:txEl>
                                          </p:spTgt>
                                        </p:tgtEl>
                                      </p:cBhvr>
                                      <p:to x="100000" y="100000"/>
                                    </p:animScale>
                                    <p:animScale>
                                      <p:cBhvr>
                                        <p:cTn id="39" dur="26">
                                          <p:stCondLst>
                                            <p:cond delay="1808"/>
                                          </p:stCondLst>
                                        </p:cTn>
                                        <p:tgtEl>
                                          <p:spTgt spid="17">
                                            <p:txEl>
                                              <p:pRg st="0" end="0"/>
                                            </p:txEl>
                                          </p:spTgt>
                                        </p:tgtEl>
                                      </p:cBhvr>
                                      <p:to x="100000" y="95000"/>
                                    </p:animScale>
                                    <p:animScale>
                                      <p:cBhvr>
                                        <p:cTn id="40" dur="166" decel="50000">
                                          <p:stCondLst>
                                            <p:cond delay="1834"/>
                                          </p:stCondLst>
                                        </p:cTn>
                                        <p:tgtEl>
                                          <p:spTgt spid="17">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عدالت، مردم‌داری، روحیه جهادی</a:t>
            </a:r>
          </a:p>
        </p:txBody>
      </p:sp>
      <p:pic>
        <p:nvPicPr>
          <p:cNvPr id="2" name="Picture 1"/>
          <p:cNvPicPr>
            <a:picLocks noChangeAspect="1"/>
          </p:cNvPicPr>
          <p:nvPr/>
        </p:nvPicPr>
        <p:blipFill>
          <a:blip r:embed="rId6"/>
          <a:stretch>
            <a:fillRect/>
          </a:stretch>
        </p:blipFill>
        <p:spPr>
          <a:xfrm>
            <a:off x="1025697" y="1026795"/>
            <a:ext cx="7574972" cy="4490854"/>
          </a:xfrm>
          <a:prstGeom prst="rect">
            <a:avLst/>
          </a:prstGeom>
        </p:spPr>
      </p:pic>
      <p:sp>
        <p:nvSpPr>
          <p:cNvPr id="14" name="TextBox 13">
            <a:extLst>
              <a:ext uri="{FF2B5EF4-FFF2-40B4-BE49-F238E27FC236}">
                <a16:creationId xmlns:a16="http://schemas.microsoft.com/office/drawing/2014/main" xmlns="" id="{9F6F0F3F-0E25-84C7-8212-BE0B2481A4DD}"/>
              </a:ext>
            </a:extLst>
          </p:cNvPr>
          <p:cNvSpPr txBox="1"/>
          <p:nvPr/>
        </p:nvSpPr>
        <p:spPr>
          <a:xfrm>
            <a:off x="1037288" y="241734"/>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317392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4106927060"/>
              </p:ext>
            </p:extLst>
          </p:nvPr>
        </p:nvGraphicFramePr>
        <p:xfrm>
          <a:off x="0" y="-332141"/>
          <a:ext cx="12192000" cy="7181401"/>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600" dirty="0" smtClean="0">
                          <a:solidFill>
                            <a:schemeClr val="bg1"/>
                          </a:solidFill>
                          <a:latin typeface="IranNastaliq" panose="02020505000000020003" pitchFamily="18" charset="0"/>
                          <a:cs typeface="IranNastaliq" panose="02020505000000020003" pitchFamily="18" charset="0"/>
                        </a:rPr>
                        <a:t>محور</a:t>
                      </a:r>
                      <a:r>
                        <a:rPr lang="fa-IR" sz="6600" baseline="0" dirty="0" smtClean="0">
                          <a:solidFill>
                            <a:schemeClr val="bg1"/>
                          </a:solidFill>
                          <a:latin typeface="IranNastaliq" panose="02020505000000020003" pitchFamily="18" charset="0"/>
                          <a:cs typeface="IranNastaliq" panose="02020505000000020003" pitchFamily="18" charset="0"/>
                        </a:rPr>
                        <a:t> هشتم:</a:t>
                      </a:r>
                      <a:r>
                        <a:rPr lang="fa-IR" sz="6600" dirty="0" smtClean="0">
                          <a:solidFill>
                            <a:schemeClr val="bg1"/>
                          </a:solidFill>
                          <a:latin typeface="IranNastaliq" panose="02020505000000020003" pitchFamily="18" charset="0"/>
                          <a:cs typeface="IranNastaliq" panose="02020505000000020003" pitchFamily="18" charset="0"/>
                        </a:rPr>
                        <a:t> </a:t>
                      </a:r>
                      <a:r>
                        <a:rPr lang="fa-IR" sz="6600" baseline="0" dirty="0" smtClean="0">
                          <a:solidFill>
                            <a:srgbClr val="FFFF00"/>
                          </a:solidFill>
                          <a:latin typeface="IranNastaliq" panose="02020505000000020003" pitchFamily="18" charset="0"/>
                          <a:cs typeface="IranNastaliq" panose="02020505000000020003" pitchFamily="18" charset="0"/>
                        </a:rPr>
                        <a:t>عدالت، مردم داری، روحیه جهادی</a:t>
                      </a:r>
                      <a:endParaRPr lang="fa-IR" sz="6600" dirty="0" smtClean="0">
                        <a:solidFill>
                          <a:srgbClr val="FFFF00"/>
                        </a:solidFill>
                        <a:latin typeface="IranNastaliq" panose="02020505000000020003" pitchFamily="18" charset="0"/>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0">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517" y="192378"/>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37272" y="207127"/>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60175" y="-79822"/>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286550" y="-109320"/>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120283" y="6249327"/>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302</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283671594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6744" y="1186407"/>
            <a:ext cx="9112077" cy="4847481"/>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1. هدف کلان</a:t>
            </a:r>
          </a:p>
          <a:p>
            <a:pPr algn="justLow" rtl="1">
              <a:lnSpc>
                <a:spcPct val="150000"/>
              </a:lnSpc>
            </a:pPr>
            <a:r>
              <a:rPr lang="fa-IR" sz="2400" b="1" dirty="0">
                <a:solidFill>
                  <a:prstClr val="black"/>
                </a:solidFill>
                <a:cs typeface="B Nazanin" panose="00000400000000000000" pitchFamily="2" charset="-78"/>
              </a:rPr>
              <a:t>تحکیم پیوند ناگسستنی و مبتنی بر اعتماد بین نظام حق و مردم، از طریق تجلی عینی عدالت، خدمت صادقانه و اخلاق جهادی در تمام سطوح مدیریت و کنشگری، به‌عنوان قلعه مستحکم مقابله با جنگ روانی و نفوذ دشمن و تنها تضمین پایایی و پیشرفت جبهه حق</a:t>
            </a:r>
            <a:r>
              <a:rPr lang="fa-IR" sz="2400" b="1" dirty="0" smtClean="0">
                <a:solidFill>
                  <a:prstClr val="black"/>
                </a:solidFill>
                <a:cs typeface="B Nazanin" panose="00000400000000000000" pitchFamily="2" charset="-78"/>
              </a:rPr>
              <a:t>.</a:t>
            </a:r>
          </a:p>
          <a:p>
            <a:pPr algn="justLow" rtl="1">
              <a:lnSpc>
                <a:spcPct val="150000"/>
              </a:lnSpc>
            </a:pPr>
            <a:endParaRPr lang="fa-IR" sz="1200" b="1" dirty="0" smtClean="0">
              <a:solidFill>
                <a:prstClr val="black"/>
              </a:solidFill>
              <a:cs typeface="B Nazanin" panose="00000400000000000000" pitchFamily="2" charset="-78"/>
            </a:endParaRPr>
          </a:p>
          <a:p>
            <a:pPr algn="justLow" rtl="1">
              <a:lnSpc>
                <a:spcPct val="150000"/>
              </a:lnSpc>
            </a:pPr>
            <a:r>
              <a:rPr lang="fa-IR" sz="2400" dirty="0" smtClean="0">
                <a:solidFill>
                  <a:srgbClr val="C00000"/>
                </a:solidFill>
                <a:cs typeface="B Titr" panose="00000700000000000000" pitchFamily="2" charset="-78"/>
              </a:rPr>
              <a:t>2</a:t>
            </a:r>
            <a:r>
              <a:rPr lang="fa-IR" sz="2400" dirty="0">
                <a:solidFill>
                  <a:srgbClr val="C00000"/>
                </a:solidFill>
                <a:cs typeface="B Titr" panose="00000700000000000000" pitchFamily="2" charset="-78"/>
              </a:rPr>
              <a:t>. کارکرد کلان </a:t>
            </a:r>
          </a:p>
          <a:p>
            <a:pPr algn="justLow" rtl="1">
              <a:lnSpc>
                <a:spcPct val="150000"/>
              </a:lnSpc>
            </a:pPr>
            <a:r>
              <a:rPr lang="fa-IR" sz="2400" b="1" dirty="0">
                <a:solidFill>
                  <a:prstClr val="black"/>
                </a:solidFill>
                <a:cs typeface="B Nazanin" panose="00000400000000000000" pitchFamily="2" charset="-78"/>
              </a:rPr>
              <a:t>حفظ و رشد سرمایه اجتماعی، تقویت پشتوانه مردمی جبهه حق و تضمین استمرار مشروعیت و قدرت نرم نظام در سخت‌ترین میدان‌های نبرد و آزمایش</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8115534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54557"/>
            <a:ext cx="9112077" cy="6140142"/>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3</a:t>
            </a:r>
            <a:r>
              <a:rPr lang="fa-IR" sz="2400" dirty="0">
                <a:solidFill>
                  <a:srgbClr val="C00000"/>
                </a:solidFill>
                <a:cs typeface="B Titr" panose="00000700000000000000" pitchFamily="2" charset="-78"/>
              </a:rPr>
              <a:t>. تبیین </a:t>
            </a:r>
            <a:r>
              <a:rPr lang="fa-IR" sz="2400" dirty="0" smtClean="0">
                <a:solidFill>
                  <a:srgbClr val="C00000"/>
                </a:solidFill>
                <a:cs typeface="B Titr" panose="00000700000000000000" pitchFamily="2" charset="-78"/>
              </a:rPr>
              <a:t>محوری</a:t>
            </a:r>
          </a:p>
          <a:p>
            <a:pPr algn="justLow" rtl="1">
              <a:lnSpc>
                <a:spcPct val="150000"/>
              </a:lnSpc>
            </a:pPr>
            <a:r>
              <a:rPr lang="fa-IR" sz="2400" b="1" dirty="0">
                <a:solidFill>
                  <a:prstClr val="black"/>
                </a:solidFill>
                <a:cs typeface="B Nazanin" panose="00000400000000000000" pitchFamily="2" charset="-78"/>
              </a:rPr>
              <a:t>مردم، ستون اصلی مقاومت و پشتیبان واقعی جبهه حق هستند. عدالت، رأفت، خدمت و اخلاق جهادی، ضامن اعتماد و همراهی آنان است. هر غفلت در این زمینه، زمینه نفوذ دشمن و کاهش اقتدار جبهه حق را فراهم می‌کند.</a:t>
            </a:r>
          </a:p>
          <a:p>
            <a:pPr algn="justLow" rtl="1">
              <a:lnSpc>
                <a:spcPct val="150000"/>
              </a:lnSpc>
            </a:pPr>
            <a:r>
              <a:rPr lang="fa-IR" sz="2400" b="1" dirty="0">
                <a:solidFill>
                  <a:prstClr val="black"/>
                </a:solidFill>
                <a:cs typeface="B Nazanin" panose="00000400000000000000" pitchFamily="2" charset="-78"/>
              </a:rPr>
              <a:t>دشمن در جنگ ترکیبی خود، یکی از اصلی‌ترین اهداف را سست کردن این پیوند قرار می‌دهد و از طریق تبلیغات، بزرگ‌نمایی خطاها و ترویج یأس از اصلاح‌پذیری نظام، تلاش می‌کند مردم را نسبت به کارآمدی و صداقت جبهه حق بی‌اعتماد کند. در این میدان، عدالت، مردم‌داری و اخلاق جهادی مهم‌ترین سلاح‌های جبهه حق هستند. عملکرد مدیران و کنشگران جبهه حق، عملی‌ترین تفسیر از آرمان‌های نظام در چشم مردم است. بنابراین، این محور نه یک توصیه اخلاقی حاشیه‌ای، که جبهه اصلی دفاع از هسته مشروعیت نظام و کارآمدترین تبلیغ عملی در برابر جنگ روانی دشمن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5369340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913728895"/>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295178" y="286908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91658" y="211415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96921" y="362484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096921" y="4365582"/>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306</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5170977" y="1299958"/>
            <a:ext cx="4075155" cy="646331"/>
          </a:xfrm>
          <a:prstGeom prst="rect">
            <a:avLst/>
          </a:prstGeom>
        </p:spPr>
        <p:txBody>
          <a:bodyPr wrap="none">
            <a:spAutoFit/>
          </a:bodyPr>
          <a:lstStyle/>
          <a:p>
            <a:pPr algn="justLow" rtl="1">
              <a:lnSpc>
                <a:spcPct val="150000"/>
              </a:lnSpc>
            </a:pPr>
            <a:r>
              <a:rPr lang="fa-IR" sz="2400"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295177" y="5032583"/>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Oval 22"/>
          <p:cNvSpPr/>
          <p:nvPr/>
        </p:nvSpPr>
        <p:spPr>
          <a:xfrm>
            <a:off x="8691796" y="571775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6</a:t>
            </a:r>
            <a:endParaRPr lang="en-US" dirty="0">
              <a:solidFill>
                <a:prstClr val="black"/>
              </a:solidFill>
              <a:cs typeface="B Titr" panose="00000700000000000000" pitchFamily="2" charset="-78"/>
            </a:endParaRPr>
          </a:p>
        </p:txBody>
      </p:sp>
      <p:sp>
        <p:nvSpPr>
          <p:cNvPr id="25" name="TextBox 24">
            <a:extLst>
              <a:ext uri="{FF2B5EF4-FFF2-40B4-BE49-F238E27FC236}">
                <a16:creationId xmlns:a16="http://schemas.microsoft.com/office/drawing/2014/main" xmlns="" id="{9F6F0F3F-0E25-84C7-8212-BE0B2481A4DD}"/>
              </a:ext>
            </a:extLst>
          </p:cNvPr>
          <p:cNvSpPr txBox="1"/>
          <p:nvPr/>
        </p:nvSpPr>
        <p:spPr>
          <a:xfrm>
            <a:off x="2124733" y="377164"/>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36908933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E66782A3-8275-4877-BFD1-0FFF6B1943A9}"/>
                                            </p:graphicEl>
                                          </p:spTgt>
                                        </p:tgtEl>
                                        <p:attrNameLst>
                                          <p:attrName>style.visibility</p:attrName>
                                        </p:attrNameLst>
                                      </p:cBhvr>
                                      <p:to>
                                        <p:strVal val="visible"/>
                                      </p:to>
                                    </p:set>
                                    <p:animEffect transition="in" filter="fade">
                                      <p:cBhvr>
                                        <p:cTn id="68" dur="1000"/>
                                        <p:tgtEl>
                                          <p:spTgt spid="16">
                                            <p:graphicEl>
                                              <a:dgm id="{E66782A3-8275-4877-BFD1-0FFF6B1943A9}"/>
                                            </p:graphicEl>
                                          </p:spTgt>
                                        </p:tgtEl>
                                      </p:cBhvr>
                                    </p:animEffect>
                                    <p:anim calcmode="lin" valueType="num">
                                      <p:cBhvr>
                                        <p:cTn id="69" dur="1000" fill="hold"/>
                                        <p:tgtEl>
                                          <p:spTgt spid="16">
                                            <p:graphicEl>
                                              <a:dgm id="{E66782A3-8275-4877-BFD1-0FFF6B1943A9}"/>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E66782A3-8275-4877-BFD1-0FFF6B1943A9}"/>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6424CB94-7C76-43F8-909C-74B6FBE59590}"/>
                                            </p:graphicEl>
                                          </p:spTgt>
                                        </p:tgtEl>
                                        <p:attrNameLst>
                                          <p:attrName>style.visibility</p:attrName>
                                        </p:attrNameLst>
                                      </p:cBhvr>
                                      <p:to>
                                        <p:strVal val="visible"/>
                                      </p:to>
                                    </p:set>
                                    <p:animEffect transition="in" filter="fade">
                                      <p:cBhvr>
                                        <p:cTn id="73" dur="1000"/>
                                        <p:tgtEl>
                                          <p:spTgt spid="16">
                                            <p:graphicEl>
                                              <a:dgm id="{6424CB94-7C76-43F8-909C-74B6FBE59590}"/>
                                            </p:graphicEl>
                                          </p:spTgt>
                                        </p:tgtEl>
                                      </p:cBhvr>
                                    </p:animEffect>
                                    <p:anim calcmode="lin" valueType="num">
                                      <p:cBhvr>
                                        <p:cTn id="74" dur="1000" fill="hold"/>
                                        <p:tgtEl>
                                          <p:spTgt spid="16">
                                            <p:graphicEl>
                                              <a:dgm id="{6424CB94-7C76-43F8-909C-74B6FBE59590}"/>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6424CB94-7C76-43F8-909C-74B6FBE59590}"/>
                                            </p:graphicEl>
                                          </p:spTgt>
                                        </p:tgtEl>
                                        <p:attrNameLst>
                                          <p:attrName>ppt_y</p:attrName>
                                        </p:attrNameLst>
                                      </p:cBhvr>
                                      <p:tavLst>
                                        <p:tav tm="0">
                                          <p:val>
                                            <p:strVal val="#ppt_y+.1"/>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16">
                                            <p:graphicEl>
                                              <a:dgm id="{88F45294-7E7F-4A20-9D46-312FBFC1CA86}"/>
                                            </p:graphicEl>
                                          </p:spTgt>
                                        </p:tgtEl>
                                        <p:attrNameLst>
                                          <p:attrName>style.visibility</p:attrName>
                                        </p:attrNameLst>
                                      </p:cBhvr>
                                      <p:to>
                                        <p:strVal val="visible"/>
                                      </p:to>
                                    </p:set>
                                    <p:animEffect transition="in" filter="fade">
                                      <p:cBhvr>
                                        <p:cTn id="80" dur="1000"/>
                                        <p:tgtEl>
                                          <p:spTgt spid="16">
                                            <p:graphicEl>
                                              <a:dgm id="{88F45294-7E7F-4A20-9D46-312FBFC1CA86}"/>
                                            </p:graphicEl>
                                          </p:spTgt>
                                        </p:tgtEl>
                                      </p:cBhvr>
                                    </p:animEffect>
                                    <p:anim calcmode="lin" valueType="num">
                                      <p:cBhvr>
                                        <p:cTn id="81" dur="1000" fill="hold"/>
                                        <p:tgtEl>
                                          <p:spTgt spid="16">
                                            <p:graphicEl>
                                              <a:dgm id="{88F45294-7E7F-4A20-9D46-312FBFC1CA86}"/>
                                            </p:graphicEl>
                                          </p:spTgt>
                                        </p:tgtEl>
                                        <p:attrNameLst>
                                          <p:attrName>ppt_x</p:attrName>
                                        </p:attrNameLst>
                                      </p:cBhvr>
                                      <p:tavLst>
                                        <p:tav tm="0">
                                          <p:val>
                                            <p:strVal val="#ppt_x"/>
                                          </p:val>
                                        </p:tav>
                                        <p:tav tm="100000">
                                          <p:val>
                                            <p:strVal val="#ppt_x"/>
                                          </p:val>
                                        </p:tav>
                                      </p:tavLst>
                                    </p:anim>
                                    <p:anim calcmode="lin" valueType="num">
                                      <p:cBhvr>
                                        <p:cTn id="82" dur="1000" fill="hold"/>
                                        <p:tgtEl>
                                          <p:spTgt spid="16">
                                            <p:graphicEl>
                                              <a:dgm id="{88F45294-7E7F-4A20-9D46-312FBFC1CA86}"/>
                                            </p:graphicEl>
                                          </p:spTgt>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16">
                                            <p:graphicEl>
                                              <a:dgm id="{609C2239-5383-4D7B-9B77-61C2F9E396BA}"/>
                                            </p:graphicEl>
                                          </p:spTgt>
                                        </p:tgtEl>
                                        <p:attrNameLst>
                                          <p:attrName>style.visibility</p:attrName>
                                        </p:attrNameLst>
                                      </p:cBhvr>
                                      <p:to>
                                        <p:strVal val="visible"/>
                                      </p:to>
                                    </p:set>
                                    <p:animEffect transition="in" filter="fade">
                                      <p:cBhvr>
                                        <p:cTn id="85" dur="1000"/>
                                        <p:tgtEl>
                                          <p:spTgt spid="16">
                                            <p:graphicEl>
                                              <a:dgm id="{609C2239-5383-4D7B-9B77-61C2F9E396BA}"/>
                                            </p:graphicEl>
                                          </p:spTgt>
                                        </p:tgtEl>
                                      </p:cBhvr>
                                    </p:animEffect>
                                    <p:anim calcmode="lin" valueType="num">
                                      <p:cBhvr>
                                        <p:cTn id="86" dur="1000" fill="hold"/>
                                        <p:tgtEl>
                                          <p:spTgt spid="16">
                                            <p:graphicEl>
                                              <a:dgm id="{609C2239-5383-4D7B-9B77-61C2F9E396BA}"/>
                                            </p:graphicEl>
                                          </p:spTgt>
                                        </p:tgtEl>
                                        <p:attrNameLst>
                                          <p:attrName>ppt_x</p:attrName>
                                        </p:attrNameLst>
                                      </p:cBhvr>
                                      <p:tavLst>
                                        <p:tav tm="0">
                                          <p:val>
                                            <p:strVal val="#ppt_x"/>
                                          </p:val>
                                        </p:tav>
                                        <p:tav tm="100000">
                                          <p:val>
                                            <p:strVal val="#ppt_x"/>
                                          </p:val>
                                        </p:tav>
                                      </p:tavLst>
                                    </p:anim>
                                    <p:anim calcmode="lin" valueType="num">
                                      <p:cBhvr>
                                        <p:cTn id="87" dur="1000" fill="hold"/>
                                        <p:tgtEl>
                                          <p:spTgt spid="16">
                                            <p:graphicEl>
                                              <a:dgm id="{609C2239-5383-4D7B-9B77-61C2F9E396BA}"/>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469524" y="817179"/>
            <a:ext cx="8797688"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عدالت و قسط</a:t>
            </a:r>
          </a:p>
          <a:p>
            <a:pPr algn="justLow" rtl="1">
              <a:lnSpc>
                <a:spcPct val="150000"/>
              </a:lnSpc>
            </a:pPr>
            <a:r>
              <a:rPr lang="fa-IR" sz="2400" b="1" dirty="0">
                <a:solidFill>
                  <a:prstClr val="black"/>
                </a:solidFill>
                <a:cs typeface="B Nazanin" panose="00000400000000000000" pitchFamily="2" charset="-78"/>
              </a:rPr>
              <a:t>عدالت، پایه اعتماد اجتماعی و محور وفاداری مردم است. نادیده گرفتن عدالت، مستقیم‌ترین راه برای بیگانگی مردم از حکومت و بازی دادن به دست دشمن برای تبلیغات علیه نظام است</a:t>
            </a:r>
            <a:r>
              <a:rPr lang="fa-IR" sz="2400" b="1" dirty="0" smtClean="0">
                <a:solidFill>
                  <a:prstClr val="black"/>
                </a:solidFill>
                <a:cs typeface="B Nazanin" panose="00000400000000000000" pitchFamily="2" charset="-78"/>
              </a:rPr>
              <a:t>.</a:t>
            </a:r>
          </a:p>
          <a:p>
            <a:pPr algn="justLow" rtl="1">
              <a:lnSpc>
                <a:spcPct val="150000"/>
              </a:lnSpc>
            </a:pPr>
            <a:endParaRPr lang="fa-IR" sz="1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آیات و شواهد قرآنی</a:t>
            </a:r>
            <a:endParaRPr lang="fa-IR" sz="2400" b="1" dirty="0">
              <a:solidFill>
                <a:srgbClr val="ED7D31">
                  <a:lumMod val="75000"/>
                </a:srgbClr>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اعْدِلُوا </a:t>
            </a:r>
            <a:r>
              <a:rPr lang="fa-IR" sz="2400" b="1" dirty="0">
                <a:solidFill>
                  <a:prstClr val="black"/>
                </a:solidFill>
                <a:cs typeface="B Nazanin" panose="00000400000000000000" pitchFamily="2" charset="-78"/>
              </a:rPr>
              <a:t>هُوَ أَقْرَبُ لِلتَّقْوَى (مائده: ۸</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لِيَقُومَ </a:t>
            </a:r>
            <a:r>
              <a:rPr lang="fa-IR" sz="2400" b="1" dirty="0">
                <a:solidFill>
                  <a:prstClr val="black"/>
                </a:solidFill>
                <a:cs typeface="B Nazanin" panose="00000400000000000000" pitchFamily="2" charset="-78"/>
              </a:rPr>
              <a:t>النَّاسُ بِالْقِسْطِ» (حدید: ۲۵)؛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إِنَّ </a:t>
            </a:r>
            <a:r>
              <a:rPr lang="fa-IR" sz="2400" b="1" dirty="0">
                <a:solidFill>
                  <a:prstClr val="black"/>
                </a:solidFill>
                <a:cs typeface="B Nazanin" panose="00000400000000000000" pitchFamily="2" charset="-78"/>
              </a:rPr>
              <a:t>اللَّهَ يَأْمُرُ بِالْعَدْلِ وَالْإِحْسَانِ» (نحل: ۹۰)؛ </a:t>
            </a:r>
            <a:endParaRPr lang="fa-IR" sz="24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400" b="1" dirty="0" smtClean="0">
                <a:solidFill>
                  <a:prstClr val="black"/>
                </a:solidFill>
                <a:cs typeface="B Nazanin" panose="00000400000000000000" pitchFamily="2" charset="-78"/>
              </a:rPr>
              <a:t>يَا </a:t>
            </a:r>
            <a:r>
              <a:rPr lang="fa-IR" sz="2400" b="1" dirty="0">
                <a:solidFill>
                  <a:prstClr val="black"/>
                </a:solidFill>
                <a:cs typeface="B Nazanin" panose="00000400000000000000" pitchFamily="2" charset="-78"/>
              </a:rPr>
              <a:t>أَيُّهَا الَّذِينَ آمَنُوا كُونُوا قَوَّامِينَ لِلَّهِ شُهَدَاءَ بِالْقِسْطِ … اعْدِلُوا هُوَ أَقْرَبُ لِلتَّقْوَى (مائده: 8)؛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6143812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39802"/>
            <a:ext cx="9112077" cy="58265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و قسط، هدف غایی ارسال پیامبران و تشریع دین است و آرمان اصلی حکومت حق را تشکیل می‌دهد.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فرمان مستقیم الهی است و نادیده گرفتن آن، نافرمانی آشکار از خداوند محسوب می‌شود.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فاقد استثناست؛ حتی نسبت به خویشاوندان و نزدیکان یا به زیان منافع شخصی و گروهی. اولویت عدالت بر روابط خویشاوندی، یک اصل راهبردی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ملاک و نشانه تقوا در سطح حکومت و جامعه است؛ جامعه‌ای که عدالت در آن نهادینه شود، به تقوای جمعی دست یافته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تنها پایه استوار برای وفاداری و همراهی پایدار مردم با جبهه حق است. هرگونه سستی در اجرای عدالت، مستقیماً سرمایه اجتماعی نظام را تخریب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عدالت، بهترین پاسداشت از خون شهیدان و تحقق عینی آرمان‌های انقلاب است. ترویج این پیوند در اذهان عمومی، یک ضرورت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نظارت همگانی بر تحقق عدالت، باید به یک حق و تکلیف عمومی تبدیل شود</a:t>
            </a:r>
            <a:r>
              <a:rPr lang="fa-IR" sz="1900" b="1" dirty="0" smtClean="0">
                <a:solidFill>
                  <a:prstClr val="black"/>
                </a:solidFill>
                <a:cs typeface="B Nazanin" panose="00000400000000000000" pitchFamily="2" charset="-78"/>
              </a:rPr>
              <a:t>.</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42033553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51940"/>
            <a:ext cx="9112077" cy="507831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کلام و اندیشه ولایت</a:t>
            </a:r>
          </a:p>
          <a:p>
            <a:pPr algn="justLow" rtl="1">
              <a:lnSpc>
                <a:spcPct val="150000"/>
              </a:lnSpc>
            </a:pPr>
            <a:r>
              <a:rPr lang="fa-IR" sz="2400" b="1" dirty="0">
                <a:solidFill>
                  <a:prstClr val="black"/>
                </a:solidFill>
                <a:cs typeface="B Nazanin" panose="00000400000000000000" pitchFamily="2" charset="-78"/>
              </a:rPr>
              <a:t>امروز جمهوری اسلامی احتیاج دارد به عدالت، و احتیاج دارد به تقوا؛ امروز جمهوری اسلامی نسبت به گذشته، هم در عدالت پیشرفت داشته است، هم در تقوا؛ لکن تا آن مقداری که مورد انتظار است فاصله داریم. امیرالمؤمنین را باید اسوه قرار بدهیم و در این راه به سمت آن قلّه حرکت کنیم. … </a:t>
            </a:r>
            <a:r>
              <a:rPr lang="fa-IR" sz="2400" b="1" dirty="0" smtClean="0">
                <a:solidFill>
                  <a:prstClr val="black"/>
                </a:solidFill>
                <a:cs typeface="B Nazanin" panose="00000400000000000000" pitchFamily="2" charset="-78"/>
              </a:rPr>
              <a:t>عدالت </a:t>
            </a:r>
            <a:r>
              <a:rPr lang="fa-IR" sz="2400" b="1" dirty="0">
                <a:solidFill>
                  <a:prstClr val="black"/>
                </a:solidFill>
                <a:cs typeface="B Nazanin" panose="00000400000000000000" pitchFamily="2" charset="-78"/>
              </a:rPr>
              <a:t>واجب‌ترین و اولی‌ترین خصوصیّت برای اداره‌ یک جامعه است که بایستی دنبال آن باشید. عواملی جلوی تقوای ما را می‌گیرند؛ گاهی می‌ترسیم، گاهی تردید می‌کنیم در مبانی خودمان، گاهی ملاحظه‌ رفاقت‌ها را می‌کنیم، گاهی ملاحظه‌ دشمن را می‌کنیم؛ اینها باید برود کنار، اینها نباید باشد. بایستی بدون ملاحظه به سمت برنامه‌ عدالت‌آور و برنامه‌ای که تقوا را توسعه بدهد، حرکت کرد.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309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1523184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754326"/>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اول:</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smtClean="0">
                <a:solidFill>
                  <a:prstClr val="white"/>
                </a:solidFill>
                <a:latin typeface="IRBadr" panose="02000506000000020002" pitchFamily="2" charset="-78"/>
                <a:ea typeface="Lotus" panose="00000400000000000000" pitchFamily="2" charset="-78"/>
                <a:cs typeface="B Titr" panose="00000700000000000000" pitchFamily="2" charset="-78"/>
              </a:rPr>
              <a:t>ایمان </a:t>
            </a: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نصرت‌ساز و یقین‌آفرین</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306934" y="611771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162234" y="4430428"/>
            <a:ext cx="7867529" cy="492443"/>
          </a:xfrm>
          <a:prstGeom prst="rect">
            <a:avLst/>
          </a:prstGeom>
          <a:noFill/>
        </p:spPr>
        <p:txBody>
          <a:bodyPr wrap="square" rtlCol="1">
            <a:spAutoFit/>
          </a:bodyPr>
          <a:lstStyle/>
          <a:p>
            <a:pPr algn="ctr" rtl="1"/>
            <a:r>
              <a:rPr lang="fa-IR" sz="2600" b="1" dirty="0">
                <a:solidFill>
                  <a:schemeClr val="accent4">
                    <a:lumMod val="60000"/>
                    <a:lumOff val="40000"/>
                  </a:schemeClr>
                </a:solidFill>
                <a:cs typeface="B Nazanin" panose="00000400000000000000" pitchFamily="2" charset="-78"/>
              </a:rPr>
              <a:t>وَ لا تَهِنُوا وَ لا تَحْزَنُوا وَ أَنْتُمُ الْأَعْلَوْنَ‏ إِنْ كُنْتُمْ مُؤْمِنينَ (آل‌عمران: 139).</a:t>
            </a:r>
          </a:p>
        </p:txBody>
      </p:sp>
    </p:spTree>
    <p:extLst>
      <p:ext uri="{BB962C8B-B14F-4D97-AF65-F5344CB8AC3E}">
        <p14:creationId xmlns:p14="http://schemas.microsoft.com/office/powerpoint/2010/main" val="34081018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7"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53378"/>
            <a:ext cx="9380233" cy="637097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رأفت و مهربانی با مردم</a:t>
            </a:r>
          </a:p>
          <a:p>
            <a:pPr algn="justLow" rtl="1">
              <a:lnSpc>
                <a:spcPct val="150000"/>
              </a:lnSpc>
            </a:pPr>
            <a:r>
              <a:rPr lang="fa-IR" sz="2000" b="1" dirty="0">
                <a:solidFill>
                  <a:prstClr val="black"/>
                </a:solidFill>
                <a:cs typeface="B Nazanin" panose="00000400000000000000" pitchFamily="2" charset="-78"/>
              </a:rPr>
              <a:t>رأفت و اعتماد متقابل، دیوار انسجام ملی را می‌سازد و هر شکافی که دشمن برای نفوذِ شناختی به آن چشم دوخته، مسدود </a:t>
            </a:r>
            <a:r>
              <a:rPr lang="fa-IR" sz="2000" b="1" dirty="0" smtClean="0">
                <a:solidFill>
                  <a:prstClr val="black"/>
                </a:solidFill>
                <a:cs typeface="B Nazanin" panose="00000400000000000000" pitchFamily="2" charset="-78"/>
              </a:rPr>
              <a:t>می‌کند.این </a:t>
            </a:r>
            <a:r>
              <a:rPr lang="fa-IR" sz="2000" b="1" dirty="0">
                <a:solidFill>
                  <a:prstClr val="black"/>
                </a:solidFill>
                <a:cs typeface="B Nazanin" panose="00000400000000000000" pitchFamily="2" charset="-78"/>
              </a:rPr>
              <a:t>رابطه قلبی، سدی محکم در برابر ترفندِ تفرقه‌افکنی دشمن است و جامعه را از درون، ضدگلوله </a:t>
            </a:r>
            <a:r>
              <a:rPr lang="fa-IR" sz="2000" b="1" dirty="0" smtClean="0">
                <a:solidFill>
                  <a:prstClr val="black"/>
                </a:solidFill>
                <a:cs typeface="B Nazanin" panose="00000400000000000000" pitchFamily="2" charset="-78"/>
              </a:rPr>
              <a:t>می‌کند. پس </a:t>
            </a:r>
            <a:r>
              <a:rPr lang="fa-IR" sz="2000" b="1" dirty="0">
                <a:solidFill>
                  <a:prstClr val="black"/>
                </a:solidFill>
                <a:cs typeface="B Nazanin" panose="00000400000000000000" pitchFamily="2" charset="-78"/>
              </a:rPr>
              <a:t>مهرورزی، بهترین استراتژی برای خنثی‌سازی جنگ نرم و بی‌اثر کردن توطئه‌های دشمن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400" b="1" dirty="0">
                <a:solidFill>
                  <a:srgbClr val="ED7D31"/>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فَبِمَا رَحْمَةٍ مِنَ اللَّهِ لِنْتَ لَهُمْ وَلَوْ كُنْتَ فَظًّا غَلِيظَ الْقَلْبِ لَانْفَضُّوا مِنْ حَوْلِک فَاعْفُ عَنْهُمْ وَاسْتَغْفِرْ لَهُمْ… (آل‌عمران: ۱۵۹</a:t>
            </a:r>
            <a:r>
              <a:rPr lang="fa-IR"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 وَاخْفِضْ </a:t>
            </a:r>
            <a:r>
              <a:rPr lang="fa-IR" b="1" dirty="0">
                <a:solidFill>
                  <a:prstClr val="black"/>
                </a:solidFill>
                <a:cs typeface="B Nazanin" panose="00000400000000000000" pitchFamily="2" charset="-78"/>
              </a:rPr>
              <a:t>جَنَاحَكَ لِمَنِ اتَّبَعَكَ مِنَ الْمُؤْمِنِينَ( شعراء: ۲۱۵)؛ </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وَلَا تُصَعِّرْ خَدَّكَ لِلنَّاسِ وَلَا تَمْشِ فِي الْأَرْضِ مَرَحًا إِنَّ اللَّهَ لَا يُحِبُّ كُلَّ مُخْتَالٍ فَخُورٍ (لقمان: 18)؛ </a:t>
            </a:r>
            <a:endParaRPr lang="fa-IR"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وَقُولُوا </a:t>
            </a:r>
            <a:r>
              <a:rPr lang="fa-IR" b="1" dirty="0">
                <a:solidFill>
                  <a:prstClr val="black"/>
                </a:solidFill>
                <a:cs typeface="B Nazanin" panose="00000400000000000000" pitchFamily="2" charset="-78"/>
              </a:rPr>
              <a:t>لِلنَّاسِ حُسْنًا(بقره: 83)؛ </a:t>
            </a:r>
            <a:endParaRPr lang="fa-IR"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b="1" dirty="0" smtClean="0">
                <a:solidFill>
                  <a:prstClr val="black"/>
                </a:solidFill>
                <a:cs typeface="B Nazanin" panose="00000400000000000000" pitchFamily="2" charset="-78"/>
              </a:rPr>
              <a:t>وَإِنَّكَ </a:t>
            </a:r>
            <a:r>
              <a:rPr lang="fa-IR" b="1" dirty="0">
                <a:solidFill>
                  <a:prstClr val="black"/>
                </a:solidFill>
                <a:cs typeface="B Nazanin" panose="00000400000000000000" pitchFamily="2" charset="-78"/>
              </a:rPr>
              <a:t>لَعَلى خُلُقٍ عَظِيمٍ (قلم: ۴)؛ </a:t>
            </a:r>
            <a:r>
              <a:rPr lang="fa-IR" b="1" dirty="0" smtClean="0">
                <a:solidFill>
                  <a:prstClr val="black"/>
                </a:solidFill>
                <a:cs typeface="B Nazanin" panose="00000400000000000000" pitchFamily="2" charset="-78"/>
              </a:rPr>
              <a:t>«</a:t>
            </a:r>
            <a:r>
              <a:rPr lang="fa-IR" b="1" dirty="0">
                <a:solidFill>
                  <a:prstClr val="black"/>
                </a:solidFill>
                <a:cs typeface="B Nazanin" panose="00000400000000000000" pitchFamily="2" charset="-78"/>
              </a:rPr>
              <a:t>رُحَمَاءُ بَيْنَهُمْ(فتح: ۲۹)؛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09191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57675"/>
            <a:ext cx="9346034"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رأفت و مهربانی، رحمت الهی است که به مدیران و کنشگران جبهه حق اعطا می‌شود تا وحدت و انسجام را حفظ کنند. فقدان آن، منجر به پراکندگی و انفصال مردم از نظام می‌شود.</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رأفت، یک الزام استراتژیک برای رهبری است؛ نه یک فضیلت اخلاقیِ اختیاری. تندخویی و خشونت، حتی اگر در خدمت اهداف حق باشد، به از دست دادن پایگاه مردمی می‌انجامد.</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مهربانی میان مؤمنان، ویژگی ذاتی و نشانه هویت جمعی جبهه حق است. این صفت، محیط امن عاطفی ایجاد می‌کند که در برابر تبلیغات یأس‌آور و تفرقه‌افکن دشمن مقاوم است.</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رأفت، قدرت جذب و نفوذ کلام را به شدت افزایش می‌دهد. مردم سخن کسی را می‌پذیرند که دلش برایشان بتپد.</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تواضع و فروتنی در برابر مردم، بزرگ‌ترین مانع در برابر غرور قدرت و فاصله طبقاتی کاذب بین مدیران و مردم است.</a:t>
            </a:r>
          </a:p>
          <a:p>
            <a:pPr marL="342900" indent="-342900" algn="justLow" rtl="1">
              <a:lnSpc>
                <a:spcPct val="200000"/>
              </a:lnSpc>
              <a:buFont typeface="Arial" panose="020B0604020202020204" pitchFamily="34" charset="0"/>
              <a:buChar char="•"/>
            </a:pPr>
            <a:r>
              <a:rPr lang="fa-IR" b="1" dirty="0">
                <a:solidFill>
                  <a:prstClr val="black"/>
                </a:solidFill>
                <a:cs typeface="B Nazanin" panose="00000400000000000000" pitchFamily="2" charset="-78"/>
              </a:rPr>
              <a:t>اخلاق بزرگ و نیکو (که رأفت بخشی از آن است)، کارآمدترین ابزار جذب دلها و مقاوم‌ترین دیوار در برابر نفوذ فرهنگی و روانی دشمن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9931466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25478"/>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000" b="1" dirty="0">
                <a:solidFill>
                  <a:prstClr val="black"/>
                </a:solidFill>
                <a:cs typeface="B Nazanin" panose="00000400000000000000" pitchFamily="2" charset="-78"/>
              </a:rPr>
              <a:t>ما پیاممان پیامِ اسلام است. یکی از ...عوامل انتشار اسلام است، رفق است. «ما کان رفق فی شیء الّا زانه. رفق یعنی همواری. رفق به معنای سستی نیست. رفق به معنای خاکریزِ نرمِ قابلِ نفوذ نیست. رفق یعنی ناهنجار نبودن، ناهموارنبودن، جگرخراش نبودن. این معنی رفق است. شما به یک عنصر بسیار سخت، مثل فولاد که می‌زنید، دستتان احساس ناراحتی نمی‌کند؛ احساس ناهنجاری و ناهمواری نمی‌کند. رفق -نرمی به این معناست. هنجار درست. این، معنای رفق است. گاهی هم ممکن است به یک چیز که دست می‌زنید، دست را بخراشد و زخم کند؛ درحالیکه جنسش مثل فولاد نیست. از یک تکّه چوب است. چوب را ممکن است ناهموار بتراشند. بعضی، حرف ناحق را، حرف سست را، سخن کم محتوا را، طوری می‌گویند که همه را می‌خراشد. ممکن هم هست یک فکرِ با محتوا، یک فکرِ درست و یک فکرِ قوی را طوری بیان کرد که با همه استحکام، هیچ ناهنجاری نداشته باشد. اسلام، این است. قرآن، این است. </a:t>
            </a:r>
            <a:endParaRPr lang="fa-IR" sz="20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0527123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78720"/>
            <a:ext cx="9090149" cy="637097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خدمت صادقانه</a:t>
            </a:r>
          </a:p>
          <a:p>
            <a:pPr algn="justLow" rtl="1">
              <a:lnSpc>
                <a:spcPct val="150000"/>
              </a:lnSpc>
            </a:pPr>
            <a:r>
              <a:rPr lang="fa-IR" sz="2250" b="1" dirty="0">
                <a:solidFill>
                  <a:prstClr val="black"/>
                </a:solidFill>
                <a:cs typeface="B Nazanin" panose="00000400000000000000" pitchFamily="2" charset="-78"/>
              </a:rPr>
              <a:t>خدمت صادقانه، با اولویت‌گذاری بر نیازهای واقعی مردم، رضایت عمومی را به مهم‌ترین سرمایه حاکمیت تبدیل می‌کند</a:t>
            </a:r>
            <a:r>
              <a:rPr lang="fa-IR" sz="2250" b="1" dirty="0" smtClean="0">
                <a:solidFill>
                  <a:prstClr val="black"/>
                </a:solidFill>
                <a:cs typeface="B Nazanin" panose="00000400000000000000" pitchFamily="2" charset="-78"/>
              </a:rPr>
              <a:t>. خدمت</a:t>
            </a:r>
            <a:r>
              <a:rPr lang="fa-IR" sz="2250" b="1" dirty="0">
                <a:solidFill>
                  <a:prstClr val="black"/>
                </a:solidFill>
                <a:cs typeface="B Nazanin" panose="00000400000000000000" pitchFamily="2" charset="-78"/>
              </a:rPr>
              <a:t>، زنجیره پشتیبانی اجتماعی را فعال نگه می‌دارد و جایگاه حاکمیت را در افکار مردم تقویت می‌کند</a:t>
            </a:r>
            <a:r>
              <a:rPr lang="fa-IR" sz="2250" b="1" dirty="0" smtClean="0">
                <a:solidFill>
                  <a:prstClr val="black"/>
                </a:solidFill>
                <a:cs typeface="B Nazanin" panose="00000400000000000000" pitchFamily="2" charset="-78"/>
              </a:rPr>
              <a:t>. این </a:t>
            </a:r>
            <a:r>
              <a:rPr lang="fa-IR" sz="2250" b="1" dirty="0">
                <a:solidFill>
                  <a:prstClr val="black"/>
                </a:solidFill>
                <a:cs typeface="B Nazanin" panose="00000400000000000000" pitchFamily="2" charset="-78"/>
              </a:rPr>
              <a:t>وفاداری دوسویه، بزرگ‌ترین سد در برابر روایت‌های شکاف‌انداز و جنگ روانی دشمن است و هر گونه توطئه برای ایجاد فاصله بین ملت و حاکمیت را خنثی می‌کند</a:t>
            </a:r>
            <a:r>
              <a:rPr lang="fa-IR" sz="2250" b="1" dirty="0" smtClean="0">
                <a:solidFill>
                  <a:prstClr val="black"/>
                </a:solidFill>
                <a:cs typeface="B Nazanin" panose="00000400000000000000" pitchFamily="2" charset="-78"/>
              </a:rPr>
              <a:t>.</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400" b="1" dirty="0" smtClean="0">
                <a:solidFill>
                  <a:schemeClr val="accent2">
                    <a:lumMod val="75000"/>
                  </a:scheme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300" b="1" dirty="0">
                <a:cs typeface="B Nazanin" panose="00000400000000000000" pitchFamily="2" charset="-78"/>
              </a:rPr>
              <a:t>وَتَع</a:t>
            </a:r>
            <a:r>
              <a:rPr lang="fa-IR" sz="2300" b="1" dirty="0">
                <a:solidFill>
                  <a:prstClr val="black"/>
                </a:solidFill>
                <a:cs typeface="B Nazanin" panose="00000400000000000000" pitchFamily="2" charset="-78"/>
              </a:rPr>
              <a:t>َاوَنُوا عَلَى الْبِرِّ وَالتَّقْوَى وَلَا تَعَاوَنُوا عَلَى الْإِثْمِ وَالْعُدْوَانِ (مائده: ۲)؛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وَأَحْسِنُوا إِنَّ اللَّهَ يُحِبُّ الْمُحْسِنِينَ(بقره: ۱۹۵)؛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وَقُلِ اعْمَلُوا فَسَيَرَى اللَّهُ عَمَلَكُمْ وَرَسُولُهُ وَالْمُؤْمِنُونَ(توبه: ۱۰۵)؛ </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وَالَّذِينَ صَبَرُوا ابْتِغَاءَ وَجْهِ رَبِّهِمْ وَأَقَامُوا الصَّلَاةَ وَأَنْفَقُوا مِمَّا رَزَقْنَاهُمْ سِرًّا وَعَلَانِيَةً (رعد: ۲۲)؛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93198" y="19842"/>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09309525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76572" y="543111"/>
            <a:ext cx="9112077" cy="646330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400" b="1" dirty="0" smtClean="0">
                <a:solidFill>
                  <a:srgbClr val="ED7D31">
                    <a:lumMod val="75000"/>
                  </a:srgbClr>
                </a:solidFill>
                <a:cs typeface="B Nazanin" panose="00000400000000000000" pitchFamily="2" charset="-78"/>
              </a:rPr>
              <a:t>پیام‌ها و نکات راهبردی</a:t>
            </a:r>
            <a:endParaRPr lang="fa-IR" sz="24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صادقانه، نمایان‌ترین عرصه همکاری عمومی برای تحقق «برّ» (هرگونه نیکی) و «تقوا» (صیانت جامعه از فساد) است. نظام حق باید بسترساز این همکاری باشد.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عملی خدپسندانه و محبوب درگاه الهی است. بنابراین، در منطق جبهه حق، کارآمدی اداری و خدمات اجتماعی، عبادتی سیاسی و مبنای مشروعیت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تحت نظارت همگانی (خدا، رسول، مؤمنان) است. این اصل، شفافیت، پاسخگویی و دوری از ریا را در بدنه حکومت الزامی می‌کند.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صادقانه و انفاق (از امکانات عمومی یا شخصی)، مصداق عینی صبر و استقامت در مسیر رضای الهی است و پایه‌های اعتماد عمومی را تقویت می‌کند.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زنجیره پشتیبانی اجتماعی را فعال و ارگانیک نگه می‌دارد. مردم از نظامی حمایت می‌کنند که خادم آنان باشد، نه حاکمِ صرف بر آنان.</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خدمت صادقانه، کارآمدترین تبلیغ عملی برای جبهه حق و مقاوم‌ترین دیوار در برابر ادعاهای تبلیغاتی دشمن درباره بی‌کفایتی یا فساد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705896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45452" y="928925"/>
            <a:ext cx="9112077" cy="51706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کلام و اندیشه ولایت</a:t>
            </a:r>
            <a:endParaRPr lang="fa-IR" sz="2800" b="1" dirty="0">
              <a:solidFill>
                <a:prstClr val="black"/>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از فرصت خدمت به مردم قدردانی کنید. این فرصت اوّلاً به همه داده نمی‌شود، ثانیاً همیشه داده نمی‌شود. من و شما چند سال یک مسئولیّتی داریم، یک کاری داریم، یک میدانی داریم که می‌توانیم در این میدان حرکت کنیم، کار کنیم، به مردم خدمت کنیم و می‌توانیم در این مدّت خدا را از خودمان راضی کنیم؛ این را از دست ندهیم. از ساعت‌ساعتِ این عمرِ خدمتیِ خودمان استفاده کنیم. اگر این توصیه را عمل کنیم و تحقّق پیدا کند و به موازی‌کاری و بیکاری و کم‌کاری و سرگرم شدن به مسائل دیگر نپردازیم، به نظر من همان‌طور که گفتند، مشکلات حل خواهد شد و در کوتاه‌مدّت یا میان‌مدّت هم حل خواهد شد.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1610637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68735" y="671691"/>
            <a:ext cx="8975354" cy="610167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صبر بر آزارها و سختی‌ها</a:t>
            </a:r>
          </a:p>
          <a:p>
            <a:pPr algn="justLow" rtl="1">
              <a:lnSpc>
                <a:spcPct val="150000"/>
              </a:lnSpc>
            </a:pPr>
            <a:r>
              <a:rPr lang="fa-IR" sz="2000" b="1" dirty="0">
                <a:solidFill>
                  <a:prstClr val="black"/>
                </a:solidFill>
                <a:cs typeface="B Nazanin" panose="00000400000000000000" pitchFamily="2" charset="-78"/>
              </a:rPr>
              <a:t>تحمل فشارها و مصائب، نشان‌دهنده اخلاق جهادی و بلوغ انسانی است.این بلوغ، که در پایداری و استقامت تجلی می‌یابد، بزرگ‌ترین مانع در برابر جنگ روانی دشمن است؛ چرا که توطئه آنان برای ایجاد یأس، شکست روحیه و فروپاشی اراده‌ی جمعی را در برابر </a:t>
            </a:r>
            <a:r>
              <a:rPr lang="fa-IR" sz="2000" b="1" dirty="0" smtClean="0">
                <a:solidFill>
                  <a:prstClr val="black"/>
                </a:solidFill>
                <a:cs typeface="B Nazanin" panose="00000400000000000000" pitchFamily="2" charset="-78"/>
              </a:rPr>
              <a:t>صخره‌ </a:t>
            </a:r>
            <a:r>
              <a:rPr lang="fa-IR" sz="2000" b="1" dirty="0">
                <a:solidFill>
                  <a:prstClr val="black"/>
                </a:solidFill>
                <a:cs typeface="B Nazanin" panose="00000400000000000000" pitchFamily="2" charset="-78"/>
              </a:rPr>
              <a:t>استحکامِ ایمان و عقلانیت، ناکام می‌گذارد.در میدان نبرد شناختی، این تحملِ فعال، ضامن حفظ خطوط دفاعی فکر و فرهنگ جامعه و </a:t>
            </a:r>
            <a:r>
              <a:rPr lang="fa-IR" sz="2000" b="1" dirty="0" smtClean="0">
                <a:solidFill>
                  <a:prstClr val="black"/>
                </a:solidFill>
                <a:cs typeface="B Nazanin" panose="00000400000000000000" pitchFamily="2" charset="-78"/>
              </a:rPr>
              <a:t>مقدمه‌ </a:t>
            </a:r>
            <a:r>
              <a:rPr lang="fa-IR" sz="2000" b="1" dirty="0">
                <a:solidFill>
                  <a:prstClr val="black"/>
                </a:solidFill>
                <a:cs typeface="B Nazanin" panose="00000400000000000000" pitchFamily="2" charset="-78"/>
              </a:rPr>
              <a:t>پیروزی پایدار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000" b="1" dirty="0" smtClean="0">
                <a:cs typeface="B Nazanin" panose="00000400000000000000" pitchFamily="2" charset="-78"/>
              </a:rPr>
              <a:t>وَ </a:t>
            </a:r>
            <a:r>
              <a:rPr lang="fa-IR" sz="2000" b="1" dirty="0">
                <a:cs typeface="B Nazanin" panose="00000400000000000000" pitchFamily="2" charset="-78"/>
              </a:rPr>
              <a:t>لَمَنْ صَبَرَ وَ غَفَرَ إِنَّ ذلِکَ لَمِنْ عَزْمِ الْأُمُورِ(شوری:۴۳)؛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وَاصْبِرُوا إِنَّ اللَّهَ مَعَ الصَّابِرِينَ(انفال: 46)؛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الَّذِينَ إِذَا أَصَابَتْهُمْ مُصِيبَةٌ قَالُوا إِنَّا لِلَّهِ وَإِنَّا إِلَيْهِ رَاجِعُونَ(بقره: ۱۵۶)؛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فَاصْبِرْ صَبْرًا جَمِيلًا (معارج: ۵)؛</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وَبَشِّرِ الصَّابِرِينَ الَّذِينَ إِذَا أَصَابَتْهُمْ مُصِيبَةٌ قَالُوا إِنَّا لِلَّهِ وَإِنَّا إِلَيْهِ رَاجِعُونَ أُولَئِكَ عَلَيْهِمْ صَلَوَاتٌ مِنْ رَبِّهِمْ وَرَحْمَةٌ َأُولئِكَ هُمُ الْمُهْتَدُونَ(بقره: ۱۵۵-۱۵۷)؛ </a:t>
            </a:r>
            <a:endParaRPr lang="fa-IR" sz="2000" b="1" dirty="0" smtClean="0">
              <a:solidFill>
                <a:srgbClr val="ED7D31">
                  <a:lumMod val="75000"/>
                </a:srgbClr>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717930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66008"/>
            <a:ext cx="9112077" cy="626517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صبر و گذشت در برابر آزارها و توهین‌ها، نشانه عزم راسخ و بلوغ مدیریتی است، نه ضعف یا انفعال. این خویشتنداری، اقتدار اخلاقی جبهه حق را به نمایش می‌گذارد.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واکنش به مصائب و فشارها با جمله «إِنَّا لِلَّهِ وَإِنَّا إِلَيْهِ رَاجِعُونَ»، بصیرت توحیدی عمیقی را القا می‌کند که مشکلات را گذرا و در مسیر بازگشت به خدا می‌بیند. این نگاه، پایدارترین منبع آرامش جمعی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صبر، فعالیتی نیکو و برنامه‌ریزی‌شده است («صَبْرًا جَمِيلًا»). یعنی حفظ خونسردی، تدبیر و تلاش برای تغییر شرایط، نه تسلیم شدن در برابر آن.</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صابران، مورد درود و رحمت ویژه الهی هستند و این، پیوند مردم و مدیران صبور را با پشتیبانی غیبی تقویت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صبر بر سختی‌ها در مسیر خدمت، اعتماد و امید مردم را حفظ می‌کند. وقتی مردم ببینند مدیران و کنشگران جبهه حق، در سخت‌ترین شرایط نیز استقامت و امیدواری خود را از دست نمی‌دهند، ثبات و تاب‌آوری جمعی شکل می‌گیرد.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صبر، مهم‌ترین مانع در </a:t>
            </a:r>
            <a:r>
              <a:rPr lang="fa-IR" sz="1900" b="1" dirty="0" smtClean="0">
                <a:solidFill>
                  <a:prstClr val="black"/>
                </a:solidFill>
                <a:cs typeface="B Nazanin" panose="00000400000000000000" pitchFamily="2" charset="-78"/>
              </a:rPr>
              <a:t>برابر تبلیغات </a:t>
            </a:r>
            <a:r>
              <a:rPr lang="fa-IR" sz="1900" b="1" dirty="0">
                <a:solidFill>
                  <a:prstClr val="black"/>
                </a:solidFill>
                <a:cs typeface="B Nazanin" panose="00000400000000000000" pitchFamily="2" charset="-78"/>
              </a:rPr>
              <a:t>و جنگ روانی دشمن است. دشمن برای ایجاد یأس و ناامیدی فشار می‌آورد؛ صبر، این تلاش را خنثی و روحیه جامعه را تقویت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6006499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058976"/>
            <a:ext cx="9112077" cy="51706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کلام و اندیشه ولایت</a:t>
            </a:r>
            <a:endParaRPr lang="fa-IR" sz="2800" b="1" dirty="0">
              <a:solidFill>
                <a:prstClr val="black"/>
              </a:solidFill>
              <a:cs typeface="B Nazanin" panose="00000400000000000000" pitchFamily="2" charset="-78"/>
            </a:endParaRPr>
          </a:p>
          <a:p>
            <a:pPr algn="justLow" rtl="1">
              <a:lnSpc>
                <a:spcPct val="150000"/>
              </a:lnSpc>
            </a:pPr>
            <a:r>
              <a:rPr lang="fa-IR" sz="2400" b="1" dirty="0">
                <a:solidFill>
                  <a:prstClr val="black"/>
                </a:solidFill>
                <a:cs typeface="B Nazanin" panose="00000400000000000000" pitchFamily="2" charset="-78"/>
              </a:rPr>
              <a:t>همه چیز، هم دنیا، هم آخرت، هم ایدئال های انسانى، هم مقاصد پست شرارت آمیز و خلاصه هر مقصدی که برای کسى مطرح است در گرو صبر و پایداری است و هر کس در مدت عمر خود لااقل در چندین ماجرا درستى این فرمول را آزموده است.  بررگردید به قرآن کریم و داستان جالوت را بخوانید! «و قتل داوود جالوت» این داستان را با دقّت و تأمّل بخوانید تا ببینید که نقش مقاومت و استقامت در میدان‌های سخت، چه نقش ارزنده و مهمّی است.  البته من قبول دارم که مقاومت سخت است و عده‌ی کمتری آن را برمی‌تابند. اما این عده‌ی کمتر، همان کسانی هستند که «کم من فئة قلیلة غلبت فئة کثیرة باذن الله. ...در این، هیچ تردید نداشته باشید.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8743344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61950" y="526963"/>
            <a:ext cx="8982139" cy="644022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پاسخ نیک به بدی</a:t>
            </a:r>
          </a:p>
          <a:p>
            <a:pPr algn="justLow" rtl="1">
              <a:lnSpc>
                <a:spcPct val="150000"/>
              </a:lnSpc>
            </a:pPr>
            <a:r>
              <a:rPr lang="fa-IR" sz="2100" b="1" dirty="0">
                <a:solidFill>
                  <a:prstClr val="black"/>
                </a:solidFill>
                <a:cs typeface="B Nazanin" panose="00000400000000000000" pitchFamily="2" charset="-78"/>
              </a:rPr>
              <a:t>در جنگ شناختی، دشمن می‌کوشد با تحریک احساسات خصومت‌آمیز و القای خشونت کلامی و رفتاری، چرخه نفرت و واکنش‌های تند را در جامعه به راه اندازد تا انسجام درونی را تخریب و فضایی پرتنش برای نفوذ بیشتر خود فراهم کند. در برابر این دام خطرناک، قرآن کریم استراتژی هوشمندانه و کارآمد «پاسخ نیک به بدی» را ارائه می‌دهد</a:t>
            </a:r>
            <a:r>
              <a:rPr lang="fa-IR" sz="2100" b="1" dirty="0" smtClean="0">
                <a:solidFill>
                  <a:prstClr val="black"/>
                </a:solidFill>
                <a:cs typeface="B Nazanin" panose="00000400000000000000" pitchFamily="2" charset="-78"/>
              </a:rPr>
              <a:t>.</a:t>
            </a:r>
          </a:p>
          <a:p>
            <a:pPr algn="justLow" rtl="1">
              <a:lnSpc>
                <a:spcPct val="150000"/>
              </a:lnSpc>
            </a:pPr>
            <a:endParaRPr lang="fa-IR" sz="11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وَلَا تَسْتَوِي الْحَسَنَةُ وَلَا السَّيِّئَةُ ۚ ادْفَعْ بِالَّتِي هِيَ أَحْسَنُ فَإِذَا الَّذِي بَيْنَكَ وَبَيْنَهُ عَدَاوَةٌ كَأَنَّهُ وَلِيٌّ حَمِيمٌ (فصلت: ۳۴)؛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وَالَّذِينَ </a:t>
            </a:r>
            <a:r>
              <a:rPr lang="fa-IR" sz="2100" b="1" dirty="0">
                <a:solidFill>
                  <a:prstClr val="black"/>
                </a:solidFill>
                <a:cs typeface="B Nazanin" panose="00000400000000000000" pitchFamily="2" charset="-78"/>
              </a:rPr>
              <a:t>جَاءُوا مِن بَعْدِهِمْ يَقُولُونَ رَبَّنَا اغْفِرْ لَنَا وَلِإِخْوَانِنَا الَّذِينَ سَبَقُونَا بِالْإِيمَانِ وَلَا تَجْعَلْ فِي قُلُوبِنَا غِلًّا لِّلَّذِينَ آمَنُوا (حشر: ۱۰)؛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وَلَا </a:t>
            </a:r>
            <a:r>
              <a:rPr lang="fa-IR" sz="2100" b="1" dirty="0">
                <a:solidFill>
                  <a:prstClr val="black"/>
                </a:solidFill>
                <a:cs typeface="B Nazanin" panose="00000400000000000000" pitchFamily="2" charset="-78"/>
              </a:rPr>
              <a:t>تَسْتَوِي الْحَسَنَةُ وَلَا السَّيِّئَةُ وَادْفَعْ بِالَّتِي هِيَ أَحْسَنُ» (مؤمنون: ۹۶)؛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وَإِنْ عَاقَبْتُمْ فَعَاقِبُوا بِمِثْلِ مَا عُوقِبْتُمْ بِهِ وَلَئِنْ صَبَرْتُمْ لَهُوَ خَيْرٌ لِلصَّابِرِينَ (نحل: ۱۲۶)؛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319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6028703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 calcmode="lin" valueType="num">
                                      <p:cBhvr>
                                        <p:cTn id="2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4" end="4"/>
                                            </p:txEl>
                                          </p:spTgt>
                                        </p:tgtEl>
                                        <p:attrNameLst>
                                          <p:attrName>style.visibility</p:attrName>
                                        </p:attrNameLst>
                                      </p:cBhvr>
                                      <p:to>
                                        <p:strVal val="visible"/>
                                      </p:to>
                                    </p:set>
                                    <p:animEffect transition="in" filter="fade">
                                      <p:cBhvr>
                                        <p:cTn id="30" dur="1000"/>
                                        <p:tgtEl>
                                          <p:spTgt spid="6">
                                            <p:txEl>
                                              <p:pRg st="4" end="4"/>
                                            </p:txEl>
                                          </p:spTgt>
                                        </p:tgtEl>
                                      </p:cBhvr>
                                    </p:animEffect>
                                    <p:anim calcmode="lin" valueType="num">
                                      <p:cBhvr>
                                        <p:cTn id="3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fade">
                                      <p:cBhvr>
                                        <p:cTn id="44" dur="1000"/>
                                        <p:tgtEl>
                                          <p:spTgt spid="6">
                                            <p:txEl>
                                              <p:pRg st="6" end="6"/>
                                            </p:txEl>
                                          </p:spTgt>
                                        </p:tgtEl>
                                      </p:cBhvr>
                                    </p:animEffect>
                                    <p:anim calcmode="lin" valueType="num">
                                      <p:cBhvr>
                                        <p:cTn id="4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Effect transition="in" filter="fade">
                                      <p:cBhvr>
                                        <p:cTn id="51" dur="1000"/>
                                        <p:tgtEl>
                                          <p:spTgt spid="6">
                                            <p:txEl>
                                              <p:pRg st="7" end="7"/>
                                            </p:txEl>
                                          </p:spTgt>
                                        </p:tgtEl>
                                      </p:cBhvr>
                                    </p:animEffect>
                                    <p:anim calcmode="lin" valueType="num">
                                      <p:cBhvr>
                                        <p:cTn id="5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229" y="1024859"/>
            <a:ext cx="7930054" cy="4492790"/>
          </a:xfrm>
          <a:prstGeom prst="rect">
            <a:avLst/>
          </a:prstGeom>
        </p:spPr>
      </p:pic>
      <p:sp>
        <p:nvSpPr>
          <p:cNvPr id="16" name="TextBox 15">
            <a:extLst>
              <a:ext uri="{FF2B5EF4-FFF2-40B4-BE49-F238E27FC236}">
                <a16:creationId xmlns:a16="http://schemas.microsoft.com/office/drawing/2014/main" xmlns="" id="{9F6F0F3F-0E25-84C7-8212-BE0B2481A4DD}"/>
              </a:ext>
            </a:extLst>
          </p:cNvPr>
          <p:cNvSpPr txBox="1"/>
          <p:nvPr/>
        </p:nvSpPr>
        <p:spPr>
          <a:xfrm rot="16200000">
            <a:off x="-1480268" y="2948328"/>
            <a:ext cx="3938749" cy="523220"/>
          </a:xfrm>
          <a:prstGeom prst="rect">
            <a:avLst/>
          </a:prstGeom>
          <a:noFill/>
        </p:spPr>
        <p:txBody>
          <a:bodyPr wrap="square" rtlCol="1">
            <a:spAutoFit/>
          </a:bodyPr>
          <a:lstStyle/>
          <a:p>
            <a:pPr algn="ctr" rtl="1"/>
            <a:r>
              <a:rPr lang="fa-IR" sz="2800" dirty="0" smtClean="0">
                <a:solidFill>
                  <a:srgbClr val="C00000"/>
                </a:solidFill>
                <a:cs typeface="B Titr" panose="00000700000000000000" pitchFamily="2" charset="-78"/>
              </a:rPr>
              <a:t> ایمان نصرت ساز و یقین‌آور</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096764" y="226345"/>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37208386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31"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1250" fill="hold"/>
                                        <p:tgtEl>
                                          <p:spTgt spid="19"/>
                                        </p:tgtEl>
                                        <p:attrNameLst>
                                          <p:attrName>ppt_w</p:attrName>
                                        </p:attrNameLst>
                                      </p:cBhvr>
                                      <p:tavLst>
                                        <p:tav tm="0">
                                          <p:val>
                                            <p:fltVal val="0"/>
                                          </p:val>
                                        </p:tav>
                                        <p:tav tm="100000">
                                          <p:val>
                                            <p:strVal val="#ppt_w"/>
                                          </p:val>
                                        </p:tav>
                                      </p:tavLst>
                                    </p:anim>
                                    <p:anim calcmode="lin" valueType="num">
                                      <p:cBhvr>
                                        <p:cTn id="11" dur="1250" fill="hold"/>
                                        <p:tgtEl>
                                          <p:spTgt spid="19"/>
                                        </p:tgtEl>
                                        <p:attrNameLst>
                                          <p:attrName>ppt_h</p:attrName>
                                        </p:attrNameLst>
                                      </p:cBhvr>
                                      <p:tavLst>
                                        <p:tav tm="0">
                                          <p:val>
                                            <p:fltVal val="0"/>
                                          </p:val>
                                        </p:tav>
                                        <p:tav tm="100000">
                                          <p:val>
                                            <p:strVal val="#ppt_h"/>
                                          </p:val>
                                        </p:tav>
                                      </p:tavLst>
                                    </p:anim>
                                    <p:anim calcmode="lin" valueType="num">
                                      <p:cBhvr>
                                        <p:cTn id="12" dur="1250" fill="hold"/>
                                        <p:tgtEl>
                                          <p:spTgt spid="19"/>
                                        </p:tgtEl>
                                        <p:attrNameLst>
                                          <p:attrName>style.rotation</p:attrName>
                                        </p:attrNameLst>
                                      </p:cBhvr>
                                      <p:tavLst>
                                        <p:tav tm="0">
                                          <p:val>
                                            <p:fltVal val="90"/>
                                          </p:val>
                                        </p:tav>
                                        <p:tav tm="100000">
                                          <p:val>
                                            <p:fltVal val="0"/>
                                          </p:val>
                                        </p:tav>
                                      </p:tavLst>
                                    </p:anim>
                                    <p:animEffect transition="in" filter="fade">
                                      <p:cBhvr>
                                        <p:cTn id="13" dur="1250"/>
                                        <p:tgtEl>
                                          <p:spTgt spid="19"/>
                                        </p:tgtEl>
                                      </p:cBhvr>
                                    </p:animEffect>
                                  </p:childTnLst>
                                </p:cTn>
                              </p:par>
                              <p:par>
                                <p:cTn id="14" presetID="31"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250" fill="hold"/>
                                        <p:tgtEl>
                                          <p:spTgt spid="20"/>
                                        </p:tgtEl>
                                        <p:attrNameLst>
                                          <p:attrName>ppt_w</p:attrName>
                                        </p:attrNameLst>
                                      </p:cBhvr>
                                      <p:tavLst>
                                        <p:tav tm="0">
                                          <p:val>
                                            <p:fltVal val="0"/>
                                          </p:val>
                                        </p:tav>
                                        <p:tav tm="100000">
                                          <p:val>
                                            <p:strVal val="#ppt_w"/>
                                          </p:val>
                                        </p:tav>
                                      </p:tavLst>
                                    </p:anim>
                                    <p:anim calcmode="lin" valueType="num">
                                      <p:cBhvr>
                                        <p:cTn id="17" dur="1250" fill="hold"/>
                                        <p:tgtEl>
                                          <p:spTgt spid="20"/>
                                        </p:tgtEl>
                                        <p:attrNameLst>
                                          <p:attrName>ppt_h</p:attrName>
                                        </p:attrNameLst>
                                      </p:cBhvr>
                                      <p:tavLst>
                                        <p:tav tm="0">
                                          <p:val>
                                            <p:fltVal val="0"/>
                                          </p:val>
                                        </p:tav>
                                        <p:tav tm="100000">
                                          <p:val>
                                            <p:strVal val="#ppt_h"/>
                                          </p:val>
                                        </p:tav>
                                      </p:tavLst>
                                    </p:anim>
                                    <p:anim calcmode="lin" valueType="num">
                                      <p:cBhvr>
                                        <p:cTn id="18" dur="1250" fill="hold"/>
                                        <p:tgtEl>
                                          <p:spTgt spid="20"/>
                                        </p:tgtEl>
                                        <p:attrNameLst>
                                          <p:attrName>style.rotation</p:attrName>
                                        </p:attrNameLst>
                                      </p:cBhvr>
                                      <p:tavLst>
                                        <p:tav tm="0">
                                          <p:val>
                                            <p:fltVal val="90"/>
                                          </p:val>
                                        </p:tav>
                                        <p:tav tm="100000">
                                          <p:val>
                                            <p:fltVal val="0"/>
                                          </p:val>
                                        </p:tav>
                                      </p:tavLst>
                                    </p:anim>
                                    <p:animEffect transition="in" filter="fade">
                                      <p:cBhvr>
                                        <p:cTn id="19" dur="1250"/>
                                        <p:tgtEl>
                                          <p:spTgt spid="20"/>
                                        </p:tgtEl>
                                      </p:cBhvr>
                                    </p:animEffect>
                                  </p:childTnLst>
                                </p:cTn>
                              </p:par>
                              <p:par>
                                <p:cTn id="20" presetID="31"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1250" fill="hold"/>
                                        <p:tgtEl>
                                          <p:spTgt spid="21"/>
                                        </p:tgtEl>
                                        <p:attrNameLst>
                                          <p:attrName>ppt_w</p:attrName>
                                        </p:attrNameLst>
                                      </p:cBhvr>
                                      <p:tavLst>
                                        <p:tav tm="0">
                                          <p:val>
                                            <p:fltVal val="0"/>
                                          </p:val>
                                        </p:tav>
                                        <p:tav tm="100000">
                                          <p:val>
                                            <p:strVal val="#ppt_w"/>
                                          </p:val>
                                        </p:tav>
                                      </p:tavLst>
                                    </p:anim>
                                    <p:anim calcmode="lin" valueType="num">
                                      <p:cBhvr>
                                        <p:cTn id="23" dur="1250" fill="hold"/>
                                        <p:tgtEl>
                                          <p:spTgt spid="21"/>
                                        </p:tgtEl>
                                        <p:attrNameLst>
                                          <p:attrName>ppt_h</p:attrName>
                                        </p:attrNameLst>
                                      </p:cBhvr>
                                      <p:tavLst>
                                        <p:tav tm="0">
                                          <p:val>
                                            <p:fltVal val="0"/>
                                          </p:val>
                                        </p:tav>
                                        <p:tav tm="100000">
                                          <p:val>
                                            <p:strVal val="#ppt_h"/>
                                          </p:val>
                                        </p:tav>
                                      </p:tavLst>
                                    </p:anim>
                                    <p:anim calcmode="lin" valueType="num">
                                      <p:cBhvr>
                                        <p:cTn id="24" dur="1250" fill="hold"/>
                                        <p:tgtEl>
                                          <p:spTgt spid="21"/>
                                        </p:tgtEl>
                                        <p:attrNameLst>
                                          <p:attrName>style.rotation</p:attrName>
                                        </p:attrNameLst>
                                      </p:cBhvr>
                                      <p:tavLst>
                                        <p:tav tm="0">
                                          <p:val>
                                            <p:fltVal val="90"/>
                                          </p:val>
                                        </p:tav>
                                        <p:tav tm="100000">
                                          <p:val>
                                            <p:fltVal val="0"/>
                                          </p:val>
                                        </p:tav>
                                      </p:tavLst>
                                    </p:anim>
                                    <p:animEffect transition="in" filter="fade">
                                      <p:cBhvr>
                                        <p:cTn id="25" dur="125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17179"/>
            <a:ext cx="9112077" cy="58265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پاسخ نیکی به بدی، قانونی الهی برای دگرگونی روابط و تبدیل دشمنی به دوستی است. این یک تاکتیک انفعالی نیست، بلکه اقدامی فعال و مؤثر در جنگ روانی و سیاسی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این رویکرد، کیفیت متفاوت و برتر جبهه حق را در مواجهه با مخالفان و معاندان به نمایش می‌گذارد و آنان را در میدان اخلاق شکست می‌دهد.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اصل دفع بدی به نیکی، به معنای نادیده گرفتن عدالت یا تشویق به ظلم‌پذیری نیست، بلکه انتخاب هوشمندانه مؤثرترین روش برای خنثی‌سازی دشمنی است که منافع بلندمدت جبهه حق را تأمین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طلب آمرزش برای مؤمنان پیشین و دوری از کینه در دل، الگویی برای انسجام درونی و وحدت صفوف است. جامعه‌ای که در آن کینه و بدخواهی نباشد، در برابر تفرقه‌افکنی دشمن مصون می‌شود.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صبر و خودداری از مقابله‌به‌مثل (حتی در صورت حق داشتن)، فضیلتی برتر است که پاداشی بزرگ دارد و اقتدار اخلاقی جبهه حق را به رخ می‌کشد.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پاسخ نیکو، زمینه انسجام اجتماعی را فراهم و حلقه‌های نفرت و انتقام‌جویی را که دشمن برای تشدید آن تلاش می‌کند، قطع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5285934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68735" y="671691"/>
            <a:ext cx="8975354"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روحیه جهادی</a:t>
            </a:r>
          </a:p>
          <a:p>
            <a:pPr algn="justLow" rtl="1">
              <a:lnSpc>
                <a:spcPct val="150000"/>
              </a:lnSpc>
            </a:pPr>
            <a:r>
              <a:rPr lang="fa-IR" sz="2100" b="1" dirty="0">
                <a:solidFill>
                  <a:prstClr val="black"/>
                </a:solidFill>
                <a:cs typeface="B Nazanin" panose="00000400000000000000" pitchFamily="2" charset="-78"/>
              </a:rPr>
              <a:t>در جنگ شناختی، دشمن به‌خوبی می‌داند که محور مبارزه، نه تنها سلاح، که انگیزه نیروهاست. از این رو، با ابزارهای روانی مانند تطمیع مادی، ترسیم آینده‌ای بی‌ثمر و ترویج راحت‌طلبی، در پی تضعیف و خاموش کردن موتور محرکه درونی جامعه -یعنی روحیه جهادی- است. در برابر این حمله به بنیادی‌ترین منبع مقاومت، قرآن کریم رویکردی ریشه‌ای و تغییرناپذیر ارائه می‌دهد: جهت‌گیری الهی و خالصانه در عمل. </a:t>
            </a:r>
            <a:endParaRPr lang="fa-IR" sz="21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100" b="1" dirty="0" smtClean="0">
                <a:solidFill>
                  <a:srgbClr val="ED7D31">
                    <a:lumMod val="75000"/>
                  </a:srgbClr>
                </a:solidFill>
                <a:cs typeface="B Nazanin" panose="00000400000000000000" pitchFamily="2" charset="-78"/>
              </a:rPr>
              <a:t>آیات </a:t>
            </a:r>
            <a:r>
              <a:rPr lang="fa-IR" sz="21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«الَّذِينَ آمَنُوا وَهَاجَرُوا وَجَاهَدُوا فِي سَبِيلِ اللَّهِ بِأَمْوَالِهِمْ وَأَنْفُسِهِمْ أَعْظَمُ دَرَجَةً عِنْدَ اللَّهِ وَأُولَئِكَ هُمُ الْفَائِزُونَ(توبه: ۲۰)؛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وَجَاهِدُوا </a:t>
            </a:r>
            <a:r>
              <a:rPr lang="fa-IR" sz="2100" b="1" dirty="0">
                <a:solidFill>
                  <a:prstClr val="black"/>
                </a:solidFill>
                <a:cs typeface="B Nazanin" panose="00000400000000000000" pitchFamily="2" charset="-78"/>
              </a:rPr>
              <a:t>فِي اللَّهِ حَقَّ جِهَادِهِ(حج: ۷۸)؛ </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يَا أَيُّهَا الَّذِينَ آمَنُوا هَلْ أَدُلُّكُمْ عَلَى تِجَارَةٍ تُنجِيكُم مِّنْ عَذَابٍ أَلِيمٍ . تُؤْمِنُونَ بِاللَّهِ وَرَسُولِهِ وَتُجَاهِدُونَ فِي سَبِيلِ اللَّهِ بِأَمْوَالِكُمْ وَأَنفُسِكُمْ(صف: ۱۰-۱۱)؛ </a:t>
            </a:r>
            <a:endParaRPr lang="fa-IR" sz="21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إِنَّ </a:t>
            </a:r>
            <a:r>
              <a:rPr lang="fa-IR" sz="2100" b="1" dirty="0">
                <a:solidFill>
                  <a:prstClr val="black"/>
                </a:solidFill>
                <a:cs typeface="B Nazanin" panose="00000400000000000000" pitchFamily="2" charset="-78"/>
              </a:rPr>
              <a:t>اللَّهَ اشْتَرَى مِنَ الْمُؤْمِنِينَ أَنْفُسَهُمْ وَأَمْوَالَهُمْ بِأَنَّ لَهُمُ الْجَنَّةَ(توبه: ۱۱۱)؛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3293068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66008"/>
            <a:ext cx="9112077" cy="626517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روحیه جهادی، تعریف جامعی از مشارکت در راه حق است که ایمان، هجرت (تحول و جابجایی برای حق)، و جهاد با مال و جان را در برمی‌گیرد. این، چارچوب کنشگری کامل یک فرد در جبهه حق است.</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جهاد، حق‌اللهی است که باید به «حق» ادا شود («حَقَّ جِهَادِهِ»). یعنی باید خالصانه، تمام‌قد و بر اساس موازین الهی انجام شود.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جهاد با مال و جان، سودمندترین تجارت اخروی و ضامن نجات از عذاب است. این نگاه، محرک درونی قدرتمندی برای ایثار و فداکاری در راه اهداف جمعی ایجاد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روحیه جهادی، مبتنی بر معامله با خدا است: دادن جان و مال برای دریافت رضایت و پاداش الهی. این اصل، انگیزه‌های مادی و نفسانی را در کنش‌های جمعی تضعیف و اخلاص و آرمان‌گرایی را تقویت می‌کند.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اخلاق جهادی (ایثار، ازخودگذشتگی، دوری از رفاه‌طلبی و انگیزه‌های مادی)، قوی‌ترین پشتوانه برای ایمان فردی، مقاومت جمعی و مشروعیت اجتماعی نظام است. مردم به رهبران و کنشگرانی وفادار می‌مانند که سبک زندگی جهادی داشته باشند.</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ترویج این روحیه، مهم‌ترین اقدام فرهنگی در برابر جنگ نرم دشمن است که سعی در ترویج مصرف‌گرایی، رفاه‌طلبی فردی و تضعیف روحیه فداکاری دارد.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4282581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058976"/>
            <a:ext cx="9112077" cy="547265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800" b="1" dirty="0" smtClean="0">
                <a:solidFill>
                  <a:srgbClr val="ED7D31">
                    <a:lumMod val="75000"/>
                  </a:srgbClr>
                </a:solidFill>
                <a:cs typeface="B Nazanin" panose="00000400000000000000" pitchFamily="2" charset="-78"/>
              </a:rPr>
              <a:t>کلام و اندیشه ولایت</a:t>
            </a:r>
            <a:endParaRPr lang="fa-IR" sz="2800" b="1" dirty="0">
              <a:solidFill>
                <a:prstClr val="black"/>
              </a:solidFill>
              <a:cs typeface="B Nazanin" panose="00000400000000000000" pitchFamily="2" charset="-78"/>
            </a:endParaRPr>
          </a:p>
          <a:p>
            <a:pPr algn="justLow" rtl="1">
              <a:lnSpc>
                <a:spcPct val="150000"/>
              </a:lnSpc>
            </a:pPr>
            <a:r>
              <a:rPr lang="fa-IR" sz="2300" b="1" dirty="0" smtClean="0">
                <a:solidFill>
                  <a:prstClr val="black"/>
                </a:solidFill>
                <a:cs typeface="B Nazanin" panose="00000400000000000000" pitchFamily="2" charset="-78"/>
              </a:rPr>
              <a:t>روحیه‌ </a:t>
            </a:r>
            <a:r>
              <a:rPr lang="fa-IR" sz="2300" b="1" dirty="0">
                <a:solidFill>
                  <a:prstClr val="black"/>
                </a:solidFill>
                <a:cs typeface="B Nazanin" panose="00000400000000000000" pitchFamily="2" charset="-78"/>
              </a:rPr>
              <a:t>جهادی یعنی اعتقاد به این‌که «ما می‌توانیم»؛ و کارِ بی‌وقفه و خستگی‌ناپذیر و استفاده از همه‌ی ظرفیت وجودی و ذهنی و اعتماد به جوان‌ها.... در هر بخشی از بخش‌های گوناگون صنعتی و فنی و علمی و تحقیقاتی كه ما با </a:t>
            </a:r>
            <a:r>
              <a:rPr lang="fa-IR" sz="2300" b="1" dirty="0" smtClean="0">
                <a:solidFill>
                  <a:prstClr val="black"/>
                </a:solidFill>
                <a:cs typeface="B Nazanin" panose="00000400000000000000" pitchFamily="2" charset="-78"/>
              </a:rPr>
              <a:t>روحیه‌ </a:t>
            </a:r>
            <a:r>
              <a:rPr lang="fa-IR" sz="2300" b="1" dirty="0">
                <a:solidFill>
                  <a:prstClr val="black"/>
                </a:solidFill>
                <a:cs typeface="B Nazanin" panose="00000400000000000000" pitchFamily="2" charset="-78"/>
              </a:rPr>
              <a:t>جهادی وارد شدیم، پیش رفته‌ایم…ما از اول انقلاب، هر كار بزرگی كه توانسته‌ایم انجام بدهیم، به بركت اعتماد به نفس و بلندپروازی و كار جهادی بوده است.  </a:t>
            </a:r>
          </a:p>
          <a:p>
            <a:pPr algn="justLow" rtl="1">
              <a:lnSpc>
                <a:spcPct val="150000"/>
              </a:lnSpc>
            </a:pPr>
            <a:r>
              <a:rPr lang="fa-IR" sz="2300" b="1" dirty="0">
                <a:solidFill>
                  <a:prstClr val="black"/>
                </a:solidFill>
                <a:cs typeface="B Nazanin" panose="00000400000000000000" pitchFamily="2" charset="-78"/>
              </a:rPr>
              <a:t>كار جهادی یعنی از موانع عبور كردن، موانع كوچك را بزرگ ندیدن، آرمانها را فراموش نكردن، جهت را فراموش نكردن، شوق به كار؛ این كار جهادی است.  این کار جهادی است. کار را باید جهادی انجام داد تا ان‌شاءالله خدمت بخوبی انجام بگیرد… امروز چیزی که در کشور ما از هر طرف نگاه می‌کنیم، مورد نیاز است، مضاعف کردن و بهینه کردن تلاش‌هاست.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1085996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064" y="1000756"/>
            <a:ext cx="9377153" cy="5424562"/>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300" b="1" dirty="0" smtClean="0">
                <a:solidFill>
                  <a:prstClr val="black"/>
                </a:solidFill>
                <a:cs typeface="B Nazanin" panose="00000400000000000000" pitchFamily="2" charset="-78"/>
              </a:rPr>
              <a:t>این </a:t>
            </a:r>
            <a:r>
              <a:rPr lang="fa-IR" sz="2300" b="1" dirty="0">
                <a:solidFill>
                  <a:prstClr val="black"/>
                </a:solidFill>
                <a:cs typeface="B Nazanin" panose="00000400000000000000" pitchFamily="2" charset="-78"/>
              </a:rPr>
              <a:t>محور به ما می‌آموزد که:</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سقوط </a:t>
            </a:r>
            <a:r>
              <a:rPr lang="fa-IR" sz="2300" b="1" dirty="0">
                <a:solidFill>
                  <a:prstClr val="black"/>
                </a:solidFill>
                <a:cs typeface="B Nazanin" panose="00000400000000000000" pitchFamily="2" charset="-78"/>
              </a:rPr>
              <a:t>جوامع اغلب نه از نبود سلاح، که از فقدان عدالت و گسست از مردم آغاز می‌شود. قدرت مادی بدون مشروعیت ناشی از خدمت و انصاف، ناپایدار و شکننده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فساد</a:t>
            </a:r>
            <a:r>
              <a:rPr lang="fa-IR" sz="2300" b="1" dirty="0">
                <a:solidFill>
                  <a:prstClr val="black"/>
                </a:solidFill>
                <a:cs typeface="B Nazanin" panose="00000400000000000000" pitchFamily="2" charset="-78"/>
              </a:rPr>
              <a:t>، تبعیض و بی‌اعتنایی به مردم، مقدمه‌ شکست در جنگ روانی، فرسایش سرمایه اجتماعی و نهایتاً تزلزل در تمام میدان‌هاست.</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جامعه‌ای که عدالت را لمس نکند و حکومت را خادم خود نبیند، حتی اگر از قدرت نظامی برخوردار باشد، در برابر هجوم نرم دشمن و شبیخون بی‌اعتمادی، عمیقاً آسیب‌پذیر و مستعد فروپاشی درونی است.</a:t>
            </a: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عدالت و اخلاق جهادی، سپر ایمنی اجتماعی و موتور محرک وفاداری مردمی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4078744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064" y="705913"/>
            <a:ext cx="9377153" cy="6232475"/>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200" b="1" dirty="0" smtClean="0">
                <a:solidFill>
                  <a:prstClr val="black"/>
                </a:solidFill>
                <a:cs typeface="B Nazanin" panose="00000400000000000000" pitchFamily="2" charset="-78"/>
              </a:rPr>
              <a:t>محور </a:t>
            </a:r>
            <a:r>
              <a:rPr lang="fa-IR" sz="2200" b="1" dirty="0">
                <a:solidFill>
                  <a:prstClr val="black"/>
                </a:solidFill>
                <a:cs typeface="B Nazanin" panose="00000400000000000000" pitchFamily="2" charset="-78"/>
              </a:rPr>
              <a:t>هشتم با فعال‌سازی این سپر، به شکل زیر عمل می‌کند:</a:t>
            </a:r>
          </a:p>
          <a:p>
            <a:pPr algn="justLow" rtl="1">
              <a:lnSpc>
                <a:spcPct val="150000"/>
              </a:lnSpc>
            </a:pPr>
            <a:r>
              <a:rPr lang="fa-IR" sz="2200" b="1" dirty="0">
                <a:solidFill>
                  <a:prstClr val="black"/>
                </a:solidFill>
                <a:cs typeface="B Nazanin" panose="00000400000000000000" pitchFamily="2" charset="-78"/>
              </a:rPr>
              <a:t>•	جهاد خدمت اثرگذار و هدفمند می‌شود؛ زیرا مردم، نظام را پشتیبان خود دیده و با جان و مال از آن حمایت می‌کنند.</a:t>
            </a:r>
          </a:p>
          <a:p>
            <a:pPr algn="justLow" rtl="1">
              <a:lnSpc>
                <a:spcPct val="150000"/>
              </a:lnSpc>
            </a:pPr>
            <a:r>
              <a:rPr lang="fa-IR" sz="2200" b="1" dirty="0">
                <a:solidFill>
                  <a:prstClr val="black"/>
                </a:solidFill>
                <a:cs typeface="B Nazanin" panose="00000400000000000000" pitchFamily="2" charset="-78"/>
              </a:rPr>
              <a:t>•	اعتماد عمومی در برابر فساد و شایعات مستحکم می‌ماند و تصمیم‌های راهبردی با پشتوانه مردمی اتخاذ می‌شود.</a:t>
            </a:r>
          </a:p>
          <a:p>
            <a:pPr algn="justLow" rtl="1">
              <a:lnSpc>
                <a:spcPct val="150000"/>
              </a:lnSpc>
            </a:pPr>
            <a:r>
              <a:rPr lang="fa-IR" sz="2200" b="1" dirty="0">
                <a:solidFill>
                  <a:prstClr val="black"/>
                </a:solidFill>
                <a:cs typeface="B Nazanin" panose="00000400000000000000" pitchFamily="2" charset="-78"/>
              </a:rPr>
              <a:t>•	 مقاومت بلندمدت و تاب‌آوری در برابر فشارهای اقتصادی و جنگ روانی دشمن تضمین می‌شود؛ زیرا مردم هزینه‌ها را برای حفظ نظامی عادل می‌پردازند.</a:t>
            </a:r>
          </a:p>
          <a:p>
            <a:pPr algn="justLow" rtl="1">
              <a:lnSpc>
                <a:spcPct val="150000"/>
              </a:lnSpc>
            </a:pPr>
            <a:r>
              <a:rPr lang="fa-IR" sz="2200" b="1" dirty="0">
                <a:solidFill>
                  <a:prstClr val="black"/>
                </a:solidFill>
                <a:cs typeface="B Nazanin" panose="00000400000000000000" pitchFamily="2" charset="-78"/>
              </a:rPr>
              <a:t>•	 وحدت ملی بر اساس منافع مشترک و تجربه عدالت شکل می‌گیرد و از اختلاف‌افکنی‌های قومی، مذهبی و طبقاتی دشمن مصون می‌ماند.</a:t>
            </a:r>
          </a:p>
          <a:p>
            <a:pPr algn="justLow" rtl="1">
              <a:lnSpc>
                <a:spcPct val="150000"/>
              </a:lnSpc>
            </a:pPr>
            <a:r>
              <a:rPr lang="fa-IR" sz="2200" b="1" dirty="0">
                <a:solidFill>
                  <a:prstClr val="black"/>
                </a:solidFill>
                <a:cs typeface="B Nazanin" panose="00000400000000000000" pitchFamily="2" charset="-78"/>
              </a:rPr>
              <a:t>•	 نیروها و منابع جامعه در مسیر اصلی پیشرفت و دفاع متمرکز می‌شوند و در درگیری‌های داخلی و بی‌اعتمادی‌هایی که دشمن طراحی می‌کند، هدر نمی‌روند.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5729130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774" y="1028655"/>
            <a:ext cx="9112077" cy="5555367"/>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200000"/>
              </a:lnSpc>
            </a:pPr>
            <a:r>
              <a:rPr lang="fa-IR" sz="2300" b="1" dirty="0">
                <a:solidFill>
                  <a:prstClr val="black"/>
                </a:solidFill>
                <a:cs typeface="B Nazanin" panose="00000400000000000000" pitchFamily="2" charset="-78"/>
              </a:rPr>
              <a:t>مردم، پشتوانه اصلی مقاومت‌اند؛ عدالت، رأفت، خدمت صادقانه، صبر و اخلاق جهادی، ضامن حفظ این پشتوانه و استقرار جبهه حق در میدان‌های سخت است. این پنج رکن، زنجیره مستحکمی را می‌سازند که هر حلقه‌اش توطئه‌ای از دشمن را خنثی می‌کند: عدالت مانع نفوذ از راه شکاف طبقاتی، رأفت خنثی‌کننده تفرقه‌افکنی قومی و مذهبی، خدمت صادقانه بی‌اعتبارکننده تبلیغات سیاه، صبر شکننده فشار روانی و اخلاق جهادی نابودگر وسوسه‌های مادی و معنوی می‌شود. بنابراین، تقویت این ارکان، نه یک انتخاب که یک ضرورت راهبردی برای حفظ حاکمیت ملی و شکست پروژه جنگ ترکیبی دشمن است</a:t>
            </a:r>
            <a:r>
              <a:rPr lang="fa-IR" sz="2300" b="1" dirty="0" smtClean="0">
                <a:solidFill>
                  <a:prstClr val="black"/>
                </a:solidFill>
                <a:cs typeface="B Nazanin" panose="00000400000000000000" pitchFamily="2" charset="-78"/>
              </a:rPr>
              <a:t>.</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5893237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009681"/>
            <a:ext cx="9346034" cy="5676869"/>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a:t>
            </a:r>
            <a:r>
              <a:rPr lang="fa-IR" sz="2400" dirty="0" smtClean="0">
                <a:solidFill>
                  <a:srgbClr val="C00000"/>
                </a:solidFill>
                <a:cs typeface="B Titr" panose="00000700000000000000" pitchFamily="2" charset="-78"/>
              </a:rPr>
              <a:t>. چگونگی تحقق عدالت و اخلاق جهادی</a:t>
            </a:r>
          </a:p>
          <a:p>
            <a:pPr algn="justLow" rtl="1">
              <a:lnSpc>
                <a:spcPct val="150000"/>
              </a:lnSpc>
            </a:pPr>
            <a:r>
              <a:rPr lang="fa-IR" sz="2200" b="1" dirty="0">
                <a:solidFill>
                  <a:prstClr val="black"/>
                </a:solidFill>
                <a:cs typeface="B Nazanin" panose="00000400000000000000" pitchFamily="2" charset="-78"/>
              </a:rPr>
              <a:t>تحقق عینی عدالت و اخلاق جهادی </a:t>
            </a:r>
            <a:r>
              <a:rPr lang="fa-IR" sz="2200" b="1" dirty="0" smtClean="0">
                <a:solidFill>
                  <a:prstClr val="black"/>
                </a:solidFill>
                <a:cs typeface="B Nazanin" panose="00000400000000000000" pitchFamily="2" charset="-78"/>
              </a:rPr>
              <a:t>مستلزم </a:t>
            </a:r>
            <a:r>
              <a:rPr lang="fa-IR" sz="2200" b="1" dirty="0">
                <a:solidFill>
                  <a:prstClr val="black"/>
                </a:solidFill>
                <a:cs typeface="B Nazanin" panose="00000400000000000000" pitchFamily="2" charset="-78"/>
              </a:rPr>
              <a:t>یک برنامه عملیاتی منسجم و چندسطحی است که نقش هر نهاد و قشر را به وضوح مشخص می‌کند</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ایجاد عدالت عملی و نظارت مردمی (بنیان اعتماد اجتماعی</a:t>
            </a:r>
            <a:r>
              <a:rPr lang="fa-IR" sz="2200" b="1" dirty="0" smtClean="0">
                <a:solidFill>
                  <a:srgbClr val="0070C0"/>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srgbClr val="0070C0"/>
                </a:solidFill>
                <a:cs typeface="B Nazanin" panose="00000400000000000000" pitchFamily="2" charset="-78"/>
              </a:rPr>
              <a:t> </a:t>
            </a:r>
            <a:r>
              <a:rPr lang="fa-IR" sz="2200" b="1" dirty="0" smtClean="0">
                <a:cs typeface="B Nazanin" panose="00000400000000000000" pitchFamily="2" charset="-78"/>
              </a:rPr>
              <a:t>محور</a:t>
            </a:r>
            <a:r>
              <a:rPr lang="fa-IR" sz="2200" b="1" dirty="0">
                <a:cs typeface="B Nazanin" panose="00000400000000000000" pitchFamily="2" charset="-78"/>
              </a:rPr>
              <a:t>: تضمین اجرای بی‌چون‌وچرای عدالت در توزیع منابع، فرصت‌ها و دادرسی، و نهادینه‌سازی نظارت مستقیم مردم بر آن.</a:t>
            </a:r>
          </a:p>
          <a:p>
            <a:pPr marL="342900" indent="-342900" algn="justLow" rtl="1">
              <a:lnSpc>
                <a:spcPct val="150000"/>
              </a:lnSpc>
              <a:buFont typeface="Arial" panose="020B0604020202020204" pitchFamily="34" charset="0"/>
              <a:buChar char="•"/>
            </a:pPr>
            <a:r>
              <a:rPr lang="fa-IR" sz="2200" b="1" dirty="0">
                <a:cs typeface="B Nazanin" panose="00000400000000000000" pitchFamily="2" charset="-78"/>
              </a:rPr>
              <a:t>چگونگی تحقق: پاتحت سداران و فرماندهان با ایجاد سازوکارهای شفاف و سخت‌گیرانه، اجرای عدالت را در بدنه </a:t>
            </a:r>
            <a:r>
              <a:rPr lang="fa-IR" sz="2200" b="1" dirty="0" smtClean="0">
                <a:cs typeface="B Nazanin" panose="00000400000000000000" pitchFamily="2" charset="-78"/>
              </a:rPr>
              <a:t>امر </a:t>
            </a:r>
            <a:r>
              <a:rPr lang="fa-IR" sz="2200" b="1" dirty="0">
                <a:cs typeface="B Nazanin" panose="00000400000000000000" pitchFamily="2" charset="-78"/>
              </a:rPr>
              <a:t>خود الزامی و پیگیری می‌کنند.. روحانیون با تبیین جایگاه عدالت در اسلام و روشنگری درباره پیامدهای بی‌عدالتی، مردم را به «نظارت مطالبه‌گر» تبدیل می‌نمایند.</a:t>
            </a:r>
          </a:p>
          <a:p>
            <a:pPr marL="342900" indent="-342900" algn="justLow" rtl="1">
              <a:lnSpc>
                <a:spcPct val="150000"/>
              </a:lnSpc>
              <a:buFont typeface="Arial" panose="020B0604020202020204" pitchFamily="34" charset="0"/>
              <a:buChar char="•"/>
            </a:pPr>
            <a:r>
              <a:rPr lang="fa-IR" sz="2200" b="1" dirty="0">
                <a:cs typeface="B Nazanin" panose="00000400000000000000" pitchFamily="2" charset="-78"/>
              </a:rPr>
              <a:t>هدف:  تبدیل عدالت از یک شعار به تجربه روزمره مردم، و بستن هر راهی برای تبلیغات دشمن درباره تبعیض و نابرابری</a:t>
            </a:r>
            <a:r>
              <a:rPr lang="fa-IR" sz="2200" b="1" dirty="0" smtClean="0">
                <a:cs typeface="B Nazanin" panose="00000400000000000000" pitchFamily="2" charset="-78"/>
              </a:rPr>
              <a:t>.</a:t>
            </a:r>
            <a:endParaRPr lang="fa-IR" sz="2200" b="1" dirty="0">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9922925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921675"/>
            <a:ext cx="9377154" cy="590931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800" b="1" dirty="0" smtClean="0">
                <a:solidFill>
                  <a:srgbClr val="0070C0"/>
                </a:solidFill>
                <a:cs typeface="B Nazanin" panose="00000400000000000000" pitchFamily="2" charset="-78"/>
              </a:rPr>
              <a:t>ترویج رأفت </a:t>
            </a:r>
            <a:r>
              <a:rPr lang="fa-IR" sz="2800" b="1" dirty="0">
                <a:solidFill>
                  <a:srgbClr val="0070C0"/>
                </a:solidFill>
                <a:cs typeface="B Nazanin" panose="00000400000000000000" pitchFamily="2" charset="-78"/>
              </a:rPr>
              <a:t>و مهربانی در تعامل با مردم (سیمان پیوند مردمی</a:t>
            </a:r>
            <a:r>
              <a:rPr lang="fa-IR" sz="2800" b="1" dirty="0" smtClean="0">
                <a:solidFill>
                  <a:srgbClr val="0070C0"/>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 </a:t>
            </a:r>
            <a:r>
              <a:rPr lang="fa-IR" sz="2400" b="1" dirty="0">
                <a:solidFill>
                  <a:prstClr val="black"/>
                </a:solidFill>
                <a:cs typeface="B Nazanin" panose="00000400000000000000" pitchFamily="2" charset="-78"/>
              </a:rPr>
              <a:t>محور: جایگزینی رفتارهای خشک اداری و فاصله طبقاتی با نرم‌خویی، احترام و دلسوزی در کلیه تعاملات مسئولان با مردم.</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چگونگی تحقق: بسیجیان و کلیه مسئولان در خطوط تماس مستقیم با مردم (از استاندار تا نیروی انتظامی و خدمات شهری) با آموزش‌های اخلاق عملی و بازخورد مردمی، ملزم به رعایت ادب و رأفت می‌شوند.</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هدف: تبدیل دستگاه حکومت در ذهن مردم از یک «قدرت بیگانه» به «خدمت‌گزار دلسوز»، و خنثی‌سازی تلاش دشمن برای القای بی‌اعتنایی حکومت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7621343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3440" y="1162973"/>
            <a:ext cx="9344089" cy="517064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800" b="1" dirty="0">
                <a:solidFill>
                  <a:srgbClr val="0070C0"/>
                </a:solidFill>
                <a:cs typeface="B Nazanin" panose="00000400000000000000" pitchFamily="2" charset="-78"/>
              </a:rPr>
              <a:t>خدمت صادقانه و جهادی (عملی‌سازی وفاداری</a:t>
            </a:r>
            <a:r>
              <a:rPr lang="fa-IR" sz="2800" b="1" dirty="0" smtClean="0">
                <a:solidFill>
                  <a:srgbClr val="0070C0"/>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محور: ارائه سریع، دقیق و بی‌منّت خدمات عمومی، و تقدم منافع مردم بر منافع شخصی یا بوروکراسی اداری.</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چگونگی تحقق:  ایجاد «سامانه‌های پاسخگویی و پیگیری مردمی» قوی، برگزاری مسابقات و نظام ارزیابی بر مبنای رضایت‌سنجی مردمی، و الگوسازی از مسئولان خادم.</a:t>
            </a:r>
          </a:p>
          <a:p>
            <a:pPr marL="342900" indent="-342900" algn="justLow" rtl="1">
              <a:lnSpc>
                <a:spcPct val="200000"/>
              </a:lnSpc>
              <a:buFont typeface="Arial" panose="020B0604020202020204" pitchFamily="34" charset="0"/>
              <a:buChar char="•"/>
            </a:pPr>
            <a:r>
              <a:rPr lang="fa-IR" sz="2400" b="1" dirty="0">
                <a:solidFill>
                  <a:prstClr val="black"/>
                </a:solidFill>
                <a:cs typeface="B Nazanin" panose="00000400000000000000" pitchFamily="2" charset="-78"/>
              </a:rPr>
              <a:t>هدف: تبدیل «خدمت» به بارزترین ویژگی حکومت در نگاه مردم، و مستحکم‌کردن پایگاه اجتماعی جبهه حق از طریق عمل</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329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2616476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2277605765"/>
              </p:ext>
            </p:extLst>
          </p:nvPr>
        </p:nvGraphicFramePr>
        <p:xfrm>
          <a:off x="0" y="21402"/>
          <a:ext cx="12192000" cy="6827859"/>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602275">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000" dirty="0" smtClean="0">
                          <a:solidFill>
                            <a:schemeClr val="bg1"/>
                          </a:solidFill>
                          <a:latin typeface="IranNastaliq" panose="02020505000000020003" pitchFamily="18" charset="0"/>
                          <a:cs typeface="IranNastaliq" panose="02020505000000020003" pitchFamily="18" charset="0"/>
                        </a:rPr>
                        <a:t>محور اول </a:t>
                      </a:r>
                      <a:r>
                        <a:rPr lang="fa-IR" sz="6000" b="1" kern="1200" dirty="0" smtClean="0">
                          <a:solidFill>
                            <a:schemeClr val="bg1"/>
                          </a:solidFill>
                          <a:latin typeface="IranNastaliq" panose="02020505000000020003" pitchFamily="18" charset="0"/>
                          <a:ea typeface="+mn-ea"/>
                          <a:cs typeface="IranNastaliq" panose="02020505000000020003" pitchFamily="18" charset="0"/>
                        </a:rPr>
                        <a:t>:  </a:t>
                      </a:r>
                      <a:r>
                        <a:rPr lang="fa-IR" sz="6000" b="1" kern="1200" dirty="0" smtClean="0">
                          <a:solidFill>
                            <a:srgbClr val="FFFF00"/>
                          </a:solidFill>
                          <a:latin typeface="IranNastaliq" panose="02020505000000020003" pitchFamily="18" charset="0"/>
                          <a:ea typeface="+mn-ea"/>
                          <a:cs typeface="IranNastaliq" panose="02020505000000020003" pitchFamily="18" charset="0"/>
                        </a:rPr>
                        <a:t>ایمان نصرت‌ساز و یقین‌آفرین</a:t>
                      </a:r>
                      <a:endParaRPr lang="en-US" sz="6000" b="1" kern="1200" dirty="0">
                        <a:solidFill>
                          <a:srgbClr val="FFFF00"/>
                        </a:solidFill>
                        <a:latin typeface="IranNastaliq" panose="02020505000000020003" pitchFamily="18" charset="0"/>
                        <a:ea typeface="+mn-ea"/>
                        <a:cs typeface="IranNastaliq" panose="02020505000000020003" pitchFamily="18" charset="0"/>
                      </a:endParaRP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752362">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75236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43513">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43513">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02449">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662767">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468618">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6495" y="308353"/>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92425"/>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21402"/>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9273"/>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269767" y="665328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661884385"/>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250" fill="hold"/>
                                        <p:tgtEl>
                                          <p:spTgt spid="16"/>
                                        </p:tgtEl>
                                        <p:attrNameLst>
                                          <p:attrName>ppt_w</p:attrName>
                                        </p:attrNameLst>
                                      </p:cBhvr>
                                      <p:tavLst>
                                        <p:tav tm="0">
                                          <p:val>
                                            <p:fltVal val="0"/>
                                          </p:val>
                                        </p:tav>
                                        <p:tav tm="100000">
                                          <p:val>
                                            <p:strVal val="#ppt_w"/>
                                          </p:val>
                                        </p:tav>
                                      </p:tavLst>
                                    </p:anim>
                                    <p:anim calcmode="lin" valueType="num">
                                      <p:cBhvr>
                                        <p:cTn id="8" dur="1250" fill="hold"/>
                                        <p:tgtEl>
                                          <p:spTgt spid="16"/>
                                        </p:tgtEl>
                                        <p:attrNameLst>
                                          <p:attrName>ppt_h</p:attrName>
                                        </p:attrNameLst>
                                      </p:cBhvr>
                                      <p:tavLst>
                                        <p:tav tm="0">
                                          <p:val>
                                            <p:fltVal val="0"/>
                                          </p:val>
                                        </p:tav>
                                        <p:tav tm="100000">
                                          <p:val>
                                            <p:strVal val="#ppt_h"/>
                                          </p:val>
                                        </p:tav>
                                      </p:tavLst>
                                    </p:anim>
                                    <p:anim calcmode="lin" valueType="num">
                                      <p:cBhvr>
                                        <p:cTn id="9" dur="1250" fill="hold"/>
                                        <p:tgtEl>
                                          <p:spTgt spid="16"/>
                                        </p:tgtEl>
                                        <p:attrNameLst>
                                          <p:attrName>style.rotation</p:attrName>
                                        </p:attrNameLst>
                                      </p:cBhvr>
                                      <p:tavLst>
                                        <p:tav tm="0">
                                          <p:val>
                                            <p:fltVal val="90"/>
                                          </p:val>
                                        </p:tav>
                                        <p:tav tm="100000">
                                          <p:val>
                                            <p:fltVal val="0"/>
                                          </p:val>
                                        </p:tav>
                                      </p:tavLst>
                                    </p:anim>
                                    <p:animEffect transition="in" filter="fade">
                                      <p:cBhvr>
                                        <p:cTn id="10"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0" y="811404"/>
            <a:ext cx="9344089"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800" b="1" dirty="0" smtClean="0">
                <a:solidFill>
                  <a:srgbClr val="0070C0"/>
                </a:solidFill>
                <a:cs typeface="B Nazanin" panose="00000400000000000000" pitchFamily="2" charset="-78"/>
              </a:rPr>
              <a:t> صبر </a:t>
            </a:r>
            <a:r>
              <a:rPr lang="fa-IR" sz="2800" b="1" dirty="0">
                <a:solidFill>
                  <a:srgbClr val="0070C0"/>
                </a:solidFill>
                <a:cs typeface="B Nazanin" panose="00000400000000000000" pitchFamily="2" charset="-78"/>
              </a:rPr>
              <a:t>و تاب‌آوری در بحران‌ها (نمایش اقتدار اخلاقی)</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محور</a:t>
            </a:r>
            <a:r>
              <a:rPr lang="fa-IR" sz="2400" b="1" dirty="0">
                <a:solidFill>
                  <a:prstClr val="black"/>
                </a:solidFill>
                <a:cs typeface="B Nazanin" panose="00000400000000000000" pitchFamily="2" charset="-78"/>
              </a:rPr>
              <a:t>: نمایش آرامش، استقامت و امیدواری مسئولان و نهادها در مواجهه با مشکلات و فشارها، به جای بروز آشفتگی و یأس.</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چگونگی </a:t>
            </a:r>
            <a:r>
              <a:rPr lang="fa-IR" sz="2400" b="1" dirty="0">
                <a:solidFill>
                  <a:prstClr val="black"/>
                </a:solidFill>
                <a:cs typeface="B Nazanin" panose="00000400000000000000" pitchFamily="2" charset="-78"/>
              </a:rPr>
              <a:t>تحقق: پاسداران و بسیجیان با الگوبرداری از سیره اهل بیت(ع) و شهدا، در خط مقدّم مدیریت بحران (اعم از طبیعی، اقتصادی یا امنیتی)، «صبر فعال» و روحیه‌سازی را عینیت می‌بخشند.</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هدف</a:t>
            </a:r>
            <a:r>
              <a:rPr lang="fa-IR" sz="2400" b="1" dirty="0">
                <a:solidFill>
                  <a:prstClr val="black"/>
                </a:solidFill>
                <a:cs typeface="B Nazanin" panose="00000400000000000000" pitchFamily="2" charset="-78"/>
              </a:rPr>
              <a:t>:  انتقال اطمینان و روحیه مقاومت به بدنه جامعه، و بی‌اثرکردن فشارهای روانی دشمن برای ایجاد هراس و ناامیدی</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4778892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3065" y="1010547"/>
            <a:ext cx="9377154" cy="590931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800" b="1" dirty="0">
                <a:solidFill>
                  <a:srgbClr val="0070C0"/>
                </a:solidFill>
                <a:cs typeface="B Nazanin" panose="00000400000000000000" pitchFamily="2" charset="-78"/>
              </a:rPr>
              <a:t> پاسخ نیکو به دشمن و حفظ اخلاق (اقتداربخشی از طریق بزرگ‌منشی</a:t>
            </a:r>
            <a:r>
              <a:rPr lang="fa-IR" sz="2800" b="1" dirty="0" smtClean="0">
                <a:solidFill>
                  <a:srgbClr val="0070C0"/>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محور</a:t>
            </a:r>
            <a:r>
              <a:rPr lang="fa-IR" sz="2400" b="1" dirty="0">
                <a:solidFill>
                  <a:prstClr val="black"/>
                </a:solidFill>
                <a:cs typeface="B Nazanin" panose="00000400000000000000" pitchFamily="2" charset="-78"/>
              </a:rPr>
              <a:t>: خودداری </a:t>
            </a:r>
            <a:r>
              <a:rPr lang="fa-IR" sz="2400" b="1" dirty="0" smtClean="0">
                <a:solidFill>
                  <a:prstClr val="black"/>
                </a:solidFill>
                <a:cs typeface="B Nazanin" panose="00000400000000000000" pitchFamily="2" charset="-78"/>
              </a:rPr>
              <a:t>مقابله‌به‌مثلِ </a:t>
            </a:r>
            <a:r>
              <a:rPr lang="fa-IR" sz="2400" b="1" dirty="0">
                <a:solidFill>
                  <a:prstClr val="black"/>
                </a:solidFill>
                <a:cs typeface="B Nazanin" panose="00000400000000000000" pitchFamily="2" charset="-78"/>
              </a:rPr>
              <a:t>غیراخلاقی با مخالفان و دشمنان، و پاسخ دادن به بدی با روش‌های حکیماز </a:t>
            </a:r>
            <a:r>
              <a:rPr lang="fa-IR" sz="2400" b="1" dirty="0" smtClean="0">
                <a:solidFill>
                  <a:prstClr val="black"/>
                </a:solidFill>
                <a:cs typeface="B Nazanin" panose="00000400000000000000" pitchFamily="2" charset="-78"/>
              </a:rPr>
              <a:t>انه و </a:t>
            </a:r>
            <a:r>
              <a:rPr lang="fa-IR" sz="2400" b="1" dirty="0">
                <a:solidFill>
                  <a:prstClr val="black"/>
                </a:solidFill>
                <a:cs typeface="B Nazanin" panose="00000400000000000000" pitchFamily="2" charset="-78"/>
              </a:rPr>
              <a:t>شرافتمندانه.</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چگونگی </a:t>
            </a:r>
            <a:r>
              <a:rPr lang="fa-IR" sz="2400" b="1" dirty="0">
                <a:solidFill>
                  <a:prstClr val="black"/>
                </a:solidFill>
                <a:cs typeface="B Nazanin" panose="00000400000000000000" pitchFamily="2" charset="-78"/>
              </a:rPr>
              <a:t>تحق: آموزش نیروها در زمینه «جنگ روانی مبتنی بر اخلاق»، تأکید فرماندهان بر منع انتقام‌جویی‌های بی‌ضابطه، و روایت‌سازی رسانه‌ای از مواضع بزرگ‌منشانه نظام.</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هدف</a:t>
            </a:r>
            <a:r>
              <a:rPr lang="fa-IR" sz="2400" b="1" dirty="0">
                <a:solidFill>
                  <a:prstClr val="black"/>
                </a:solidFill>
                <a:cs typeface="B Nazanin" panose="00000400000000000000" pitchFamily="2" charset="-78"/>
              </a:rPr>
              <a:t>: کسب برتری اخلاقی در عرصه بین‌المللی و افکار عمومی داخلی، و محروم کردن دشمن از هر بهانه‌ای برای تشدید خصومت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9048280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80375" y="761717"/>
            <a:ext cx="9377154"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800" b="1" dirty="0" smtClean="0">
                <a:solidFill>
                  <a:srgbClr val="0070C0"/>
                </a:solidFill>
                <a:cs typeface="B Nazanin" panose="00000400000000000000" pitchFamily="2" charset="-78"/>
              </a:rPr>
              <a:t>ترویج </a:t>
            </a:r>
            <a:r>
              <a:rPr lang="fa-IR" sz="2800" b="1" dirty="0">
                <a:solidFill>
                  <a:srgbClr val="0070C0"/>
                </a:solidFill>
                <a:cs typeface="B Nazanin" panose="00000400000000000000" pitchFamily="2" charset="-78"/>
              </a:rPr>
              <a:t>روحیه جهادی (نیروی محرکه درونی</a:t>
            </a:r>
            <a:r>
              <a:rPr lang="fa-IR" sz="2800" b="1" dirty="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محور</a:t>
            </a:r>
            <a:r>
              <a:rPr lang="fa-IR" sz="2400" b="1" dirty="0">
                <a:solidFill>
                  <a:prstClr val="black"/>
                </a:solidFill>
                <a:cs typeface="B Nazanin" panose="00000400000000000000" pitchFamily="2" charset="-78"/>
              </a:rPr>
              <a:t>: نهادینه‌سازی انگیزه‌های الهی و آرمانی به جای انگیزه‌های مادی و مقام‌طلبی در بدنه مدیریت و کنشگری جامعه.</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چگونگی </a:t>
            </a:r>
            <a:r>
              <a:rPr lang="fa-IR" sz="2400" b="1" dirty="0">
                <a:solidFill>
                  <a:prstClr val="black"/>
                </a:solidFill>
                <a:cs typeface="B Nazanin" panose="00000400000000000000" pitchFamily="2" charset="-78"/>
              </a:rPr>
              <a:t>تحقق: فرماندهان و روحانیون با طراحی برنامه‌های آموزشی-تربیتی مستمر، الگوسازی از زندگی مجاهدانه شهدا و ایثارگران، و ایجاد سازوکارهای تشویق معنوی، نسل جوان و نیروها را به «عمل برای خدا» ترغیب می‌کنند.</a:t>
            </a:r>
          </a:p>
          <a:p>
            <a:pPr marL="342900" indent="-342900" algn="justLow" rtl="1">
              <a:lnSpc>
                <a:spcPct val="200000"/>
              </a:lnSpc>
              <a:buFont typeface="Arial" panose="020B0604020202020204" pitchFamily="34" charset="0"/>
              <a:buChar char="•"/>
            </a:pPr>
            <a:r>
              <a:rPr lang="fa-IR" sz="2400" b="1" dirty="0" smtClean="0">
                <a:solidFill>
                  <a:prstClr val="black"/>
                </a:solidFill>
                <a:cs typeface="B Nazanin" panose="00000400000000000000" pitchFamily="2" charset="-78"/>
              </a:rPr>
              <a:t>هدف</a:t>
            </a:r>
            <a:r>
              <a:rPr lang="fa-IR" sz="2400" b="1" dirty="0">
                <a:solidFill>
                  <a:prstClr val="black"/>
                </a:solidFill>
                <a:cs typeface="B Nazanin" panose="00000400000000000000" pitchFamily="2" charset="-78"/>
              </a:rPr>
              <a:t>: ایجاد بدنه‌ای پاک، ایثارگر و مقاوم در برابر فساد و جذابیت‌های مادی دشمن، به عنوان مطمئن‌ترین ضامن پایداری انقلاب</a:t>
            </a:r>
            <a:r>
              <a:rPr lang="fa-IR" sz="2400" b="1" dirty="0" smtClean="0">
                <a:solidFill>
                  <a:prstClr val="black"/>
                </a:solidFill>
                <a:cs typeface="B Nazanin" panose="00000400000000000000" pitchFamily="2" charset="-78"/>
              </a:rPr>
              <a:t>.</a:t>
            </a:r>
            <a:endParaRPr lang="fa-IR" sz="3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0779856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25176"/>
            <a:ext cx="9112077" cy="6463308"/>
          </a:xfrm>
          <a:prstGeom prst="rect">
            <a:avLst/>
          </a:prstGeom>
          <a:noFill/>
        </p:spPr>
        <p:txBody>
          <a:bodyPr wrap="square" rtlCol="1">
            <a:spAutoFit/>
          </a:bodyPr>
          <a:lstStyle/>
          <a:p>
            <a:pPr algn="justLow" rtl="1">
              <a:lnSpc>
                <a:spcPct val="150000"/>
              </a:lnSpc>
            </a:pPr>
            <a:r>
              <a:rPr lang="fa-IR" sz="2400" dirty="0" smtClean="0">
                <a:solidFill>
                  <a:srgbClr val="C00000"/>
                </a:solidFill>
                <a:cs typeface="B Titr" panose="00000700000000000000" pitchFamily="2" charset="-78"/>
              </a:rPr>
              <a:t>8. نتیجه </a:t>
            </a:r>
            <a:r>
              <a:rPr lang="fa-IR" sz="2400" dirty="0">
                <a:solidFill>
                  <a:srgbClr val="C00000"/>
                </a:solidFill>
                <a:cs typeface="B Titr" panose="00000700000000000000" pitchFamily="2" charset="-78"/>
              </a:rPr>
              <a:t>راهبردی نهایی</a:t>
            </a:r>
          </a:p>
          <a:p>
            <a:pPr algn="justLow" rtl="1">
              <a:lnSpc>
                <a:spcPct val="150000"/>
              </a:lnSpc>
            </a:pPr>
            <a:r>
              <a:rPr lang="fa-IR" sz="2100" b="1" dirty="0">
                <a:solidFill>
                  <a:prstClr val="black"/>
                </a:solidFill>
                <a:cs typeface="B Nazanin" panose="00000400000000000000" pitchFamily="2" charset="-78"/>
              </a:rPr>
              <a:t> عدالت، مردم‌داری و اخلاق جهادی، ستون حفاظت از سرمایه اجتماعی، پشتوانه مردمی و مشروعیت نرم نظام در نبرد ترکیبی است و مستقیماً با تهدیدات زیر مرتبط و پاسخگوی آن‌هاست:</a:t>
            </a:r>
          </a:p>
          <a:p>
            <a:pPr algn="justLow" rtl="1">
              <a:lnSpc>
                <a:spcPct val="150000"/>
              </a:lnSpc>
            </a:pPr>
            <a:r>
              <a:rPr lang="fa-IR" sz="2100" b="1" dirty="0">
                <a:solidFill>
                  <a:prstClr val="black"/>
                </a:solidFill>
                <a:cs typeface="B Nazanin" panose="00000400000000000000" pitchFamily="2" charset="-78"/>
              </a:rPr>
              <a:t>•	جنگ روانی و بحران مشروعیت (با بزرگ‌نمایی شکاف بین شعار و عمل)</a:t>
            </a:r>
          </a:p>
          <a:p>
            <a:pPr algn="justLow" rtl="1">
              <a:lnSpc>
                <a:spcPct val="150000"/>
              </a:lnSpc>
            </a:pPr>
            <a:r>
              <a:rPr lang="fa-IR" sz="2100" b="1" dirty="0">
                <a:solidFill>
                  <a:prstClr val="black"/>
                </a:solidFill>
                <a:cs typeface="B Nazanin" panose="00000400000000000000" pitchFamily="2" charset="-78"/>
              </a:rPr>
              <a:t>•	افزایش گسست و بی‌اعتمادی اجتماعی</a:t>
            </a:r>
          </a:p>
          <a:p>
            <a:pPr algn="justLow" rtl="1">
              <a:lnSpc>
                <a:spcPct val="150000"/>
              </a:lnSpc>
            </a:pPr>
            <a:r>
              <a:rPr lang="fa-IR" sz="2100" b="1" dirty="0">
                <a:solidFill>
                  <a:prstClr val="black"/>
                </a:solidFill>
                <a:cs typeface="B Nazanin" panose="00000400000000000000" pitchFamily="2" charset="-78"/>
              </a:rPr>
              <a:t>•	تخریب سرمایه اخلاقی و ترویج یأس</a:t>
            </a:r>
          </a:p>
          <a:p>
            <a:pPr algn="justLow" rtl="1">
              <a:lnSpc>
                <a:spcPct val="150000"/>
              </a:lnSpc>
            </a:pPr>
            <a:r>
              <a:rPr lang="fa-IR" sz="2100" b="1" dirty="0">
                <a:solidFill>
                  <a:prstClr val="black"/>
                </a:solidFill>
                <a:cs typeface="B Nazanin" panose="00000400000000000000" pitchFamily="2" charset="-78"/>
              </a:rPr>
              <a:t>•	نفوذ از طریق فساد و تبعیض</a:t>
            </a:r>
          </a:p>
          <a:p>
            <a:pPr algn="justLow" rtl="1">
              <a:lnSpc>
                <a:spcPct val="150000"/>
              </a:lnSpc>
            </a:pPr>
            <a:r>
              <a:rPr lang="fa-IR" sz="2100" b="1" dirty="0">
                <a:solidFill>
                  <a:prstClr val="black"/>
                </a:solidFill>
                <a:cs typeface="B Nazanin" panose="00000400000000000000" pitchFamily="2" charset="-78"/>
              </a:rPr>
              <a:t>•	فرسایش روحیه مقاومت و خدمت</a:t>
            </a:r>
          </a:p>
          <a:p>
            <a:pPr algn="justLow" rtl="1">
              <a:lnSpc>
                <a:spcPct val="150000"/>
              </a:lnSpc>
            </a:pPr>
            <a:r>
              <a:rPr lang="fa-IR" sz="2100" b="1" dirty="0">
                <a:solidFill>
                  <a:prstClr val="black"/>
                </a:solidFill>
                <a:cs typeface="B Nazanin" panose="00000400000000000000" pitchFamily="2" charset="-78"/>
              </a:rPr>
              <a:t>این محور تضمین می‌کند که جبهه حق نه تنها در برابر این حملات منفعلانه مقاومت کند، بلکه با عمل عادلانه، رفتار مهربانانه، خدمت خالصانه و صبر جهادی، ابتکار عمل را در میدان نبرد اعتمادها و وفاداری‌ها به دست گیرد. این رویکرد، دشمن را از مهم‌ترین سلاح خود (تخریب پیوند مردم با نظام) محروم ساخته و او را در رسیدن به اهداف استراتژیک خود ناکام می‌گذارد. در یک کلام، این محور سیستم ایمنی حیاتی برای بقا و عزت تمدنی جبهه حق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459126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par>
                                <p:cTn id="84" presetID="26" presetClass="entr" presetSubtype="0" fill="hold" nodeType="withEffect">
                                  <p:stCondLst>
                                    <p:cond delay="0"/>
                                  </p:stCondLst>
                                  <p:childTnLst>
                                    <p:set>
                                      <p:cBhvr>
                                        <p:cTn id="85" dur="1" fill="hold">
                                          <p:stCondLst>
                                            <p:cond delay="0"/>
                                          </p:stCondLst>
                                        </p:cTn>
                                        <p:tgtEl>
                                          <p:spTgt spid="6">
                                            <p:txEl>
                                              <p:pRg st="6" end="6"/>
                                            </p:txEl>
                                          </p:spTgt>
                                        </p:tgtEl>
                                        <p:attrNameLst>
                                          <p:attrName>style.visibility</p:attrName>
                                        </p:attrNameLst>
                                      </p:cBhvr>
                                      <p:to>
                                        <p:strVal val="visible"/>
                                      </p:to>
                                    </p:set>
                                    <p:animEffect transition="in" filter="wipe(down)">
                                      <p:cBhvr>
                                        <p:cTn id="86" dur="580">
                                          <p:stCondLst>
                                            <p:cond delay="0"/>
                                          </p:stCondLst>
                                        </p:cTn>
                                        <p:tgtEl>
                                          <p:spTgt spid="6">
                                            <p:txEl>
                                              <p:pRg st="6" end="6"/>
                                            </p:txEl>
                                          </p:spTgt>
                                        </p:tgtEl>
                                      </p:cBhvr>
                                    </p:animEffect>
                                    <p:anim calcmode="lin" valueType="num">
                                      <p:cBhvr>
                                        <p:cTn id="87" dur="1822" tmFilter="0,0; 0.14,0.36; 0.43,0.73; 0.71,0.91; 1.0,1.0">
                                          <p:stCondLst>
                                            <p:cond delay="0"/>
                                          </p:stCondLst>
                                        </p:cTn>
                                        <p:tgtEl>
                                          <p:spTgt spid="6">
                                            <p:txEl>
                                              <p:pRg st="6" end="6"/>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6">
                                            <p:txEl>
                                              <p:pRg st="6" end="6"/>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6">
                                            <p:txEl>
                                              <p:pRg st="6" end="6"/>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6">
                                            <p:txEl>
                                              <p:pRg st="6" end="6"/>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6">
                                            <p:txEl>
                                              <p:pRg st="6" end="6"/>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6">
                                            <p:txEl>
                                              <p:pRg st="6" end="6"/>
                                            </p:txEl>
                                          </p:spTgt>
                                        </p:tgtEl>
                                      </p:cBhvr>
                                      <p:to x="100000" y="60000"/>
                                    </p:animScale>
                                    <p:animScale>
                                      <p:cBhvr>
                                        <p:cTn id="93" dur="166" decel="50000">
                                          <p:stCondLst>
                                            <p:cond delay="676"/>
                                          </p:stCondLst>
                                        </p:cTn>
                                        <p:tgtEl>
                                          <p:spTgt spid="6">
                                            <p:txEl>
                                              <p:pRg st="6" end="6"/>
                                            </p:txEl>
                                          </p:spTgt>
                                        </p:tgtEl>
                                      </p:cBhvr>
                                      <p:to x="100000" y="100000"/>
                                    </p:animScale>
                                    <p:animScale>
                                      <p:cBhvr>
                                        <p:cTn id="94" dur="26">
                                          <p:stCondLst>
                                            <p:cond delay="1312"/>
                                          </p:stCondLst>
                                        </p:cTn>
                                        <p:tgtEl>
                                          <p:spTgt spid="6">
                                            <p:txEl>
                                              <p:pRg st="6" end="6"/>
                                            </p:txEl>
                                          </p:spTgt>
                                        </p:tgtEl>
                                      </p:cBhvr>
                                      <p:to x="100000" y="80000"/>
                                    </p:animScale>
                                    <p:animScale>
                                      <p:cBhvr>
                                        <p:cTn id="95" dur="166" decel="50000">
                                          <p:stCondLst>
                                            <p:cond delay="1338"/>
                                          </p:stCondLst>
                                        </p:cTn>
                                        <p:tgtEl>
                                          <p:spTgt spid="6">
                                            <p:txEl>
                                              <p:pRg st="6" end="6"/>
                                            </p:txEl>
                                          </p:spTgt>
                                        </p:tgtEl>
                                      </p:cBhvr>
                                      <p:to x="100000" y="100000"/>
                                    </p:animScale>
                                    <p:animScale>
                                      <p:cBhvr>
                                        <p:cTn id="96" dur="26">
                                          <p:stCondLst>
                                            <p:cond delay="1642"/>
                                          </p:stCondLst>
                                        </p:cTn>
                                        <p:tgtEl>
                                          <p:spTgt spid="6">
                                            <p:txEl>
                                              <p:pRg st="6" end="6"/>
                                            </p:txEl>
                                          </p:spTgt>
                                        </p:tgtEl>
                                      </p:cBhvr>
                                      <p:to x="100000" y="90000"/>
                                    </p:animScale>
                                    <p:animScale>
                                      <p:cBhvr>
                                        <p:cTn id="97" dur="166" decel="50000">
                                          <p:stCondLst>
                                            <p:cond delay="1668"/>
                                          </p:stCondLst>
                                        </p:cTn>
                                        <p:tgtEl>
                                          <p:spTgt spid="6">
                                            <p:txEl>
                                              <p:pRg st="6" end="6"/>
                                            </p:txEl>
                                          </p:spTgt>
                                        </p:tgtEl>
                                      </p:cBhvr>
                                      <p:to x="100000" y="100000"/>
                                    </p:animScale>
                                    <p:animScale>
                                      <p:cBhvr>
                                        <p:cTn id="98" dur="26">
                                          <p:stCondLst>
                                            <p:cond delay="1808"/>
                                          </p:stCondLst>
                                        </p:cTn>
                                        <p:tgtEl>
                                          <p:spTgt spid="6">
                                            <p:txEl>
                                              <p:pRg st="6" end="6"/>
                                            </p:txEl>
                                          </p:spTgt>
                                        </p:tgtEl>
                                      </p:cBhvr>
                                      <p:to x="100000" y="95000"/>
                                    </p:animScale>
                                    <p:animScale>
                                      <p:cBhvr>
                                        <p:cTn id="99" dur="166" decel="50000">
                                          <p:stCondLst>
                                            <p:cond delay="1834"/>
                                          </p:stCondLst>
                                        </p:cTn>
                                        <p:tgtEl>
                                          <p:spTgt spid="6">
                                            <p:txEl>
                                              <p:pRg st="6" end="6"/>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6">
                                            <p:txEl>
                                              <p:pRg st="7" end="7"/>
                                            </p:txEl>
                                          </p:spTgt>
                                        </p:tgtEl>
                                        <p:attrNameLst>
                                          <p:attrName>style.visibility</p:attrName>
                                        </p:attrNameLst>
                                      </p:cBhvr>
                                      <p:to>
                                        <p:strVal val="visible"/>
                                      </p:to>
                                    </p:set>
                                    <p:animEffect transition="in" filter="fade">
                                      <p:cBhvr>
                                        <p:cTn id="104" dur="1000"/>
                                        <p:tgtEl>
                                          <p:spTgt spid="6">
                                            <p:txEl>
                                              <p:pRg st="7" end="7"/>
                                            </p:txEl>
                                          </p:spTgt>
                                        </p:tgtEl>
                                      </p:cBhvr>
                                    </p:animEffect>
                                    <p:anim calcmode="lin" valueType="num">
                                      <p:cBhvr>
                                        <p:cTn id="105"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106"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5678478"/>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a:t>
            </a:r>
            <a:r>
              <a:rPr lang="fa-IR" sz="2200" dirty="0" smtClean="0">
                <a:solidFill>
                  <a:srgbClr val="C00000"/>
                </a:solidFill>
                <a:cs typeface="B Titr" panose="00000700000000000000" pitchFamily="2" charset="-78"/>
              </a:rPr>
              <a:t> در تحقق عدالت و اخلاق جهادی</a:t>
            </a:r>
            <a:endParaRPr lang="fa-IR" sz="2200" dirty="0">
              <a:solidFill>
                <a:srgbClr val="C00000"/>
              </a:solidFill>
              <a:cs typeface="B Titr" panose="00000700000000000000" pitchFamily="2" charset="-78"/>
            </a:endParaRPr>
          </a:p>
          <a:p>
            <a:pPr algn="justLow" rtl="1">
              <a:lnSpc>
                <a:spcPct val="150000"/>
              </a:lnSpc>
            </a:pPr>
            <a:r>
              <a:rPr lang="fa-IR" sz="2000" b="1" dirty="0">
                <a:solidFill>
                  <a:prstClr val="black"/>
                </a:solidFill>
                <a:cs typeface="B Nazanin" panose="00000400000000000000" pitchFamily="2" charset="-78"/>
              </a:rPr>
              <a:t>تحقق این محور، نیازمند کنش‌گران آگاه و فعال در میدان عمل است. در این منظومه، </a:t>
            </a:r>
            <a:r>
              <a:rPr lang="fa-IR" sz="2000" b="1" dirty="0" smtClean="0">
                <a:solidFill>
                  <a:prstClr val="black"/>
                </a:solidFill>
                <a:cs typeface="B Nazanin" panose="00000400000000000000" pitchFamily="2" charset="-78"/>
              </a:rPr>
              <a:t>نقش چند گروه </a:t>
            </a:r>
            <a:r>
              <a:rPr lang="fa-IR" sz="2000" b="1" dirty="0">
                <a:solidFill>
                  <a:prstClr val="black"/>
                </a:solidFill>
                <a:cs typeface="B Nazanin" panose="00000400000000000000" pitchFamily="2" charset="-78"/>
              </a:rPr>
              <a:t>کلیدی برجسته </a:t>
            </a:r>
            <a:r>
              <a:rPr lang="fa-IR" sz="2000" b="1" dirty="0" smtClean="0">
                <a:solidFill>
                  <a:prstClr val="black"/>
                </a:solidFill>
                <a:cs typeface="B Nazanin" panose="00000400000000000000" pitchFamily="2" charset="-78"/>
              </a:rPr>
              <a:t>است:</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a:t>
            </a:r>
            <a:r>
              <a:rPr lang="fa-IR" sz="2000" b="1" dirty="0" smtClean="0">
                <a:solidFill>
                  <a:prstClr val="black"/>
                </a:solidFill>
                <a:cs typeface="B Nazanin" panose="00000400000000000000" pitchFamily="2" charset="-78"/>
              </a:rPr>
              <a:t>است؛ 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5091762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wipe(down)">
                                      <p:cBhvr>
                                        <p:cTn id="22" dur="580">
                                          <p:stCondLst>
                                            <p:cond delay="0"/>
                                          </p:stCondLst>
                                        </p:cTn>
                                        <p:tgtEl>
                                          <p:spTgt spid="6">
                                            <p:txEl>
                                              <p:pRg st="2" end="2"/>
                                            </p:txEl>
                                          </p:spTgt>
                                        </p:tgtEl>
                                      </p:cBhvr>
                                    </p:animEffect>
                                    <p:anim calcmode="lin" valueType="num">
                                      <p:cBhvr>
                                        <p:cTn id="23"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28" dur="26">
                                          <p:stCondLst>
                                            <p:cond delay="650"/>
                                          </p:stCondLst>
                                        </p:cTn>
                                        <p:tgtEl>
                                          <p:spTgt spid="6">
                                            <p:txEl>
                                              <p:pRg st="2" end="2"/>
                                            </p:txEl>
                                          </p:spTgt>
                                        </p:tgtEl>
                                      </p:cBhvr>
                                      <p:to x="100000" y="60000"/>
                                    </p:animScale>
                                    <p:animScale>
                                      <p:cBhvr>
                                        <p:cTn id="29" dur="166" decel="50000">
                                          <p:stCondLst>
                                            <p:cond delay="676"/>
                                          </p:stCondLst>
                                        </p:cTn>
                                        <p:tgtEl>
                                          <p:spTgt spid="6">
                                            <p:txEl>
                                              <p:pRg st="2" end="2"/>
                                            </p:txEl>
                                          </p:spTgt>
                                        </p:tgtEl>
                                      </p:cBhvr>
                                      <p:to x="100000" y="100000"/>
                                    </p:animScale>
                                    <p:animScale>
                                      <p:cBhvr>
                                        <p:cTn id="30" dur="26">
                                          <p:stCondLst>
                                            <p:cond delay="1312"/>
                                          </p:stCondLst>
                                        </p:cTn>
                                        <p:tgtEl>
                                          <p:spTgt spid="6">
                                            <p:txEl>
                                              <p:pRg st="2" end="2"/>
                                            </p:txEl>
                                          </p:spTgt>
                                        </p:tgtEl>
                                      </p:cBhvr>
                                      <p:to x="100000" y="80000"/>
                                    </p:animScale>
                                    <p:animScale>
                                      <p:cBhvr>
                                        <p:cTn id="31" dur="166" decel="50000">
                                          <p:stCondLst>
                                            <p:cond delay="1338"/>
                                          </p:stCondLst>
                                        </p:cTn>
                                        <p:tgtEl>
                                          <p:spTgt spid="6">
                                            <p:txEl>
                                              <p:pRg st="2" end="2"/>
                                            </p:txEl>
                                          </p:spTgt>
                                        </p:tgtEl>
                                      </p:cBhvr>
                                      <p:to x="100000" y="100000"/>
                                    </p:animScale>
                                    <p:animScale>
                                      <p:cBhvr>
                                        <p:cTn id="32" dur="26">
                                          <p:stCondLst>
                                            <p:cond delay="1642"/>
                                          </p:stCondLst>
                                        </p:cTn>
                                        <p:tgtEl>
                                          <p:spTgt spid="6">
                                            <p:txEl>
                                              <p:pRg st="2" end="2"/>
                                            </p:txEl>
                                          </p:spTgt>
                                        </p:tgtEl>
                                      </p:cBhvr>
                                      <p:to x="100000" y="90000"/>
                                    </p:animScale>
                                    <p:animScale>
                                      <p:cBhvr>
                                        <p:cTn id="33" dur="166" decel="50000">
                                          <p:stCondLst>
                                            <p:cond delay="1668"/>
                                          </p:stCondLst>
                                        </p:cTn>
                                        <p:tgtEl>
                                          <p:spTgt spid="6">
                                            <p:txEl>
                                              <p:pRg st="2" end="2"/>
                                            </p:txEl>
                                          </p:spTgt>
                                        </p:tgtEl>
                                      </p:cBhvr>
                                      <p:to x="100000" y="100000"/>
                                    </p:animScale>
                                    <p:animScale>
                                      <p:cBhvr>
                                        <p:cTn id="34" dur="26">
                                          <p:stCondLst>
                                            <p:cond delay="1808"/>
                                          </p:stCondLst>
                                        </p:cTn>
                                        <p:tgtEl>
                                          <p:spTgt spid="6">
                                            <p:txEl>
                                              <p:pRg st="2" end="2"/>
                                            </p:txEl>
                                          </p:spTgt>
                                        </p:tgtEl>
                                      </p:cBhvr>
                                      <p:to x="100000" y="95000"/>
                                    </p:animScale>
                                    <p:animScale>
                                      <p:cBhvr>
                                        <p:cTn id="35" dur="166" decel="50000">
                                          <p:stCondLst>
                                            <p:cond delay="1834"/>
                                          </p:stCondLst>
                                        </p:cTn>
                                        <p:tgtEl>
                                          <p:spTgt spid="6">
                                            <p:txEl>
                                              <p:pRg st="2" end="2"/>
                                            </p:txEl>
                                          </p:spTgt>
                                        </p:tgtEl>
                                      </p:cBhvr>
                                      <p:to x="100000" y="100000"/>
                                    </p:animScale>
                                  </p:childTnLst>
                                </p:cTn>
                              </p:par>
                              <p:par>
                                <p:cTn id="36" presetID="26" presetClass="entr" presetSubtype="0"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ipe(down)">
                                      <p:cBhvr>
                                        <p:cTn id="38" dur="580">
                                          <p:stCondLst>
                                            <p:cond delay="0"/>
                                          </p:stCondLst>
                                        </p:cTn>
                                        <p:tgtEl>
                                          <p:spTgt spid="6">
                                            <p:txEl>
                                              <p:pRg st="3" end="3"/>
                                            </p:txEl>
                                          </p:spTgt>
                                        </p:tgtEl>
                                      </p:cBhvr>
                                    </p:animEffect>
                                    <p:anim calcmode="lin" valueType="num">
                                      <p:cBhvr>
                                        <p:cTn id="39"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6">
                                            <p:txEl>
                                              <p:pRg st="3" end="3"/>
                                            </p:txEl>
                                          </p:spTgt>
                                        </p:tgtEl>
                                      </p:cBhvr>
                                      <p:to x="100000" y="60000"/>
                                    </p:animScale>
                                    <p:animScale>
                                      <p:cBhvr>
                                        <p:cTn id="45" dur="166" decel="50000">
                                          <p:stCondLst>
                                            <p:cond delay="676"/>
                                          </p:stCondLst>
                                        </p:cTn>
                                        <p:tgtEl>
                                          <p:spTgt spid="6">
                                            <p:txEl>
                                              <p:pRg st="3" end="3"/>
                                            </p:txEl>
                                          </p:spTgt>
                                        </p:tgtEl>
                                      </p:cBhvr>
                                      <p:to x="100000" y="100000"/>
                                    </p:animScale>
                                    <p:animScale>
                                      <p:cBhvr>
                                        <p:cTn id="46" dur="26">
                                          <p:stCondLst>
                                            <p:cond delay="1312"/>
                                          </p:stCondLst>
                                        </p:cTn>
                                        <p:tgtEl>
                                          <p:spTgt spid="6">
                                            <p:txEl>
                                              <p:pRg st="3" end="3"/>
                                            </p:txEl>
                                          </p:spTgt>
                                        </p:tgtEl>
                                      </p:cBhvr>
                                      <p:to x="100000" y="80000"/>
                                    </p:animScale>
                                    <p:animScale>
                                      <p:cBhvr>
                                        <p:cTn id="47" dur="166" decel="50000">
                                          <p:stCondLst>
                                            <p:cond delay="1338"/>
                                          </p:stCondLst>
                                        </p:cTn>
                                        <p:tgtEl>
                                          <p:spTgt spid="6">
                                            <p:txEl>
                                              <p:pRg st="3" end="3"/>
                                            </p:txEl>
                                          </p:spTgt>
                                        </p:tgtEl>
                                      </p:cBhvr>
                                      <p:to x="100000" y="100000"/>
                                    </p:animScale>
                                    <p:animScale>
                                      <p:cBhvr>
                                        <p:cTn id="48" dur="26">
                                          <p:stCondLst>
                                            <p:cond delay="1642"/>
                                          </p:stCondLst>
                                        </p:cTn>
                                        <p:tgtEl>
                                          <p:spTgt spid="6">
                                            <p:txEl>
                                              <p:pRg st="3" end="3"/>
                                            </p:txEl>
                                          </p:spTgt>
                                        </p:tgtEl>
                                      </p:cBhvr>
                                      <p:to x="100000" y="90000"/>
                                    </p:animScale>
                                    <p:animScale>
                                      <p:cBhvr>
                                        <p:cTn id="49" dur="166" decel="50000">
                                          <p:stCondLst>
                                            <p:cond delay="1668"/>
                                          </p:stCondLst>
                                        </p:cTn>
                                        <p:tgtEl>
                                          <p:spTgt spid="6">
                                            <p:txEl>
                                              <p:pRg st="3" end="3"/>
                                            </p:txEl>
                                          </p:spTgt>
                                        </p:tgtEl>
                                      </p:cBhvr>
                                      <p:to x="100000" y="100000"/>
                                    </p:animScale>
                                    <p:animScale>
                                      <p:cBhvr>
                                        <p:cTn id="50" dur="26">
                                          <p:stCondLst>
                                            <p:cond delay="1808"/>
                                          </p:stCondLst>
                                        </p:cTn>
                                        <p:tgtEl>
                                          <p:spTgt spid="6">
                                            <p:txEl>
                                              <p:pRg st="3" end="3"/>
                                            </p:txEl>
                                          </p:spTgt>
                                        </p:tgtEl>
                                      </p:cBhvr>
                                      <p:to x="100000" y="95000"/>
                                    </p:animScale>
                                    <p:animScale>
                                      <p:cBhvr>
                                        <p:cTn id="51" dur="166" decel="50000">
                                          <p:stCondLst>
                                            <p:cond delay="1834"/>
                                          </p:stCondLst>
                                        </p:cTn>
                                        <p:tgtEl>
                                          <p:spTgt spid="6">
                                            <p:txEl>
                                              <p:pRg st="3" end="3"/>
                                            </p:txEl>
                                          </p:spTgt>
                                        </p:tgtEl>
                                      </p:cBhvr>
                                      <p:to x="100000" y="100000"/>
                                    </p:animScale>
                                  </p:childTnLst>
                                </p:cTn>
                              </p:par>
                              <p:par>
                                <p:cTn id="52" presetID="26" presetClass="entr" presetSubtype="0" fill="hold" nodeType="withEffect">
                                  <p:stCondLst>
                                    <p:cond delay="0"/>
                                  </p:stCondLst>
                                  <p:childTnLst>
                                    <p:set>
                                      <p:cBhvr>
                                        <p:cTn id="53" dur="1" fill="hold">
                                          <p:stCondLst>
                                            <p:cond delay="0"/>
                                          </p:stCondLst>
                                        </p:cTn>
                                        <p:tgtEl>
                                          <p:spTgt spid="6">
                                            <p:txEl>
                                              <p:pRg st="4" end="4"/>
                                            </p:txEl>
                                          </p:spTgt>
                                        </p:tgtEl>
                                        <p:attrNameLst>
                                          <p:attrName>style.visibility</p:attrName>
                                        </p:attrNameLst>
                                      </p:cBhvr>
                                      <p:to>
                                        <p:strVal val="visible"/>
                                      </p:to>
                                    </p:set>
                                    <p:animEffect transition="in" filter="wipe(down)">
                                      <p:cBhvr>
                                        <p:cTn id="54" dur="580">
                                          <p:stCondLst>
                                            <p:cond delay="0"/>
                                          </p:stCondLst>
                                        </p:cTn>
                                        <p:tgtEl>
                                          <p:spTgt spid="6">
                                            <p:txEl>
                                              <p:pRg st="4" end="4"/>
                                            </p:txEl>
                                          </p:spTgt>
                                        </p:tgtEl>
                                      </p:cBhvr>
                                    </p:animEffect>
                                    <p:anim calcmode="lin" valueType="num">
                                      <p:cBhvr>
                                        <p:cTn id="55" dur="1822" tmFilter="0,0; 0.14,0.36; 0.43,0.73; 0.71,0.91; 1.0,1.0">
                                          <p:stCondLst>
                                            <p:cond delay="0"/>
                                          </p:stCondLst>
                                        </p:cTn>
                                        <p:tgtEl>
                                          <p:spTgt spid="6">
                                            <p:txEl>
                                              <p:pRg st="4" end="4"/>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6">
                                            <p:txEl>
                                              <p:pRg st="4" end="4"/>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6">
                                            <p:txEl>
                                              <p:pRg st="4" end="4"/>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6">
                                            <p:txEl>
                                              <p:pRg st="4" end="4"/>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6">
                                            <p:txEl>
                                              <p:pRg st="4" end="4"/>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6">
                                            <p:txEl>
                                              <p:pRg st="4" end="4"/>
                                            </p:txEl>
                                          </p:spTgt>
                                        </p:tgtEl>
                                      </p:cBhvr>
                                      <p:to x="100000" y="60000"/>
                                    </p:animScale>
                                    <p:animScale>
                                      <p:cBhvr>
                                        <p:cTn id="61" dur="166" decel="50000">
                                          <p:stCondLst>
                                            <p:cond delay="676"/>
                                          </p:stCondLst>
                                        </p:cTn>
                                        <p:tgtEl>
                                          <p:spTgt spid="6">
                                            <p:txEl>
                                              <p:pRg st="4" end="4"/>
                                            </p:txEl>
                                          </p:spTgt>
                                        </p:tgtEl>
                                      </p:cBhvr>
                                      <p:to x="100000" y="100000"/>
                                    </p:animScale>
                                    <p:animScale>
                                      <p:cBhvr>
                                        <p:cTn id="62" dur="26">
                                          <p:stCondLst>
                                            <p:cond delay="1312"/>
                                          </p:stCondLst>
                                        </p:cTn>
                                        <p:tgtEl>
                                          <p:spTgt spid="6">
                                            <p:txEl>
                                              <p:pRg st="4" end="4"/>
                                            </p:txEl>
                                          </p:spTgt>
                                        </p:tgtEl>
                                      </p:cBhvr>
                                      <p:to x="100000" y="80000"/>
                                    </p:animScale>
                                    <p:animScale>
                                      <p:cBhvr>
                                        <p:cTn id="63" dur="166" decel="50000">
                                          <p:stCondLst>
                                            <p:cond delay="1338"/>
                                          </p:stCondLst>
                                        </p:cTn>
                                        <p:tgtEl>
                                          <p:spTgt spid="6">
                                            <p:txEl>
                                              <p:pRg st="4" end="4"/>
                                            </p:txEl>
                                          </p:spTgt>
                                        </p:tgtEl>
                                      </p:cBhvr>
                                      <p:to x="100000" y="100000"/>
                                    </p:animScale>
                                    <p:animScale>
                                      <p:cBhvr>
                                        <p:cTn id="64" dur="26">
                                          <p:stCondLst>
                                            <p:cond delay="1642"/>
                                          </p:stCondLst>
                                        </p:cTn>
                                        <p:tgtEl>
                                          <p:spTgt spid="6">
                                            <p:txEl>
                                              <p:pRg st="4" end="4"/>
                                            </p:txEl>
                                          </p:spTgt>
                                        </p:tgtEl>
                                      </p:cBhvr>
                                      <p:to x="100000" y="90000"/>
                                    </p:animScale>
                                    <p:animScale>
                                      <p:cBhvr>
                                        <p:cTn id="65" dur="166" decel="50000">
                                          <p:stCondLst>
                                            <p:cond delay="1668"/>
                                          </p:stCondLst>
                                        </p:cTn>
                                        <p:tgtEl>
                                          <p:spTgt spid="6">
                                            <p:txEl>
                                              <p:pRg st="4" end="4"/>
                                            </p:txEl>
                                          </p:spTgt>
                                        </p:tgtEl>
                                      </p:cBhvr>
                                      <p:to x="100000" y="100000"/>
                                    </p:animScale>
                                    <p:animScale>
                                      <p:cBhvr>
                                        <p:cTn id="66" dur="26">
                                          <p:stCondLst>
                                            <p:cond delay="1808"/>
                                          </p:stCondLst>
                                        </p:cTn>
                                        <p:tgtEl>
                                          <p:spTgt spid="6">
                                            <p:txEl>
                                              <p:pRg st="4" end="4"/>
                                            </p:txEl>
                                          </p:spTgt>
                                        </p:tgtEl>
                                      </p:cBhvr>
                                      <p:to x="100000" y="95000"/>
                                    </p:animScale>
                                    <p:animScale>
                                      <p:cBhvr>
                                        <p:cTn id="67" dur="166" decel="50000">
                                          <p:stCondLst>
                                            <p:cond delay="1834"/>
                                          </p:stCondLst>
                                        </p:cTn>
                                        <p:tgtEl>
                                          <p:spTgt spid="6">
                                            <p:txEl>
                                              <p:pRg st="4" end="4"/>
                                            </p:txEl>
                                          </p:spTgt>
                                        </p:tgtEl>
                                      </p:cBhvr>
                                      <p:to x="100000" y="100000"/>
                                    </p:animScale>
                                  </p:childTnLst>
                                </p:cTn>
                              </p:par>
                              <p:par>
                                <p:cTn id="68" presetID="26" presetClass="entr" presetSubtype="0" fill="hold" nodeType="withEffect">
                                  <p:stCondLst>
                                    <p:cond delay="0"/>
                                  </p:stCondLst>
                                  <p:childTnLst>
                                    <p:set>
                                      <p:cBhvr>
                                        <p:cTn id="69" dur="1" fill="hold">
                                          <p:stCondLst>
                                            <p:cond delay="0"/>
                                          </p:stCondLst>
                                        </p:cTn>
                                        <p:tgtEl>
                                          <p:spTgt spid="6">
                                            <p:txEl>
                                              <p:pRg st="5" end="5"/>
                                            </p:txEl>
                                          </p:spTgt>
                                        </p:tgtEl>
                                        <p:attrNameLst>
                                          <p:attrName>style.visibility</p:attrName>
                                        </p:attrNameLst>
                                      </p:cBhvr>
                                      <p:to>
                                        <p:strVal val="visible"/>
                                      </p:to>
                                    </p:set>
                                    <p:animEffect transition="in" filter="wipe(down)">
                                      <p:cBhvr>
                                        <p:cTn id="70" dur="580">
                                          <p:stCondLst>
                                            <p:cond delay="0"/>
                                          </p:stCondLst>
                                        </p:cTn>
                                        <p:tgtEl>
                                          <p:spTgt spid="6">
                                            <p:txEl>
                                              <p:pRg st="5" end="5"/>
                                            </p:txEl>
                                          </p:spTgt>
                                        </p:tgtEl>
                                      </p:cBhvr>
                                    </p:animEffect>
                                    <p:anim calcmode="lin" valueType="num">
                                      <p:cBhvr>
                                        <p:cTn id="71" dur="1822" tmFilter="0,0; 0.14,0.36; 0.43,0.73; 0.71,0.91; 1.0,1.0">
                                          <p:stCondLst>
                                            <p:cond delay="0"/>
                                          </p:stCondLst>
                                        </p:cTn>
                                        <p:tgtEl>
                                          <p:spTgt spid="6">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6">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6">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6">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6">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6">
                                            <p:txEl>
                                              <p:pRg st="5" end="5"/>
                                            </p:txEl>
                                          </p:spTgt>
                                        </p:tgtEl>
                                      </p:cBhvr>
                                      <p:to x="100000" y="60000"/>
                                    </p:animScale>
                                    <p:animScale>
                                      <p:cBhvr>
                                        <p:cTn id="77" dur="166" decel="50000">
                                          <p:stCondLst>
                                            <p:cond delay="676"/>
                                          </p:stCondLst>
                                        </p:cTn>
                                        <p:tgtEl>
                                          <p:spTgt spid="6">
                                            <p:txEl>
                                              <p:pRg st="5" end="5"/>
                                            </p:txEl>
                                          </p:spTgt>
                                        </p:tgtEl>
                                      </p:cBhvr>
                                      <p:to x="100000" y="100000"/>
                                    </p:animScale>
                                    <p:animScale>
                                      <p:cBhvr>
                                        <p:cTn id="78" dur="26">
                                          <p:stCondLst>
                                            <p:cond delay="1312"/>
                                          </p:stCondLst>
                                        </p:cTn>
                                        <p:tgtEl>
                                          <p:spTgt spid="6">
                                            <p:txEl>
                                              <p:pRg st="5" end="5"/>
                                            </p:txEl>
                                          </p:spTgt>
                                        </p:tgtEl>
                                      </p:cBhvr>
                                      <p:to x="100000" y="80000"/>
                                    </p:animScale>
                                    <p:animScale>
                                      <p:cBhvr>
                                        <p:cTn id="79" dur="166" decel="50000">
                                          <p:stCondLst>
                                            <p:cond delay="1338"/>
                                          </p:stCondLst>
                                        </p:cTn>
                                        <p:tgtEl>
                                          <p:spTgt spid="6">
                                            <p:txEl>
                                              <p:pRg st="5" end="5"/>
                                            </p:txEl>
                                          </p:spTgt>
                                        </p:tgtEl>
                                      </p:cBhvr>
                                      <p:to x="100000" y="100000"/>
                                    </p:animScale>
                                    <p:animScale>
                                      <p:cBhvr>
                                        <p:cTn id="80" dur="26">
                                          <p:stCondLst>
                                            <p:cond delay="1642"/>
                                          </p:stCondLst>
                                        </p:cTn>
                                        <p:tgtEl>
                                          <p:spTgt spid="6">
                                            <p:txEl>
                                              <p:pRg st="5" end="5"/>
                                            </p:txEl>
                                          </p:spTgt>
                                        </p:tgtEl>
                                      </p:cBhvr>
                                      <p:to x="100000" y="90000"/>
                                    </p:animScale>
                                    <p:animScale>
                                      <p:cBhvr>
                                        <p:cTn id="81" dur="166" decel="50000">
                                          <p:stCondLst>
                                            <p:cond delay="1668"/>
                                          </p:stCondLst>
                                        </p:cTn>
                                        <p:tgtEl>
                                          <p:spTgt spid="6">
                                            <p:txEl>
                                              <p:pRg st="5" end="5"/>
                                            </p:txEl>
                                          </p:spTgt>
                                        </p:tgtEl>
                                      </p:cBhvr>
                                      <p:to x="100000" y="100000"/>
                                    </p:animScale>
                                    <p:animScale>
                                      <p:cBhvr>
                                        <p:cTn id="82" dur="26">
                                          <p:stCondLst>
                                            <p:cond delay="1808"/>
                                          </p:stCondLst>
                                        </p:cTn>
                                        <p:tgtEl>
                                          <p:spTgt spid="6">
                                            <p:txEl>
                                              <p:pRg st="5" end="5"/>
                                            </p:txEl>
                                          </p:spTgt>
                                        </p:tgtEl>
                                      </p:cBhvr>
                                      <p:to x="100000" y="95000"/>
                                    </p:animScale>
                                    <p:animScale>
                                      <p:cBhvr>
                                        <p:cTn id="83" dur="166" decel="50000">
                                          <p:stCondLst>
                                            <p:cond delay="1834"/>
                                          </p:stCondLst>
                                        </p:cTn>
                                        <p:tgtEl>
                                          <p:spTgt spid="6">
                                            <p:txEl>
                                              <p:pRg st="5" end="5"/>
                                            </p:txEl>
                                          </p:spTgt>
                                        </p:tgtEl>
                                      </p:cBhvr>
                                      <p:to x="100000" y="100000"/>
                                    </p:animScale>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Effect transition="in" filter="fade">
                                      <p:cBhvr>
                                        <p:cTn id="88" dur="1000"/>
                                        <p:tgtEl>
                                          <p:spTgt spid="6">
                                            <p:txEl>
                                              <p:pRg st="6" end="6"/>
                                            </p:txEl>
                                          </p:spTgt>
                                        </p:tgtEl>
                                      </p:cBhvr>
                                    </p:animEffect>
                                    <p:anim calcmode="lin" valueType="num">
                                      <p:cBhvr>
                                        <p:cTn id="8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6" presetClass="entr" presetSubtype="0" fill="hold" nodeType="clickEffect">
                                  <p:stCondLst>
                                    <p:cond delay="0"/>
                                  </p:stCondLst>
                                  <p:childTnLst>
                                    <p:set>
                                      <p:cBhvr>
                                        <p:cTn id="94" dur="1" fill="hold">
                                          <p:stCondLst>
                                            <p:cond delay="0"/>
                                          </p:stCondLst>
                                        </p:cTn>
                                        <p:tgtEl>
                                          <p:spTgt spid="6">
                                            <p:txEl>
                                              <p:pRg st="7" end="7"/>
                                            </p:txEl>
                                          </p:spTgt>
                                        </p:tgtEl>
                                        <p:attrNameLst>
                                          <p:attrName>style.visibility</p:attrName>
                                        </p:attrNameLst>
                                      </p:cBhvr>
                                      <p:to>
                                        <p:strVal val="visible"/>
                                      </p:to>
                                    </p:set>
                                    <p:animEffect transition="in" filter="wipe(down)">
                                      <p:cBhvr>
                                        <p:cTn id="95" dur="580">
                                          <p:stCondLst>
                                            <p:cond delay="0"/>
                                          </p:stCondLst>
                                        </p:cTn>
                                        <p:tgtEl>
                                          <p:spTgt spid="6">
                                            <p:txEl>
                                              <p:pRg st="7" end="7"/>
                                            </p:txEl>
                                          </p:spTgt>
                                        </p:tgtEl>
                                      </p:cBhvr>
                                    </p:animEffect>
                                    <p:anim calcmode="lin" valueType="num">
                                      <p:cBhvr>
                                        <p:cTn id="96" dur="1822" tmFilter="0,0; 0.14,0.36; 0.43,0.73; 0.71,0.91; 1.0,1.0">
                                          <p:stCondLst>
                                            <p:cond delay="0"/>
                                          </p:stCondLst>
                                        </p:cTn>
                                        <p:tgtEl>
                                          <p:spTgt spid="6">
                                            <p:txEl>
                                              <p:pRg st="7" end="7"/>
                                            </p:txEl>
                                          </p:spTgt>
                                        </p:tgtEl>
                                        <p:attrNameLst>
                                          <p:attrName>ppt_x</p:attrName>
                                        </p:attrNameLst>
                                      </p:cBhvr>
                                      <p:tavLst>
                                        <p:tav tm="0">
                                          <p:val>
                                            <p:strVal val="#ppt_x-0.25"/>
                                          </p:val>
                                        </p:tav>
                                        <p:tav tm="100000">
                                          <p:val>
                                            <p:strVal val="#ppt_x"/>
                                          </p:val>
                                        </p:tav>
                                      </p:tavLst>
                                    </p:anim>
                                    <p:anim calcmode="lin" valueType="num">
                                      <p:cBhvr>
                                        <p:cTn id="97" dur="664" tmFilter="0.0,0.0; 0.25,0.07; 0.50,0.2; 0.75,0.467; 1.0,1.0">
                                          <p:stCondLst>
                                            <p:cond delay="0"/>
                                          </p:stCondLst>
                                        </p:cTn>
                                        <p:tgtEl>
                                          <p:spTgt spid="6">
                                            <p:txEl>
                                              <p:pRg st="7" end="7"/>
                                            </p:txEl>
                                          </p:spTgt>
                                        </p:tgtEl>
                                        <p:attrNameLst>
                                          <p:attrName>ppt_y</p:attrName>
                                        </p:attrNameLst>
                                      </p:cBhvr>
                                      <p:tavLst>
                                        <p:tav tm="0" fmla="#ppt_y-sin(pi*$)/3">
                                          <p:val>
                                            <p:fltVal val="0.5"/>
                                          </p:val>
                                        </p:tav>
                                        <p:tav tm="100000">
                                          <p:val>
                                            <p:fltVal val="1"/>
                                          </p:val>
                                        </p:tav>
                                      </p:tavLst>
                                    </p:anim>
                                    <p:anim calcmode="lin" valueType="num">
                                      <p:cBhvr>
                                        <p:cTn id="98" dur="664" tmFilter="0, 0; 0.125,0.2665; 0.25,0.4; 0.375,0.465; 0.5,0.5;  0.625,0.535; 0.75,0.6; 0.875,0.7335; 1,1">
                                          <p:stCondLst>
                                            <p:cond delay="664"/>
                                          </p:stCondLst>
                                        </p:cTn>
                                        <p:tgtEl>
                                          <p:spTgt spid="6">
                                            <p:txEl>
                                              <p:pRg st="7" end="7"/>
                                            </p:txEl>
                                          </p:spTgt>
                                        </p:tgtEl>
                                        <p:attrNameLst>
                                          <p:attrName>ppt_y</p:attrName>
                                        </p:attrNameLst>
                                      </p:cBhvr>
                                      <p:tavLst>
                                        <p:tav tm="0" fmla="#ppt_y-sin(pi*$)/9">
                                          <p:val>
                                            <p:fltVal val="0"/>
                                          </p:val>
                                        </p:tav>
                                        <p:tav tm="100000">
                                          <p:val>
                                            <p:fltVal val="1"/>
                                          </p:val>
                                        </p:tav>
                                      </p:tavLst>
                                    </p:anim>
                                    <p:anim calcmode="lin" valueType="num">
                                      <p:cBhvr>
                                        <p:cTn id="99" dur="332" tmFilter="0, 0; 0.125,0.2665; 0.25,0.4; 0.375,0.465; 0.5,0.5;  0.625,0.535; 0.75,0.6; 0.875,0.7335; 1,1">
                                          <p:stCondLst>
                                            <p:cond delay="1324"/>
                                          </p:stCondLst>
                                        </p:cTn>
                                        <p:tgtEl>
                                          <p:spTgt spid="6">
                                            <p:txEl>
                                              <p:pRg st="7" end="7"/>
                                            </p:txEl>
                                          </p:spTgt>
                                        </p:tgtEl>
                                        <p:attrNameLst>
                                          <p:attrName>ppt_y</p:attrName>
                                        </p:attrNameLst>
                                      </p:cBhvr>
                                      <p:tavLst>
                                        <p:tav tm="0" fmla="#ppt_y-sin(pi*$)/27">
                                          <p:val>
                                            <p:fltVal val="0"/>
                                          </p:val>
                                        </p:tav>
                                        <p:tav tm="100000">
                                          <p:val>
                                            <p:fltVal val="1"/>
                                          </p:val>
                                        </p:tav>
                                      </p:tavLst>
                                    </p:anim>
                                    <p:anim calcmode="lin" valueType="num">
                                      <p:cBhvr>
                                        <p:cTn id="100" dur="164" tmFilter="0, 0; 0.125,0.2665; 0.25,0.4; 0.375,0.465; 0.5,0.5;  0.625,0.535; 0.75,0.6; 0.875,0.7335; 1,1">
                                          <p:stCondLst>
                                            <p:cond delay="1656"/>
                                          </p:stCondLst>
                                        </p:cTn>
                                        <p:tgtEl>
                                          <p:spTgt spid="6">
                                            <p:txEl>
                                              <p:pRg st="7" end="7"/>
                                            </p:txEl>
                                          </p:spTgt>
                                        </p:tgtEl>
                                        <p:attrNameLst>
                                          <p:attrName>ppt_y</p:attrName>
                                        </p:attrNameLst>
                                      </p:cBhvr>
                                      <p:tavLst>
                                        <p:tav tm="0" fmla="#ppt_y-sin(pi*$)/81">
                                          <p:val>
                                            <p:fltVal val="0"/>
                                          </p:val>
                                        </p:tav>
                                        <p:tav tm="100000">
                                          <p:val>
                                            <p:fltVal val="1"/>
                                          </p:val>
                                        </p:tav>
                                      </p:tavLst>
                                    </p:anim>
                                    <p:animScale>
                                      <p:cBhvr>
                                        <p:cTn id="101" dur="26">
                                          <p:stCondLst>
                                            <p:cond delay="650"/>
                                          </p:stCondLst>
                                        </p:cTn>
                                        <p:tgtEl>
                                          <p:spTgt spid="6">
                                            <p:txEl>
                                              <p:pRg st="7" end="7"/>
                                            </p:txEl>
                                          </p:spTgt>
                                        </p:tgtEl>
                                      </p:cBhvr>
                                      <p:to x="100000" y="60000"/>
                                    </p:animScale>
                                    <p:animScale>
                                      <p:cBhvr>
                                        <p:cTn id="102" dur="166" decel="50000">
                                          <p:stCondLst>
                                            <p:cond delay="676"/>
                                          </p:stCondLst>
                                        </p:cTn>
                                        <p:tgtEl>
                                          <p:spTgt spid="6">
                                            <p:txEl>
                                              <p:pRg st="7" end="7"/>
                                            </p:txEl>
                                          </p:spTgt>
                                        </p:tgtEl>
                                      </p:cBhvr>
                                      <p:to x="100000" y="100000"/>
                                    </p:animScale>
                                    <p:animScale>
                                      <p:cBhvr>
                                        <p:cTn id="103" dur="26">
                                          <p:stCondLst>
                                            <p:cond delay="1312"/>
                                          </p:stCondLst>
                                        </p:cTn>
                                        <p:tgtEl>
                                          <p:spTgt spid="6">
                                            <p:txEl>
                                              <p:pRg st="7" end="7"/>
                                            </p:txEl>
                                          </p:spTgt>
                                        </p:tgtEl>
                                      </p:cBhvr>
                                      <p:to x="100000" y="80000"/>
                                    </p:animScale>
                                    <p:animScale>
                                      <p:cBhvr>
                                        <p:cTn id="104" dur="166" decel="50000">
                                          <p:stCondLst>
                                            <p:cond delay="1338"/>
                                          </p:stCondLst>
                                        </p:cTn>
                                        <p:tgtEl>
                                          <p:spTgt spid="6">
                                            <p:txEl>
                                              <p:pRg st="7" end="7"/>
                                            </p:txEl>
                                          </p:spTgt>
                                        </p:tgtEl>
                                      </p:cBhvr>
                                      <p:to x="100000" y="100000"/>
                                    </p:animScale>
                                    <p:animScale>
                                      <p:cBhvr>
                                        <p:cTn id="105" dur="26">
                                          <p:stCondLst>
                                            <p:cond delay="1642"/>
                                          </p:stCondLst>
                                        </p:cTn>
                                        <p:tgtEl>
                                          <p:spTgt spid="6">
                                            <p:txEl>
                                              <p:pRg st="7" end="7"/>
                                            </p:txEl>
                                          </p:spTgt>
                                        </p:tgtEl>
                                      </p:cBhvr>
                                      <p:to x="100000" y="90000"/>
                                    </p:animScale>
                                    <p:animScale>
                                      <p:cBhvr>
                                        <p:cTn id="106" dur="166" decel="50000">
                                          <p:stCondLst>
                                            <p:cond delay="1668"/>
                                          </p:stCondLst>
                                        </p:cTn>
                                        <p:tgtEl>
                                          <p:spTgt spid="6">
                                            <p:txEl>
                                              <p:pRg st="7" end="7"/>
                                            </p:txEl>
                                          </p:spTgt>
                                        </p:tgtEl>
                                      </p:cBhvr>
                                      <p:to x="100000" y="100000"/>
                                    </p:animScale>
                                    <p:animScale>
                                      <p:cBhvr>
                                        <p:cTn id="107" dur="26">
                                          <p:stCondLst>
                                            <p:cond delay="1808"/>
                                          </p:stCondLst>
                                        </p:cTn>
                                        <p:tgtEl>
                                          <p:spTgt spid="6">
                                            <p:txEl>
                                              <p:pRg st="7" end="7"/>
                                            </p:txEl>
                                          </p:spTgt>
                                        </p:tgtEl>
                                      </p:cBhvr>
                                      <p:to x="100000" y="95000"/>
                                    </p:animScale>
                                    <p:animScale>
                                      <p:cBhvr>
                                        <p:cTn id="108" dur="166" decel="50000">
                                          <p:stCondLst>
                                            <p:cond delay="1834"/>
                                          </p:stCondLst>
                                        </p:cTn>
                                        <p:tgtEl>
                                          <p:spTgt spid="6">
                                            <p:txEl>
                                              <p:pRg st="7" end="7"/>
                                            </p:txEl>
                                          </p:spTgt>
                                        </p:tgtEl>
                                      </p:cBhvr>
                                      <p:to x="100000" y="100000"/>
                                    </p:animScale>
                                  </p:childTnLst>
                                </p:cTn>
                              </p:par>
                              <p:par>
                                <p:cTn id="109" presetID="26" presetClass="entr" presetSubtype="0" fill="hold" nodeType="withEffect">
                                  <p:stCondLst>
                                    <p:cond delay="0"/>
                                  </p:stCondLst>
                                  <p:childTnLst>
                                    <p:set>
                                      <p:cBhvr>
                                        <p:cTn id="110" dur="1" fill="hold">
                                          <p:stCondLst>
                                            <p:cond delay="0"/>
                                          </p:stCondLst>
                                        </p:cTn>
                                        <p:tgtEl>
                                          <p:spTgt spid="6">
                                            <p:txEl>
                                              <p:pRg st="8" end="8"/>
                                            </p:txEl>
                                          </p:spTgt>
                                        </p:tgtEl>
                                        <p:attrNameLst>
                                          <p:attrName>style.visibility</p:attrName>
                                        </p:attrNameLst>
                                      </p:cBhvr>
                                      <p:to>
                                        <p:strVal val="visible"/>
                                      </p:to>
                                    </p:set>
                                    <p:animEffect transition="in" filter="wipe(down)">
                                      <p:cBhvr>
                                        <p:cTn id="111" dur="580">
                                          <p:stCondLst>
                                            <p:cond delay="0"/>
                                          </p:stCondLst>
                                        </p:cTn>
                                        <p:tgtEl>
                                          <p:spTgt spid="6">
                                            <p:txEl>
                                              <p:pRg st="8" end="8"/>
                                            </p:txEl>
                                          </p:spTgt>
                                        </p:tgtEl>
                                      </p:cBhvr>
                                    </p:animEffect>
                                    <p:anim calcmode="lin" valueType="num">
                                      <p:cBhvr>
                                        <p:cTn id="112" dur="1822" tmFilter="0,0; 0.14,0.36; 0.43,0.73; 0.71,0.91; 1.0,1.0">
                                          <p:stCondLst>
                                            <p:cond delay="0"/>
                                          </p:stCondLst>
                                        </p:cTn>
                                        <p:tgtEl>
                                          <p:spTgt spid="6">
                                            <p:txEl>
                                              <p:pRg st="8" end="8"/>
                                            </p:txEl>
                                          </p:spTgt>
                                        </p:tgtEl>
                                        <p:attrNameLst>
                                          <p:attrName>ppt_x</p:attrName>
                                        </p:attrNameLst>
                                      </p:cBhvr>
                                      <p:tavLst>
                                        <p:tav tm="0">
                                          <p:val>
                                            <p:strVal val="#ppt_x-0.25"/>
                                          </p:val>
                                        </p:tav>
                                        <p:tav tm="100000">
                                          <p:val>
                                            <p:strVal val="#ppt_x"/>
                                          </p:val>
                                        </p:tav>
                                      </p:tavLst>
                                    </p:anim>
                                    <p:anim calcmode="lin" valueType="num">
                                      <p:cBhvr>
                                        <p:cTn id="113" dur="664" tmFilter="0.0,0.0; 0.25,0.07; 0.50,0.2; 0.75,0.467; 1.0,1.0">
                                          <p:stCondLst>
                                            <p:cond delay="0"/>
                                          </p:stCondLst>
                                        </p:cTn>
                                        <p:tgtEl>
                                          <p:spTgt spid="6">
                                            <p:txEl>
                                              <p:pRg st="8" end="8"/>
                                            </p:txEl>
                                          </p:spTgt>
                                        </p:tgtEl>
                                        <p:attrNameLst>
                                          <p:attrName>ppt_y</p:attrName>
                                        </p:attrNameLst>
                                      </p:cBhvr>
                                      <p:tavLst>
                                        <p:tav tm="0" fmla="#ppt_y-sin(pi*$)/3">
                                          <p:val>
                                            <p:fltVal val="0.5"/>
                                          </p:val>
                                        </p:tav>
                                        <p:tav tm="100000">
                                          <p:val>
                                            <p:fltVal val="1"/>
                                          </p:val>
                                        </p:tav>
                                      </p:tavLst>
                                    </p:anim>
                                    <p:anim calcmode="lin" valueType="num">
                                      <p:cBhvr>
                                        <p:cTn id="114" dur="664" tmFilter="0, 0; 0.125,0.2665; 0.25,0.4; 0.375,0.465; 0.5,0.5;  0.625,0.535; 0.75,0.6; 0.875,0.7335; 1,1">
                                          <p:stCondLst>
                                            <p:cond delay="664"/>
                                          </p:stCondLst>
                                        </p:cTn>
                                        <p:tgtEl>
                                          <p:spTgt spid="6">
                                            <p:txEl>
                                              <p:pRg st="8" end="8"/>
                                            </p:txEl>
                                          </p:spTgt>
                                        </p:tgtEl>
                                        <p:attrNameLst>
                                          <p:attrName>ppt_y</p:attrName>
                                        </p:attrNameLst>
                                      </p:cBhvr>
                                      <p:tavLst>
                                        <p:tav tm="0" fmla="#ppt_y-sin(pi*$)/9">
                                          <p:val>
                                            <p:fltVal val="0"/>
                                          </p:val>
                                        </p:tav>
                                        <p:tav tm="100000">
                                          <p:val>
                                            <p:fltVal val="1"/>
                                          </p:val>
                                        </p:tav>
                                      </p:tavLst>
                                    </p:anim>
                                    <p:anim calcmode="lin" valueType="num">
                                      <p:cBhvr>
                                        <p:cTn id="115" dur="332" tmFilter="0, 0; 0.125,0.2665; 0.25,0.4; 0.375,0.465; 0.5,0.5;  0.625,0.535; 0.75,0.6; 0.875,0.7335; 1,1">
                                          <p:stCondLst>
                                            <p:cond delay="1324"/>
                                          </p:stCondLst>
                                        </p:cTn>
                                        <p:tgtEl>
                                          <p:spTgt spid="6">
                                            <p:txEl>
                                              <p:pRg st="8" end="8"/>
                                            </p:txEl>
                                          </p:spTgt>
                                        </p:tgtEl>
                                        <p:attrNameLst>
                                          <p:attrName>ppt_y</p:attrName>
                                        </p:attrNameLst>
                                      </p:cBhvr>
                                      <p:tavLst>
                                        <p:tav tm="0" fmla="#ppt_y-sin(pi*$)/27">
                                          <p:val>
                                            <p:fltVal val="0"/>
                                          </p:val>
                                        </p:tav>
                                        <p:tav tm="100000">
                                          <p:val>
                                            <p:fltVal val="1"/>
                                          </p:val>
                                        </p:tav>
                                      </p:tavLst>
                                    </p:anim>
                                    <p:anim calcmode="lin" valueType="num">
                                      <p:cBhvr>
                                        <p:cTn id="116" dur="164" tmFilter="0, 0; 0.125,0.2665; 0.25,0.4; 0.375,0.465; 0.5,0.5;  0.625,0.535; 0.75,0.6; 0.875,0.7335; 1,1">
                                          <p:stCondLst>
                                            <p:cond delay="1656"/>
                                          </p:stCondLst>
                                        </p:cTn>
                                        <p:tgtEl>
                                          <p:spTgt spid="6">
                                            <p:txEl>
                                              <p:pRg st="8" end="8"/>
                                            </p:txEl>
                                          </p:spTgt>
                                        </p:tgtEl>
                                        <p:attrNameLst>
                                          <p:attrName>ppt_y</p:attrName>
                                        </p:attrNameLst>
                                      </p:cBhvr>
                                      <p:tavLst>
                                        <p:tav tm="0" fmla="#ppt_y-sin(pi*$)/81">
                                          <p:val>
                                            <p:fltVal val="0"/>
                                          </p:val>
                                        </p:tav>
                                        <p:tav tm="100000">
                                          <p:val>
                                            <p:fltVal val="1"/>
                                          </p:val>
                                        </p:tav>
                                      </p:tavLst>
                                    </p:anim>
                                    <p:animScale>
                                      <p:cBhvr>
                                        <p:cTn id="117" dur="26">
                                          <p:stCondLst>
                                            <p:cond delay="650"/>
                                          </p:stCondLst>
                                        </p:cTn>
                                        <p:tgtEl>
                                          <p:spTgt spid="6">
                                            <p:txEl>
                                              <p:pRg st="8" end="8"/>
                                            </p:txEl>
                                          </p:spTgt>
                                        </p:tgtEl>
                                      </p:cBhvr>
                                      <p:to x="100000" y="60000"/>
                                    </p:animScale>
                                    <p:animScale>
                                      <p:cBhvr>
                                        <p:cTn id="118" dur="166" decel="50000">
                                          <p:stCondLst>
                                            <p:cond delay="676"/>
                                          </p:stCondLst>
                                        </p:cTn>
                                        <p:tgtEl>
                                          <p:spTgt spid="6">
                                            <p:txEl>
                                              <p:pRg st="8" end="8"/>
                                            </p:txEl>
                                          </p:spTgt>
                                        </p:tgtEl>
                                      </p:cBhvr>
                                      <p:to x="100000" y="100000"/>
                                    </p:animScale>
                                    <p:animScale>
                                      <p:cBhvr>
                                        <p:cTn id="119" dur="26">
                                          <p:stCondLst>
                                            <p:cond delay="1312"/>
                                          </p:stCondLst>
                                        </p:cTn>
                                        <p:tgtEl>
                                          <p:spTgt spid="6">
                                            <p:txEl>
                                              <p:pRg st="8" end="8"/>
                                            </p:txEl>
                                          </p:spTgt>
                                        </p:tgtEl>
                                      </p:cBhvr>
                                      <p:to x="100000" y="80000"/>
                                    </p:animScale>
                                    <p:animScale>
                                      <p:cBhvr>
                                        <p:cTn id="120" dur="166" decel="50000">
                                          <p:stCondLst>
                                            <p:cond delay="1338"/>
                                          </p:stCondLst>
                                        </p:cTn>
                                        <p:tgtEl>
                                          <p:spTgt spid="6">
                                            <p:txEl>
                                              <p:pRg st="8" end="8"/>
                                            </p:txEl>
                                          </p:spTgt>
                                        </p:tgtEl>
                                      </p:cBhvr>
                                      <p:to x="100000" y="100000"/>
                                    </p:animScale>
                                    <p:animScale>
                                      <p:cBhvr>
                                        <p:cTn id="121" dur="26">
                                          <p:stCondLst>
                                            <p:cond delay="1642"/>
                                          </p:stCondLst>
                                        </p:cTn>
                                        <p:tgtEl>
                                          <p:spTgt spid="6">
                                            <p:txEl>
                                              <p:pRg st="8" end="8"/>
                                            </p:txEl>
                                          </p:spTgt>
                                        </p:tgtEl>
                                      </p:cBhvr>
                                      <p:to x="100000" y="90000"/>
                                    </p:animScale>
                                    <p:animScale>
                                      <p:cBhvr>
                                        <p:cTn id="122" dur="166" decel="50000">
                                          <p:stCondLst>
                                            <p:cond delay="1668"/>
                                          </p:stCondLst>
                                        </p:cTn>
                                        <p:tgtEl>
                                          <p:spTgt spid="6">
                                            <p:txEl>
                                              <p:pRg st="8" end="8"/>
                                            </p:txEl>
                                          </p:spTgt>
                                        </p:tgtEl>
                                      </p:cBhvr>
                                      <p:to x="100000" y="100000"/>
                                    </p:animScale>
                                    <p:animScale>
                                      <p:cBhvr>
                                        <p:cTn id="123" dur="26">
                                          <p:stCondLst>
                                            <p:cond delay="1808"/>
                                          </p:stCondLst>
                                        </p:cTn>
                                        <p:tgtEl>
                                          <p:spTgt spid="6">
                                            <p:txEl>
                                              <p:pRg st="8" end="8"/>
                                            </p:txEl>
                                          </p:spTgt>
                                        </p:tgtEl>
                                      </p:cBhvr>
                                      <p:to x="100000" y="95000"/>
                                    </p:animScale>
                                    <p:animScale>
                                      <p:cBhvr>
                                        <p:cTn id="124" dur="166" decel="50000">
                                          <p:stCondLst>
                                            <p:cond delay="1834"/>
                                          </p:stCondLst>
                                        </p:cTn>
                                        <p:tgtEl>
                                          <p:spTgt spid="6">
                                            <p:txEl>
                                              <p:pRg st="8" end="8"/>
                                            </p:txEl>
                                          </p:spTgt>
                                        </p:tgtEl>
                                      </p:cBhvr>
                                      <p:to x="100000" y="100000"/>
                                    </p:animScale>
                                  </p:childTnLst>
                                </p:cTn>
                              </p:par>
                            </p:childTnLst>
                          </p:cTn>
                        </p:par>
                      </p:childTnLst>
                    </p:cTn>
                  </p:par>
                  <p:par>
                    <p:cTn id="125" fill="hold">
                      <p:stCondLst>
                        <p:cond delay="indefinite"/>
                      </p:stCondLst>
                      <p:childTnLst>
                        <p:par>
                          <p:cTn id="126" fill="hold">
                            <p:stCondLst>
                              <p:cond delay="0"/>
                            </p:stCondLst>
                            <p:childTnLst>
                              <p:par>
                                <p:cTn id="127" presetID="42" presetClass="entr" presetSubtype="0" fill="hold" nodeType="clickEffect">
                                  <p:stCondLst>
                                    <p:cond delay="0"/>
                                  </p:stCondLst>
                                  <p:childTnLst>
                                    <p:set>
                                      <p:cBhvr>
                                        <p:cTn id="128" dur="1" fill="hold">
                                          <p:stCondLst>
                                            <p:cond delay="0"/>
                                          </p:stCondLst>
                                        </p:cTn>
                                        <p:tgtEl>
                                          <p:spTgt spid="6">
                                            <p:txEl>
                                              <p:pRg st="9" end="9"/>
                                            </p:txEl>
                                          </p:spTgt>
                                        </p:tgtEl>
                                        <p:attrNameLst>
                                          <p:attrName>style.visibility</p:attrName>
                                        </p:attrNameLst>
                                      </p:cBhvr>
                                      <p:to>
                                        <p:strVal val="visible"/>
                                      </p:to>
                                    </p:set>
                                    <p:animEffect transition="in" filter="fade">
                                      <p:cBhvr>
                                        <p:cTn id="129" dur="1000"/>
                                        <p:tgtEl>
                                          <p:spTgt spid="6">
                                            <p:txEl>
                                              <p:pRg st="9" end="9"/>
                                            </p:txEl>
                                          </p:spTgt>
                                        </p:tgtEl>
                                      </p:cBhvr>
                                    </p:animEffect>
                                    <p:anim calcmode="lin" valueType="num">
                                      <p:cBhvr>
                                        <p:cTn id="130"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131"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673228"/>
            <a:ext cx="9377154" cy="614014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a:t>
            </a:r>
            <a:r>
              <a:rPr lang="fa-IR" sz="2000"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پاسداران، ضامن اجرای عینی عدالت و نگهبانان امنیت اخلاقی جامعه هستند که اقتدار نظام را در گرو انصاف و پاک‌دستی می‌دانند.</a:t>
            </a:r>
            <a:endParaRPr lang="fa-IR" sz="20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اجرای بی‌طرفانه قانون و عدالت: نظارت و مداخله قاطع در موارد نقض عدالت (اعم از اقتصادی، قضایی، اجتماعی) بدون ملاحظه شخص یا گروه.</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مبارزه سازمان‌یافته با فساد: رصد، کشف و مقابله با هرگونه فساد اداری و مالی در بدنه حکومت و اقتصاد، به عنوان یک مأموریت امنیتی ملی.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تضمین </a:t>
            </a:r>
            <a:r>
              <a:rPr lang="fa-IR" b="1" dirty="0">
                <a:solidFill>
                  <a:prstClr val="black"/>
                </a:solidFill>
                <a:cs typeface="B Nazanin" panose="00000400000000000000" pitchFamily="2" charset="-78"/>
              </a:rPr>
              <a:t>امنیت فعالان و افشاگران: ایجاد فضای امن روانی و حقوقی برای افرادی که موارد بی‌عدالتی یا فساد را به صورت قانونمند و شفاف گزارش می‌دهند.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الگوسازی از اخلاق جهادی: ترویج سبک زندگی ساده، قناعت و دوری از تشریفات در میان نیروهای خود.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حفظ نظم و امنیت اجتماعی با رعایت حقوق مردم:  برخورد قاطع اما محترمانه و عادلانه در مواجهه با تخلفات، به گونه‌ای که مردم، پاسدار را «حافظ حقوق» خود بدانند، نه «قدرت سرکوب‌گر».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3073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936468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66699"/>
            <a:ext cx="9377154" cy="6786473"/>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نقش بسیجیان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بسیجی، دست و دل جبهه حق در متن مردم و مجری و مبلغ عملی عدالت و اخلاق جهادی در سطح محلات است.</a:t>
            </a:r>
            <a:endParaRPr lang="fa-IR" sz="2000"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خدمت‌رسانی میدانی و داوطلبانه: سازماندهی اقدامات جهادی در حوزه‌های محرومیت‌زدایی، سازندگی، امدادرسانی و حل مشکلات معیشتی مردم.</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نمونه‌سازی اخلاقی: نمایش عملی ایثار، ساده‌زیستی، صبر و مهربانی در رفتار روزمره با مردم به عنوان یک «مبلغ زنده.»</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نظارت مردمی و بازخورددهی: حضور به عنوان چشم و گوش بیدار نظام در محلات، گزارش‌دهی صادقانه از مشکلات و کم‌بودهای عدالت‌خواهی به سطوح بالاتر.</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تبیین چهره‌به‌چهره ارزش‌ها: توضیح دلایل و ضرورت عدالت، مبارزه با فساد و اخلاق جهادی برای عموم مردم با زبان قابل فهم.</a:t>
            </a:r>
          </a:p>
          <a:p>
            <a:pPr marL="342900" indent="-34290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ایجاد شبکه‌های همدلی و حمایت: تشکیل گروه‌های خودجوش برای کمک به نیازمندان و ایجاد پیوندهای عاطفی محکم در جامعه</a:t>
            </a:r>
            <a:r>
              <a:rPr lang="fa-IR" sz="1900" b="1" dirty="0" smtClean="0">
                <a:solidFill>
                  <a:prstClr val="black"/>
                </a:solidFill>
                <a:cs typeface="B Nazanin" panose="00000400000000000000" pitchFamily="2" charset="-78"/>
              </a:rPr>
              <a:t>.</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117453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2"/>
            <a:ext cx="9346033" cy="6093976"/>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فرماندهان و مدیران</a:t>
            </a: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فرمانده، رهبر اخلاقی، برنامه‌ریز و ناظر کلان است که عدالت و اخلاق جهادی را از شعار به اولویت سیاست‌گذاری و معیار ارزیاری تبدیل می‌کند.</a:t>
            </a:r>
          </a:p>
          <a:p>
            <a:pPr marL="342900" indent="-34290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رهبری اخلاقی و الگوسازی: پیشگامی در ساده‌زیستی، پاسخگویی، و رعایت انصاف در مدیریت منابع تحت امر.</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نظارت عالی بر تحقق عدالت: طراحی سیستم‌های شفافیت، پاسخگویی و ارزیابی عملکرد بر مبنای شاخص‌های عدالت و رضایت مردمی.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تصمیم‌سازی و تخصیص منابع بر مبنای عدالت: جهت‌دهی بودجه و امکانات به مناطق محروم و پروژه‌های خدمت‌رسانی با اولویت حداکثری.</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برنامه‌ریزی جهادی: تدوین استراتژی‌های بلندمدت که در آن «خدمت صادقانه» و «توسعه عادلانه» به عنوان محور پیشرفت تعریف شود.</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حمایت قاطع از مجریان عدالت: پشتیبانی بی‌قیدوشرط از نیروها و نهادهایی که در خط مقدم اجرای عدالت یا مبارزه با فساد ایستاده‌اند.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6220480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374303"/>
            <a:ext cx="9377154" cy="6786473"/>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روحانی، مبناگذار فکری، وجدان بیدار و معلم اخلاق جامعه است که عدالت و خدمت را از تکلیف حکومتی به تکلیف دینی و ارزش اجتماعی تبدیل می‌کند.</a:t>
            </a:r>
            <a:endParaRPr lang="fa-IR" b="1" dirty="0" smtClean="0">
              <a:solidFill>
                <a:prstClr val="black"/>
              </a:solidFill>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آموزش و ترویج اخلاق اسلامی: تبیین جایگاه عدالت، انصاف، ایثار و خدمت در منظومه فکری اسلام و سیره اهل بیت(ع).</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تبیین فقهی و قرآنی عدالت: استخراج و ارائه احکام و الزامات شرعی مربوط به حقوق مردم، حرمت ظلم، و وجوب امر به معروف و نهی از منکر در سطح حکومت.</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هدایت جامعه به سمت خدمت و ایثار: ترغیب مردم به مشارکت در کارهای خیر، کمک به محرومان و اولویت دادن منافع عمومی بر منافع شخصی از منظر دینی.</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نقد اخلاقی و دلسوزانه: هشدارهای به‌موقع و مبتنی بر دلسوزی درباره انحرافات اخلاقی و عدالت‌ستیزی در بدنه حکومت و جامعه.</a:t>
            </a:r>
          </a:p>
          <a:p>
            <a:pPr marL="285750" indent="-285750" algn="justLow" rtl="1">
              <a:lnSpc>
                <a:spcPct val="150000"/>
              </a:lnSpc>
              <a:buFont typeface="Arial" panose="020B0604020202020204" pitchFamily="34" charset="0"/>
              <a:buChar char="•"/>
            </a:pPr>
            <a:r>
              <a:rPr lang="fa-IR" sz="1900" b="1" dirty="0">
                <a:solidFill>
                  <a:prstClr val="black"/>
                </a:solidFill>
                <a:cs typeface="B Nazanin" panose="00000400000000000000" pitchFamily="2" charset="-78"/>
              </a:rPr>
              <a:t>ایجاد گفتمان حق‌مدار: تبدیل عدالت‌خواهی و اخلاق جهادی به گفتمان مسلط و ارزش محوری در فضای فرهنگی و رسانه‌ای کشور.</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336099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56055" y="654557"/>
            <a:ext cx="9232594" cy="6024726"/>
          </a:xfrm>
          <a:prstGeom prst="rect">
            <a:avLst/>
          </a:prstGeom>
          <a:noFill/>
        </p:spPr>
        <p:txBody>
          <a:bodyPr wrap="square" rtlCol="1">
            <a:spAutoFit/>
          </a:bodyPr>
          <a:lstStyle/>
          <a:p>
            <a:pPr algn="justLow" rtl="1">
              <a:lnSpc>
                <a:spcPct val="150000"/>
              </a:lnSpc>
            </a:pPr>
            <a:r>
              <a:rPr lang="fa-IR" sz="2300" dirty="0" smtClean="0">
                <a:solidFill>
                  <a:srgbClr val="C00000"/>
                </a:solidFill>
                <a:cs typeface="B Titr" panose="00000700000000000000" pitchFamily="2" charset="-78"/>
              </a:rPr>
              <a:t>10.جمع‌بندی </a:t>
            </a:r>
            <a:r>
              <a:rPr lang="fa-IR" sz="2300" dirty="0">
                <a:solidFill>
                  <a:srgbClr val="C00000"/>
                </a:solidFill>
                <a:cs typeface="B Titr" panose="00000700000000000000" pitchFamily="2" charset="-78"/>
              </a:rPr>
              <a:t>ارتقایی (تثبیت نگاه راهبردی)</a:t>
            </a:r>
          </a:p>
          <a:p>
            <a:pPr algn="justLow" rtl="1">
              <a:lnSpc>
                <a:spcPct val="150000"/>
              </a:lnSpc>
            </a:pPr>
            <a:r>
              <a:rPr lang="fa-IR" b="1" dirty="0" smtClean="0">
                <a:solidFill>
                  <a:prstClr val="black"/>
                </a:solidFill>
                <a:cs typeface="B Nazanin" panose="00000400000000000000" pitchFamily="2" charset="-78"/>
              </a:rPr>
              <a:t>با تکمیل و نهادینه‌سازی این محور، الگوی عدالت، مردم‌داری و اخلاق جهادی به عنوان موتور محرکه مشروعیت و قدرت نرم، به‌صورت کامل چنین کارکردی پیدا می‌کند:</a:t>
            </a:r>
          </a:p>
          <a:p>
            <a:pPr algn="justLow" rtl="1">
              <a:lnSpc>
                <a:spcPct val="150000"/>
              </a:lnSpc>
            </a:pPr>
            <a:r>
              <a:rPr lang="fa-IR" b="1" dirty="0" smtClean="0">
                <a:solidFill>
                  <a:prstClr val="black"/>
                </a:solidFill>
                <a:cs typeface="B Nazanin" panose="00000400000000000000" pitchFamily="2" charset="-78"/>
              </a:rPr>
              <a:t>•	تنظیم‌کننده معیار اساسی مشروعیت: تبدیل می‌شود به سنجه نهایی ارزیابی عملکرد هر فرد و نهاد در جبهه حق. مشروعیت، دیگر نه صرفاً در «قدرت حفظ نظام»، که در «قدرت خدمت عادلانه و اخلاقی به مردم» تعریف می‌شود.</a:t>
            </a:r>
          </a:p>
          <a:p>
            <a:pPr algn="justLow" rtl="1">
              <a:lnSpc>
                <a:spcPct val="150000"/>
              </a:lnSpc>
            </a:pPr>
            <a:r>
              <a:rPr lang="fa-IR" b="1" dirty="0" smtClean="0">
                <a:solidFill>
                  <a:prstClr val="black"/>
                </a:solidFill>
                <a:cs typeface="B Nazanin" panose="00000400000000000000" pitchFamily="2" charset="-78"/>
              </a:rPr>
              <a:t>•	خنثی‌کننده مؤثرترین سلاح دشمن: پاسخی یکپارچه و عملی به محور اصلی جنگ روانی و نرم دشمن (یعنی ایجاد شکاف بین مردم و حکومت) ارائه می‌دهد. ادعاهای دشمن درباره فساد، بی‌عدالتی و بی‌اعتنایی در عمل رد می‌شود.</a:t>
            </a:r>
          </a:p>
          <a:p>
            <a:pPr algn="justLow" rtl="1">
              <a:lnSpc>
                <a:spcPct val="150000"/>
              </a:lnSpc>
            </a:pPr>
            <a:r>
              <a:rPr lang="fa-IR" b="1" dirty="0" smtClean="0">
                <a:solidFill>
                  <a:prstClr val="black"/>
                </a:solidFill>
                <a:cs typeface="B Nazanin" panose="00000400000000000000" pitchFamily="2" charset="-78"/>
              </a:rPr>
              <a:t>•	تولیدکننده سرمایه اجتماعی غیرقابل نفوذ: وفاداری و حمایت مردمی را از حالت احساسی و شکننده، به وضعیتی مبتنی بر اعتماد نهادینه شده، منفعت مشترک و ارزش‌های اخلاقی مشترک ارتقا می‌دهد. این سرمایه، مهم‌ترین پناهگاه در بحران‌هاست.</a:t>
            </a:r>
          </a:p>
          <a:p>
            <a:pPr algn="justLow" rtl="1">
              <a:lnSpc>
                <a:spcPct val="150000"/>
              </a:lnSpc>
            </a:pPr>
            <a:r>
              <a:rPr lang="fa-IR" b="1" dirty="0" smtClean="0">
                <a:solidFill>
                  <a:prstClr val="black"/>
                </a:solidFill>
                <a:cs typeface="B Nazanin" panose="00000400000000000000" pitchFamily="2" charset="-78"/>
              </a:rPr>
              <a:t>•	مانع گسست درونی و فرسایش اراده ملی: با ایجاد توقع عمومی از رفتار عادلانه و اخلاقی مسئولان، و پاسخ دادن به آن، مانع از انباشت خشم و ناامیدی در جامعه می‌شود. این امر، تاب‌آوری ملی در برابر فشارهای طولانی‌مدت را تضمین می‌کند.</a:t>
            </a:r>
            <a:endParaRPr lang="fa-IR"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339</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58675658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43990"/>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 هدف کلان</a:t>
            </a:r>
          </a:p>
          <a:p>
            <a:pPr algn="justLow" rtl="1">
              <a:lnSpc>
                <a:spcPct val="150000"/>
              </a:lnSpc>
            </a:pPr>
            <a:r>
              <a:rPr lang="fa-IR" sz="2200" b="1" dirty="0" smtClean="0">
                <a:solidFill>
                  <a:prstClr val="black"/>
                </a:solidFill>
                <a:cs typeface="B Nazanin" panose="00000400000000000000" pitchFamily="2" charset="-78"/>
              </a:rPr>
              <a:t>ایجاد </a:t>
            </a:r>
            <a:r>
              <a:rPr lang="fa-IR" sz="2200" b="1" dirty="0">
                <a:solidFill>
                  <a:prstClr val="black"/>
                </a:solidFill>
                <a:cs typeface="B Nazanin" panose="00000400000000000000" pitchFamily="2" charset="-78"/>
              </a:rPr>
              <a:t>و نهادینه‌سازی مکانیزم روانی-معنوی «ثبات‌قلب» در فرد و جامعه مؤمنان، به‌گونه‌ای که در مواجهه با فشارها، شکست‌های مقطعی و جنگ روانی دشمن، واکنش غالب، نه «سستی و اندوه»، که «احساس برتری و اعتماد به نفسِ برخاسته از ایمان» باشد؛ تا ظرفیت تحلیلی و کنشی در شرایط بحران حفظ و تقویت گردد</a:t>
            </a:r>
            <a:r>
              <a:rPr lang="fa-IR" sz="2200" b="1" dirty="0" smtClean="0">
                <a:solidFill>
                  <a:prstClr val="black"/>
                </a:solidFill>
                <a:cs typeface="B Nazanin" panose="00000400000000000000" pitchFamily="2" charset="-78"/>
              </a:rPr>
              <a:t>.</a:t>
            </a:r>
          </a:p>
          <a:p>
            <a:pPr algn="justLow" rtl="1">
              <a:lnSpc>
                <a:spcPct val="150000"/>
              </a:lnSpc>
            </a:pPr>
            <a:r>
              <a:rPr lang="fa-IR" sz="2200" dirty="0">
                <a:solidFill>
                  <a:srgbClr val="C00000"/>
                </a:solidFill>
                <a:cs typeface="B Titr" panose="00000700000000000000" pitchFamily="2" charset="-78"/>
              </a:rPr>
              <a:t>2. کارکرد کلان </a:t>
            </a:r>
          </a:p>
          <a:p>
            <a:pPr algn="justLow" rtl="1">
              <a:lnSpc>
                <a:spcPct val="150000"/>
              </a:lnSpc>
            </a:pPr>
            <a:r>
              <a:rPr lang="fa-IR" sz="2200" b="1" dirty="0">
                <a:solidFill>
                  <a:prstClr val="black"/>
                </a:solidFill>
                <a:cs typeface="B Nazanin" panose="00000400000000000000" pitchFamily="2" charset="-78"/>
              </a:rPr>
              <a:t>جلوگیری از فروپاشی درونی، تزلزل روانی و نفوذ تردید در شرایط جنگ، تهدید و بحران.</a:t>
            </a:r>
          </a:p>
          <a:p>
            <a:pPr algn="justLow" rtl="1">
              <a:lnSpc>
                <a:spcPct val="150000"/>
              </a:lnSpc>
            </a:pPr>
            <a:r>
              <a:rPr lang="fa-IR" sz="2200" dirty="0">
                <a:solidFill>
                  <a:srgbClr val="C00000"/>
                </a:solidFill>
                <a:cs typeface="B Titr" panose="00000700000000000000" pitchFamily="2" charset="-78"/>
              </a:rPr>
              <a:t>3. تبیین محوری</a:t>
            </a:r>
          </a:p>
          <a:p>
            <a:pPr algn="justLow" rtl="1">
              <a:lnSpc>
                <a:spcPct val="150000"/>
              </a:lnSpc>
            </a:pPr>
            <a:r>
              <a:rPr lang="fa-IR" sz="2200" b="1" dirty="0">
                <a:solidFill>
                  <a:prstClr val="black"/>
                </a:solidFill>
                <a:cs typeface="B Nazanin" panose="00000400000000000000" pitchFamily="2" charset="-78"/>
              </a:rPr>
              <a:t>در منطق قرآن، نخستین میدان نبرد، دل و باور انسان مؤمن است. اگر این میدان حفظ شود، شکست بیرونی معنا نخواهد داشت؛ و اگر این میدان فروبریزد، حتی با امکانات فراوان، پیروزی حاصل نخواهد </a:t>
            </a:r>
            <a:r>
              <a:rPr lang="fa-IR" sz="2200" b="1" dirty="0" smtClean="0">
                <a:solidFill>
                  <a:prstClr val="black"/>
                </a:solidFill>
                <a:cs typeface="B Nazanin" panose="00000400000000000000" pitchFamily="2" charset="-78"/>
              </a:rPr>
              <a:t>شد. ازاین‌رو</a:t>
            </a:r>
            <a:r>
              <a:rPr lang="fa-IR" sz="2200" b="1" dirty="0">
                <a:solidFill>
                  <a:prstClr val="black"/>
                </a:solidFill>
                <a:cs typeface="B Nazanin" panose="00000400000000000000" pitchFamily="2" charset="-78"/>
              </a:rPr>
              <a:t>، ایمان زنده، یقین‌آفرین و عمل‌محور، زیربنای همۀ نصرت‌ها و پیروزی‌هاست.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975645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 calcmode="lin" valueType="num">
                                      <p:cBhvr>
                                        <p:cTn id="30"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fade">
                                      <p:cBhvr>
                                        <p:cTn id="38" dur="1000"/>
                                        <p:tgtEl>
                                          <p:spTgt spid="6">
                                            <p:txEl>
                                              <p:pRg st="3" end="3"/>
                                            </p:txEl>
                                          </p:spTgt>
                                        </p:tgtEl>
                                      </p:cBhvr>
                                    </p:animEffect>
                                    <p:anim calcmode="lin" valueType="num">
                                      <p:cBhvr>
                                        <p:cTn id="3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anim calcmode="lin" valueType="num">
                                      <p:cBhvr>
                                        <p:cTn id="45"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4" end="4"/>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5" end="5"/>
                                            </p:txEl>
                                          </p:spTgt>
                                        </p:tgtEl>
                                        <p:attrNameLst>
                                          <p:attrName>style.visibility</p:attrName>
                                        </p:attrNameLst>
                                      </p:cBhvr>
                                      <p:to>
                                        <p:strVal val="visible"/>
                                      </p:to>
                                    </p:set>
                                    <p:animEffect transition="in" filter="fade">
                                      <p:cBhvr>
                                        <p:cTn id="53" dur="1000"/>
                                        <p:tgtEl>
                                          <p:spTgt spid="6">
                                            <p:txEl>
                                              <p:pRg st="5" end="5"/>
                                            </p:txEl>
                                          </p:spTgt>
                                        </p:tgtEl>
                                      </p:cBhvr>
                                    </p:animEffect>
                                    <p:anim calcmode="lin" valueType="num">
                                      <p:cBhvr>
                                        <p:cTn id="5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24935" y="833126"/>
            <a:ext cx="9232594" cy="5424562"/>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400" b="1" dirty="0">
                <a:solidFill>
                  <a:srgbClr val="0070C0"/>
                </a:solidFill>
                <a:cs typeface="B Nazanin" panose="00000400000000000000" pitchFamily="2" charset="-78"/>
              </a:rPr>
              <a:t>گزاره راهبردی تکمیلی:</a:t>
            </a:r>
          </a:p>
          <a:p>
            <a:pPr algn="justLow" rtl="1">
              <a:lnSpc>
                <a:spcPct val="150000"/>
              </a:lnSpc>
            </a:pPr>
            <a:r>
              <a:rPr lang="fa-IR" sz="2300" b="1" dirty="0">
                <a:solidFill>
                  <a:prstClr val="black"/>
                </a:solidFill>
                <a:cs typeface="B Nazanin" panose="00000400000000000000" pitchFamily="2" charset="-78"/>
              </a:rPr>
              <a:t>جامعه‌ای که عدالت و اخلاق جهادی را نه به عنوان یک آرمان انتزاعی، که به عنوان قانون اساسی رفتاری حکمرانی و تعامل اجتماعی درآورد و محقق سازد:</a:t>
            </a:r>
          </a:p>
          <a:p>
            <a:pPr algn="justLow" rtl="1">
              <a:lnSpc>
                <a:spcPct val="150000"/>
              </a:lnSpc>
            </a:pPr>
            <a:r>
              <a:rPr lang="fa-IR" sz="2300" b="1" dirty="0">
                <a:solidFill>
                  <a:prstClr val="black"/>
                </a:solidFill>
                <a:cs typeface="B Nazanin" panose="00000400000000000000" pitchFamily="2" charset="-78"/>
              </a:rPr>
              <a:t>•	از حمایت مردمی نه فقط به عنوان پشتوانه برای بقا، که به عنوان موتور محرکه پیشرفت و اقتدار تمدنی بهره می‌برد.</a:t>
            </a:r>
          </a:p>
          <a:p>
            <a:pPr algn="justLow" rtl="1">
              <a:lnSpc>
                <a:spcPct val="150000"/>
              </a:lnSpc>
            </a:pPr>
            <a:r>
              <a:rPr lang="fa-IR" sz="2300" b="1" dirty="0">
                <a:solidFill>
                  <a:prstClr val="black"/>
                </a:solidFill>
                <a:cs typeface="B Nazanin" panose="00000400000000000000" pitchFamily="2" charset="-78"/>
              </a:rPr>
              <a:t>•	از قدرت نه برای سلطه و انباشت ثروت، که به عنوان امانتی برای خدمت‌رسانی بیشتر و گسترش دایره عدالت استفاده می‌نماید.</a:t>
            </a:r>
          </a:p>
          <a:p>
            <a:pPr algn="justLow" rtl="1">
              <a:lnSpc>
                <a:spcPct val="150000"/>
              </a:lnSpc>
            </a:pPr>
            <a:r>
              <a:rPr lang="fa-IR" sz="2300" b="1" dirty="0">
                <a:solidFill>
                  <a:prstClr val="black"/>
                </a:solidFill>
                <a:cs typeface="B Nazanin" panose="00000400000000000000" pitchFamily="2" charset="-78"/>
              </a:rPr>
              <a:t>•	و در مسیر تحقق آرمان‌های خود، نه تنها به دنبال ساختن زیرساخت‌های مادی، که توان خلق «الگوی حکمرانی اخلاق‌محور» و «نظام اجتماعی عادلانه و عزتمند» را به نمایش می‌گذارد که خود، بزرگ‌ترین رسالت و پیام برای جهان جستجوگر عدالت خواهد بود.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06623" y="-31663"/>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340</a:t>
            </a:r>
            <a:endParaRPr lang="fa-IR" dirty="0">
              <a:solidFill>
                <a:prstClr val="black"/>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0" name="TextBox 9">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0673164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80108"/>
            <a:ext cx="9232594" cy="6247864"/>
          </a:xfrm>
          <a:prstGeom prst="rect">
            <a:avLst/>
          </a:prstGeom>
          <a:noFill/>
        </p:spPr>
        <p:txBody>
          <a:bodyPr wrap="square" rtlCol="1">
            <a:spAutoFit/>
          </a:bodyPr>
          <a:lstStyle/>
          <a:p>
            <a:pPr algn="justLow" rtl="1">
              <a:lnSpc>
                <a:spcPct val="250000"/>
              </a:lnSpc>
            </a:pPr>
            <a:r>
              <a:rPr lang="fa-IR" sz="2400" dirty="0" smtClean="0">
                <a:solidFill>
                  <a:srgbClr val="C00000"/>
                </a:solidFill>
                <a:cs typeface="B Titr" panose="00000700000000000000" pitchFamily="2" charset="-78"/>
              </a:rPr>
              <a:t>11</a:t>
            </a:r>
            <a:r>
              <a:rPr lang="fa-IR" sz="2800" dirty="0" smtClean="0">
                <a:solidFill>
                  <a:srgbClr val="C00000"/>
                </a:solidFill>
                <a:cs typeface="B Titr" panose="00000700000000000000" pitchFamily="2" charset="-78"/>
              </a:rPr>
              <a:t>. شبهات مطرح</a:t>
            </a:r>
            <a:endParaRPr lang="fa-IR" sz="2800" dirty="0">
              <a:solidFill>
                <a:srgbClr val="C00000"/>
              </a:solidFill>
              <a:cs typeface="B Titr" panose="00000700000000000000" pitchFamily="2" charset="-78"/>
            </a:endParaRPr>
          </a:p>
          <a:p>
            <a:pPr marL="342900" indent="-342900" algn="just" rtl="1">
              <a:lnSpc>
                <a:spcPct val="150000"/>
              </a:lnSpc>
              <a:buFont typeface="Wingdings" panose="05000000000000000000" pitchFamily="2" charset="2"/>
              <a:buChar char="q"/>
            </a:pPr>
            <a:r>
              <a:rPr lang="fa-IR" sz="2200" b="1" dirty="0">
                <a:solidFill>
                  <a:prstClr val="black"/>
                </a:solidFill>
                <a:cs typeface="B Nazanin" panose="00000400000000000000" pitchFamily="2" charset="-78"/>
              </a:rPr>
              <a:t>آیا فساد و ناکارآمدی برخی از مسئو لان باعث می شود عدالت و مردم داری صرفاً شعار باشد و تحق عملی نداشته باشد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200" b="1" dirty="0">
                <a:solidFill>
                  <a:prstClr val="black"/>
                </a:solidFill>
                <a:cs typeface="B Nazanin" panose="00000400000000000000" pitchFamily="2" charset="-78"/>
              </a:rPr>
              <a:t>آیا تبعیض میان مردم باعث فروپاشی اعتماد اجتماعی نمی شود و جبهه حق را تضعیف می کند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200" b="1" dirty="0">
                <a:solidFill>
                  <a:prstClr val="black"/>
                </a:solidFill>
                <a:cs typeface="B Nazanin" panose="00000400000000000000" pitchFamily="2" charset="-78"/>
              </a:rPr>
              <a:t>چرا رهبری برای تحقق عدالت اجتماعی و حفظ سرمایه اجتماعی نظام با مسئولان فاسد و ناکارآمد برخورد جدی نمی‌کند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آیا </a:t>
            </a:r>
            <a:r>
              <a:rPr lang="fa-IR" sz="2200" b="1" dirty="0">
                <a:solidFill>
                  <a:prstClr val="black"/>
                </a:solidFill>
                <a:cs typeface="B Nazanin" panose="00000400000000000000" pitchFamily="2" charset="-78"/>
              </a:rPr>
              <a:t>تمرکز بر عدالت و مردم‎داری باعث کند شدن کارهای فوری و ضروری در میدان‎های جهاد نمی‎شود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آیا </a:t>
            </a:r>
            <a:r>
              <a:rPr lang="fa-IR" sz="2200" b="1" dirty="0">
                <a:solidFill>
                  <a:prstClr val="black"/>
                </a:solidFill>
                <a:cs typeface="B Nazanin" panose="00000400000000000000" pitchFamily="2" charset="-78"/>
              </a:rPr>
              <a:t>رأفت و مهربانی با مردم باعث ایجاد ناهماهنگی یا سستی در نیروها نمی‌شود</a:t>
            </a:r>
            <a:r>
              <a:rPr lang="fa-IR" sz="22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200" b="1" dirty="0">
                <a:solidFill>
                  <a:prstClr val="black"/>
                </a:solidFill>
                <a:cs typeface="B Nazanin" panose="00000400000000000000" pitchFamily="2" charset="-78"/>
              </a:rPr>
              <a:t>آیا خدمت صادقانه عملی است یا فقط شعار است</a:t>
            </a:r>
            <a:r>
              <a:rPr lang="fa-IR" sz="22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18448862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4" y="494599"/>
            <a:ext cx="9176847" cy="6155531"/>
          </a:xfrm>
          <a:prstGeom prst="rect">
            <a:avLst/>
          </a:prstGeom>
          <a:noFill/>
        </p:spPr>
        <p:txBody>
          <a:bodyPr wrap="square" rtlCol="1">
            <a:spAutoFit/>
          </a:bodyPr>
          <a:lstStyle/>
          <a:p>
            <a:pPr algn="justLow" rtl="1">
              <a:lnSpc>
                <a:spcPct val="250000"/>
              </a:lnSpc>
            </a:pPr>
            <a:r>
              <a:rPr lang="fa-IR" sz="2400" dirty="0" smtClean="0">
                <a:solidFill>
                  <a:srgbClr val="C00000"/>
                </a:solidFill>
                <a:cs typeface="B Titr" panose="00000700000000000000" pitchFamily="2" charset="-78"/>
              </a:rPr>
              <a:t>11</a:t>
            </a:r>
            <a:r>
              <a:rPr lang="fa-IR" sz="2800" dirty="0" smtClean="0">
                <a:solidFill>
                  <a:srgbClr val="C00000"/>
                </a:solidFill>
                <a:cs typeface="B Titr" panose="00000700000000000000" pitchFamily="2" charset="-78"/>
              </a:rPr>
              <a:t>. شبهات مطرح</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پاسخ نیکو به بدی باعث ضعف در مواجهه با دشمن نمی‎شود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روحیه جهادی با عدالت و رأفت هم‌زمان قابل تحقق است</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آیا </a:t>
            </a:r>
            <a:r>
              <a:rPr lang="fa-IR" sz="2400" b="1" dirty="0">
                <a:solidFill>
                  <a:prstClr val="black"/>
                </a:solidFill>
                <a:cs typeface="B Nazanin" panose="00000400000000000000" pitchFamily="2" charset="-78"/>
              </a:rPr>
              <a:t>فساد و ناکارآمدی مسئولان باعث می‌شود عدالت و مردم‌داری صرفاً شعار باشد و تحقق عملی نداشته باشد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تبعیض میان مردم باعث فروپاشی اعتماد اجتماعی نمی‌شود و جبهه حق را تضعیف می‌کند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smtClean="0">
                <a:solidFill>
                  <a:prstClr val="black"/>
                </a:solidFill>
                <a:cs typeface="B Nazanin" panose="00000400000000000000" pitchFamily="2" charset="-78"/>
              </a:rPr>
              <a:t>اگر </a:t>
            </a:r>
            <a:r>
              <a:rPr lang="fa-IR" sz="2400" b="1" dirty="0">
                <a:solidFill>
                  <a:prstClr val="black"/>
                </a:solidFill>
                <a:cs typeface="B Nazanin" panose="00000400000000000000" pitchFamily="2" charset="-78"/>
              </a:rPr>
              <a:t>کارگزاران تبعیض یا فساد کنند، آیا مردم پشت جبهه حق باقی می‌مانند</a:t>
            </a:r>
            <a:r>
              <a:rPr lang="fa-IR" sz="2400" b="1" dirty="0" smtClean="0">
                <a:solidFill>
                  <a:prstClr val="black"/>
                </a:solidFill>
                <a:cs typeface="B Nazanin" panose="00000400000000000000" pitchFamily="2" charset="-78"/>
              </a:rPr>
              <a:t>؟</a:t>
            </a:r>
          </a:p>
          <a:p>
            <a:pPr marL="342900" indent="-342900" algn="just" rtl="1">
              <a:lnSpc>
                <a:spcPct val="150000"/>
              </a:lnSpc>
              <a:buFont typeface="Wingdings" panose="05000000000000000000" pitchFamily="2" charset="2"/>
              <a:buChar char="q"/>
            </a:pPr>
            <a:r>
              <a:rPr lang="fa-IR" sz="2400" b="1" dirty="0">
                <a:solidFill>
                  <a:prstClr val="black"/>
                </a:solidFill>
                <a:cs typeface="B Nazanin" panose="00000400000000000000" pitchFamily="2" charset="-78"/>
              </a:rPr>
              <a:t>آیا اخلاق جهادی و صبر در برابر ظلم و فساد کارگزاران، با واقعیت عملی سازگار است؟</a:t>
            </a:r>
            <a:endParaRPr lang="fa-IR" sz="24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29145080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2101" y="1159607"/>
            <a:ext cx="9232594" cy="5170646"/>
          </a:xfrm>
          <a:prstGeom prst="rect">
            <a:avLst/>
          </a:prstGeom>
          <a:noFill/>
        </p:spPr>
        <p:txBody>
          <a:bodyPr wrap="square" rtlCol="1">
            <a:spAutoFit/>
          </a:bodyPr>
          <a:lstStyle/>
          <a:p>
            <a:pPr algn="justLow" rtl="1">
              <a:lnSpc>
                <a:spcPct val="150000"/>
              </a:lnSpc>
            </a:pPr>
            <a:r>
              <a:rPr lang="fa-IR" sz="2800" dirty="0" smtClean="0">
                <a:solidFill>
                  <a:srgbClr val="C00000"/>
                </a:solidFill>
                <a:cs typeface="B Titr" panose="00000700000000000000" pitchFamily="2" charset="-78"/>
              </a:rPr>
              <a:t>12. نتیجه نهایی محور</a:t>
            </a:r>
          </a:p>
          <a:p>
            <a:pPr algn="justLow" rtl="1">
              <a:lnSpc>
                <a:spcPct val="150000"/>
              </a:lnSpc>
            </a:pPr>
            <a:r>
              <a:rPr lang="fa-IR" sz="2400" b="1" dirty="0">
                <a:solidFill>
                  <a:prstClr val="black"/>
                </a:solidFill>
                <a:cs typeface="B Nazanin" panose="00000400000000000000" pitchFamily="2" charset="-78"/>
              </a:rPr>
              <a:t>در نبرد تمدنی کنونی، مهم‌ترین سنگر، دل‌های مردم است. محور هشتم نشان می‌دهد که حفظ و تسخیر این سنگر، نه با شعار و وعده، بلکه تنها با عمل عادلانه، رفتار مهربانانه، خدمت خالصانه و اخلاق ایثارگرانه ممکن است. این محور، بقا و عزت جبهه حق را نه در انباشت سلاح‌های سخت، که در انباشت اعتماد عمومی و نه در نمایش قدرت بر مردم، که در نمایش خدمت به مردم تعریف می‌کند. هرگونه غفلت از این محور، حلقه‌ای ضعیف و مرگبار در زنجیره دفاع ملی ایجاد می‌کند که دشمن تمام توان خود را برای حمله به آن متمرکز خواهد کرد. بنابراین، عدالت و اخلاق جهادی، اولویت اول امنیت ملی و شرط لازم برای هرگونه پیشرفت و اقتدار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1806443" y="174248"/>
            <a:ext cx="5526741"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محور هشتم: عدالت، مردم‌داری و روحیه جهادی</a:t>
            </a:r>
          </a:p>
        </p:txBody>
      </p:sp>
    </p:spTree>
    <p:extLst>
      <p:ext uri="{BB962C8B-B14F-4D97-AF65-F5344CB8AC3E}">
        <p14:creationId xmlns:p14="http://schemas.microsoft.com/office/powerpoint/2010/main" val="39250008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 xmlns:a16="http://schemas.microsoft.com/office/drawing/2014/main"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
            <a:ext cx="12192000" cy="6857355"/>
          </a:xfrm>
          <a:prstGeom prst="rect">
            <a:avLst/>
          </a:prstGeom>
        </p:spPr>
      </p:pic>
      <p:sp>
        <p:nvSpPr>
          <p:cNvPr id="6" name="Title 1"/>
          <p:cNvSpPr txBox="1">
            <a:spLocks/>
          </p:cNvSpPr>
          <p:nvPr/>
        </p:nvSpPr>
        <p:spPr>
          <a:xfrm>
            <a:off x="3585457" y="2705531"/>
            <a:ext cx="5021086" cy="1200633"/>
          </a:xfrm>
          <a:prstGeom prst="rect">
            <a:avLst/>
          </a:prstGeom>
        </p:spPr>
        <p:txBody>
          <a:bodyPr vert="horz" lIns="91440" tIns="45720" rIns="91440" bIns="45720" rtlCol="0" anchor="b">
            <a:normAutofit/>
          </a:bodyPr>
          <a:lstStyle>
            <a:lvl1pPr algn="l" defTabSz="457200" rtl="1" eaLnBrk="1" latinLnBrk="0" hangingPunct="1">
              <a:spcBef>
                <a:spcPct val="0"/>
              </a:spcBef>
              <a:buNone/>
              <a:defRPr sz="4800" b="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fa-IR" sz="6000" dirty="0">
                <a:solidFill>
                  <a:prstClr val="white"/>
                </a:solidFill>
                <a:latin typeface="IranNastaliq" pitchFamily="18" charset="0"/>
                <a:cs typeface="IranNastaliq" pitchFamily="18" charset="0"/>
              </a:rPr>
              <a:t>والحمدللّه ربّ العالمین</a:t>
            </a:r>
            <a:endParaRPr lang="en-US" sz="6000" dirty="0">
              <a:solidFill>
                <a:prstClr val="white"/>
              </a:solidFill>
              <a:latin typeface="IranNastaliq" pitchFamily="18" charset="0"/>
              <a:cs typeface="IranNastaliq" pitchFamily="18" charset="0"/>
            </a:endParaRPr>
          </a:p>
        </p:txBody>
      </p:sp>
      <p:sp>
        <p:nvSpPr>
          <p:cNvPr id="7"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429918" y="6071411"/>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344</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18246238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940063" y="856791"/>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345</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70295338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2000" cy="6857999"/>
          </a:xfrm>
          <a:prstGeom prst="rect">
            <a:avLst/>
          </a:prstGeom>
        </p:spPr>
      </p:pic>
      <p:sp>
        <p:nvSpPr>
          <p:cNvPr id="3"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359683" y="6141682"/>
            <a:ext cx="716059" cy="409433"/>
          </a:xfrm>
          <a:prstGeom prst="roundRect">
            <a:avLst/>
          </a:prstGeom>
          <a:solidFill>
            <a:srgbClr val="ED7D31"/>
          </a:solidFill>
          <a:ln w="19050" cap="flat" cmpd="sng" algn="ctr">
            <a:solidFill>
              <a:sysClr val="window" lastClr="FFFFFF"/>
            </a:solidFill>
            <a:prstDash val="solid"/>
            <a:miter lim="800000"/>
          </a:ln>
          <a:effectLst/>
        </p:spPr>
        <p:txBody>
          <a:bodyPr rtlCol="1" anchor="ctr"/>
          <a:lstStyle/>
          <a:p>
            <a:pPr algn="ctr" defTabSz="914400">
              <a:defRPr/>
            </a:pPr>
            <a:r>
              <a:rPr lang="fa-IR" kern="0" dirty="0" smtClean="0">
                <a:solidFill>
                  <a:prstClr val="black"/>
                </a:solidFill>
                <a:cs typeface="B Titr" panose="00000700000000000000" pitchFamily="2" charset="-78"/>
              </a:rPr>
              <a:t>346</a:t>
            </a:r>
            <a:endParaRPr lang="fa-IR" kern="0" dirty="0">
              <a:solidFill>
                <a:prstClr val="black"/>
              </a:solidFill>
              <a:cs typeface="B Titr" panose="00000700000000000000" pitchFamily="2" charset="-78"/>
            </a:endParaRPr>
          </a:p>
        </p:txBody>
      </p:sp>
    </p:spTree>
    <p:extLst>
      <p:ext uri="{BB962C8B-B14F-4D97-AF65-F5344CB8AC3E}">
        <p14:creationId xmlns:p14="http://schemas.microsoft.com/office/powerpoint/2010/main" val="1907226583"/>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 y="0"/>
            <a:ext cx="12192000" cy="6901542"/>
          </a:xfrm>
          <a:prstGeom prst="rect">
            <a:avLst/>
          </a:prstGeom>
        </p:spPr>
      </p:pic>
      <p:sp>
        <p:nvSpPr>
          <p:cNvPr id="7" name="TextBox 6">
            <a:extLst>
              <a:ext uri="{FF2B5EF4-FFF2-40B4-BE49-F238E27FC236}">
                <a16:creationId xmlns="" xmlns:a16="http://schemas.microsoft.com/office/drawing/2014/main" id="{E8465AB3-9EF2-4AC8-91EB-267454CCC685}"/>
              </a:ext>
            </a:extLst>
          </p:cNvPr>
          <p:cNvSpPr txBox="1"/>
          <p:nvPr/>
        </p:nvSpPr>
        <p:spPr>
          <a:xfrm>
            <a:off x="2387410" y="6027895"/>
            <a:ext cx="7776864" cy="523220"/>
          </a:xfrm>
          <a:prstGeom prst="rect">
            <a:avLst/>
          </a:prstGeom>
          <a:noFill/>
        </p:spPr>
        <p:txBody>
          <a:bodyPr wrap="square">
            <a:spAutoFit/>
          </a:bodyPr>
          <a:lstStyle/>
          <a:p>
            <a:pPr algn="ctr" defTabSz="914400"/>
            <a:r>
              <a:rPr lang="fa-IR" sz="2800" b="1" dirty="0" smtClean="0">
                <a:solidFill>
                  <a:prstClr val="white"/>
                </a:solidFill>
                <a:cs typeface="B Titr" panose="00000700000000000000" pitchFamily="2" charset="-78"/>
              </a:rPr>
              <a:t>پژوهشگاه علوم اسلامی امام صادق(ع)</a:t>
            </a:r>
            <a:endParaRPr lang="en-US" sz="2800" dirty="0">
              <a:solidFill>
                <a:prstClr val="white"/>
              </a:solidFill>
              <a:cs typeface="B Titr" panose="00000700000000000000" pitchFamily="2" charset="-78"/>
            </a:endParaRPr>
          </a:p>
        </p:txBody>
      </p:sp>
      <p:sp>
        <p:nvSpPr>
          <p:cNvPr id="6" name="Rectangle: Rounded Corners 2">
            <a:hlinkClick r:id="rId3" action="ppaction://hlinksldjump"/>
            <a:extLst>
              <a:ext uri="{FF2B5EF4-FFF2-40B4-BE49-F238E27FC236}">
                <a16:creationId xmlns="" xmlns:a16="http://schemas.microsoft.com/office/drawing/2014/main" id="{474EE265-6837-B671-B281-B2E358C10012}"/>
              </a:ext>
            </a:extLst>
          </p:cNvPr>
          <p:cNvSpPr/>
          <p:nvPr/>
        </p:nvSpPr>
        <p:spPr>
          <a:xfrm>
            <a:off x="359683" y="6141682"/>
            <a:ext cx="716059" cy="409433"/>
          </a:xfrm>
          <a:prstGeom prst="roundRect">
            <a:avLst/>
          </a:prstGeom>
          <a:solidFill>
            <a:srgbClr val="ED7D31"/>
          </a:solidFill>
          <a:ln w="19050" cap="flat" cmpd="sng" algn="ctr">
            <a:solidFill>
              <a:sysClr val="window" lastClr="FFFFFF"/>
            </a:solidFill>
            <a:prstDash val="solid"/>
            <a:miter lim="800000"/>
          </a:ln>
          <a:effectLst/>
        </p:spPr>
        <p:txBody>
          <a:bodyPr rtlCol="1" anchor="ctr"/>
          <a:lstStyle/>
          <a:p>
            <a:pPr algn="ctr" defTabSz="914400">
              <a:defRPr/>
            </a:pPr>
            <a:r>
              <a:rPr lang="fa-IR" kern="0" dirty="0" smtClean="0">
                <a:solidFill>
                  <a:prstClr val="black"/>
                </a:solidFill>
                <a:latin typeface="Calibri" panose="020F0502020204030204"/>
                <a:cs typeface="B Titr" panose="00000700000000000000" pitchFamily="2" charset="-78"/>
              </a:rPr>
              <a:t>347</a:t>
            </a:r>
            <a:endParaRPr lang="fa-IR" kern="0" dirty="0">
              <a:solidFill>
                <a:prstClr val="black"/>
              </a:solidFill>
              <a:latin typeface="Calibri" panose="020F0502020204030204"/>
              <a:cs typeface="B Titr" panose="00000700000000000000" pitchFamily="2" charset="-78"/>
            </a:endParaRPr>
          </a:p>
        </p:txBody>
      </p:sp>
    </p:spTree>
    <p:extLst>
      <p:ext uri="{BB962C8B-B14F-4D97-AF65-F5344CB8AC3E}">
        <p14:creationId xmlns:p14="http://schemas.microsoft.com/office/powerpoint/2010/main" val="241147725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2407729943"/>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35</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251347" y="1356925"/>
            <a:ext cx="3089307" cy="507831"/>
          </a:xfrm>
          <a:prstGeom prst="rect">
            <a:avLst/>
          </a:prstGeom>
        </p:spPr>
        <p:txBody>
          <a:bodyPr wrap="none">
            <a:spAutoFit/>
          </a:bodyPr>
          <a:lstStyle/>
          <a:p>
            <a:pPr algn="justLow" rtl="1">
              <a:lnSpc>
                <a:spcPct val="150000"/>
              </a:lnSpc>
            </a:pPr>
            <a:r>
              <a:rPr lang="fa-IR"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2" name="TextBox 21">
            <a:extLst>
              <a:ext uri="{FF2B5EF4-FFF2-40B4-BE49-F238E27FC236}">
                <a16:creationId xmlns:a16="http://schemas.microsoft.com/office/drawing/2014/main" xmlns="" id="{9F6F0F3F-0E25-84C7-8212-BE0B2481A4DD}"/>
              </a:ext>
            </a:extLst>
          </p:cNvPr>
          <p:cNvSpPr txBox="1"/>
          <p:nvPr/>
        </p:nvSpPr>
        <p:spPr>
          <a:xfrm>
            <a:off x="2269259" y="278486"/>
            <a:ext cx="5526741" cy="523220"/>
          </a:xfrm>
          <a:prstGeom prst="rect">
            <a:avLst/>
          </a:prstGeom>
          <a:noFill/>
        </p:spPr>
        <p:txBody>
          <a:bodyPr wrap="square" rtlCol="1">
            <a:spAutoFit/>
          </a:bodyPr>
          <a:lstStyle/>
          <a:p>
            <a:pPr algn="ctr" rtl="1"/>
            <a:r>
              <a:rPr lang="fa-IR" sz="2800" dirty="0" smtClean="0">
                <a:solidFill>
                  <a:prstClr val="white">
                    <a:lumMod val="95000"/>
                  </a:prstClr>
                </a:solidFill>
                <a:cs typeface="B Titr" panose="00000700000000000000" pitchFamily="2" charset="-78"/>
              </a:rPr>
              <a:t>محور اول: ایمان نصرت ساز و یقین‌آور</a:t>
            </a:r>
          </a:p>
        </p:txBody>
      </p:sp>
    </p:spTree>
    <p:extLst>
      <p:ext uri="{BB962C8B-B14F-4D97-AF65-F5344CB8AC3E}">
        <p14:creationId xmlns:p14="http://schemas.microsoft.com/office/powerpoint/2010/main" val="231441900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 calcmode="lin" valueType="num">
                                      <p:cBhvr>
                                        <p:cTn id="17" dur="1000" fill="hold"/>
                                        <p:tgtEl>
                                          <p:spTgt spid="2"/>
                                        </p:tgtEl>
                                        <p:attrNameLst>
                                          <p:attrName>style.rotation</p:attrName>
                                        </p:attrNameLst>
                                      </p:cBhvr>
                                      <p:tavLst>
                                        <p:tav tm="0">
                                          <p:val>
                                            <p:fltVal val="90"/>
                                          </p:val>
                                        </p:tav>
                                        <p:tav tm="100000">
                                          <p:val>
                                            <p:fltVal val="0"/>
                                          </p:val>
                                        </p:tav>
                                      </p:tavLst>
                                    </p:anim>
                                    <p:animEffect transition="in" filter="fade">
                                      <p:cBhvr>
                                        <p:cTn id="18" dur="10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23" dur="1000"/>
                                        <p:tgtEl>
                                          <p:spTgt spid="16">
                                            <p:graphicEl>
                                              <a:dgm id="{40C87744-42FC-4FE6-BDF5-53872D9BA09A}"/>
                                            </p:graphicEl>
                                          </p:spTgt>
                                        </p:tgtEl>
                                      </p:cBhvr>
                                    </p:animEffect>
                                    <p:anim calcmode="lin" valueType="num">
                                      <p:cBhvr>
                                        <p:cTn id="24"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25"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8" dur="1000"/>
                                        <p:tgtEl>
                                          <p:spTgt spid="16">
                                            <p:graphicEl>
                                              <a:dgm id="{F95DCD4D-5DBC-4E05-84AC-0BC0E608F248}"/>
                                            </p:graphicEl>
                                          </p:spTgt>
                                        </p:tgtEl>
                                      </p:cBhvr>
                                    </p:animEffect>
                                    <p:anim calcmode="lin" valueType="num">
                                      <p:cBhvr>
                                        <p:cTn id="29"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30"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33" dur="1000"/>
                                        <p:tgtEl>
                                          <p:spTgt spid="16">
                                            <p:graphicEl>
                                              <a:dgm id="{3510A347-D3AB-4E3C-84E3-1DC91A2A3149}"/>
                                            </p:graphicEl>
                                          </p:spTgt>
                                        </p:tgtEl>
                                      </p:cBhvr>
                                    </p:animEffect>
                                    <p:anim calcmode="lin" valueType="num">
                                      <p:cBhvr>
                                        <p:cTn id="34"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35"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40" dur="1000"/>
                                        <p:tgtEl>
                                          <p:spTgt spid="16">
                                            <p:graphicEl>
                                              <a:dgm id="{AF410E85-3E60-4D5C-A73A-3ED4F4F99C2A}"/>
                                            </p:graphicEl>
                                          </p:spTgt>
                                        </p:tgtEl>
                                      </p:cBhvr>
                                    </p:animEffect>
                                    <p:anim calcmode="lin" valueType="num">
                                      <p:cBhvr>
                                        <p:cTn id="41"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42"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45" dur="1000"/>
                                        <p:tgtEl>
                                          <p:spTgt spid="16">
                                            <p:graphicEl>
                                              <a:dgm id="{49D189AE-D119-416A-A087-386746343807}"/>
                                            </p:graphicEl>
                                          </p:spTgt>
                                        </p:tgtEl>
                                      </p:cBhvr>
                                    </p:animEffect>
                                    <p:anim calcmode="lin" valueType="num">
                                      <p:cBhvr>
                                        <p:cTn id="46"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47"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52" dur="1000"/>
                                        <p:tgtEl>
                                          <p:spTgt spid="16">
                                            <p:graphicEl>
                                              <a:dgm id="{DC8FE0A1-59FB-4D19-85DE-552A7983729A}"/>
                                            </p:graphicEl>
                                          </p:spTgt>
                                        </p:tgtEl>
                                      </p:cBhvr>
                                    </p:animEffect>
                                    <p:anim calcmode="lin" valueType="num">
                                      <p:cBhvr>
                                        <p:cTn id="53"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54"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57" dur="1000"/>
                                        <p:tgtEl>
                                          <p:spTgt spid="16">
                                            <p:graphicEl>
                                              <a:dgm id="{41E9B5C6-6BB2-4D34-B386-8BFC79CCCA12}"/>
                                            </p:graphicEl>
                                          </p:spTgt>
                                        </p:tgtEl>
                                      </p:cBhvr>
                                    </p:animEffect>
                                    <p:anim calcmode="lin" valueType="num">
                                      <p:cBhvr>
                                        <p:cTn id="58"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9"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64" dur="1000"/>
                                        <p:tgtEl>
                                          <p:spTgt spid="16">
                                            <p:graphicEl>
                                              <a:dgm id="{A8C3C8DD-7CDC-4964-B0F5-C4D8CB4500F1}"/>
                                            </p:graphicEl>
                                          </p:spTgt>
                                        </p:tgtEl>
                                      </p:cBhvr>
                                    </p:animEffect>
                                    <p:anim calcmode="lin" valueType="num">
                                      <p:cBhvr>
                                        <p:cTn id="65"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66"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9" dur="1000"/>
                                        <p:tgtEl>
                                          <p:spTgt spid="16">
                                            <p:graphicEl>
                                              <a:dgm id="{F486C669-4D59-4782-9C63-01EE2E0463D7}"/>
                                            </p:graphicEl>
                                          </p:spTgt>
                                        </p:tgtEl>
                                      </p:cBhvr>
                                    </p:animEffect>
                                    <p:anim calcmode="lin" valueType="num">
                                      <p:cBhvr>
                                        <p:cTn id="70"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71"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76" dur="1000"/>
                                        <p:tgtEl>
                                          <p:spTgt spid="16">
                                            <p:graphicEl>
                                              <a:dgm id="{FB940DE9-F3AD-49AA-A525-E30950B71CB5}"/>
                                            </p:graphicEl>
                                          </p:spTgt>
                                        </p:tgtEl>
                                      </p:cBhvr>
                                    </p:animEffect>
                                    <p:anim calcmode="lin" valueType="num">
                                      <p:cBhvr>
                                        <p:cTn id="77"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8"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81" dur="1000"/>
                                        <p:tgtEl>
                                          <p:spTgt spid="16">
                                            <p:graphicEl>
                                              <a:dgm id="{12BBDCEB-5A20-44F2-B515-88C8FD0538E5}"/>
                                            </p:graphicEl>
                                          </p:spTgt>
                                        </p:tgtEl>
                                      </p:cBhvr>
                                    </p:animEffect>
                                    <p:anim calcmode="lin" valueType="num">
                                      <p:cBhvr>
                                        <p:cTn id="82"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83"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017032"/>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4. </a:t>
            </a:r>
            <a:r>
              <a:rPr lang="fa-IR" sz="2200" dirty="0">
                <a:solidFill>
                  <a:srgbClr val="C00000"/>
                </a:solidFill>
                <a:cs typeface="B Titr" panose="00000700000000000000" pitchFamily="2" charset="-78"/>
              </a:rPr>
              <a:t>مؤلفه‌های اساسی با استناد قرآنی</a:t>
            </a:r>
          </a:p>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اول: توحید </a:t>
            </a:r>
            <a:r>
              <a:rPr lang="fa-IR" sz="2200" b="1" dirty="0">
                <a:solidFill>
                  <a:srgbClr val="0070C0"/>
                </a:solidFill>
                <a:cs typeface="B Nazanin" panose="00000400000000000000" pitchFamily="2" charset="-78"/>
              </a:rPr>
              <a:t>عملی و اتکا به خدا</a:t>
            </a:r>
          </a:p>
          <a:p>
            <a:pPr algn="justLow" rtl="1">
              <a:lnSpc>
                <a:spcPct val="150000"/>
              </a:lnSpc>
            </a:pPr>
            <a:r>
              <a:rPr lang="fa-IR" sz="2200" b="1" dirty="0">
                <a:solidFill>
                  <a:prstClr val="black"/>
                </a:solidFill>
                <a:cs typeface="B Nazanin" panose="00000400000000000000" pitchFamily="2" charset="-78"/>
              </a:rPr>
              <a:t>ایمان قرآنی، صرف اعتقاد ذهنی نیست؛ بلکه تکیۀ واقعی دل و تصمیم بر خداوند در میدان عمل است.</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قُلْ </a:t>
            </a:r>
            <a:r>
              <a:rPr lang="fa-IR" sz="2200" b="1" dirty="0">
                <a:solidFill>
                  <a:prstClr val="black"/>
                </a:solidFill>
                <a:cs typeface="B Nazanin" panose="00000400000000000000" pitchFamily="2" charset="-78"/>
              </a:rPr>
              <a:t>لَنْ يُصِيبَنَا إِلَّا مَا كَتَبَ اللَّهُ لَنَا هُوَ مَوْلَانَا وَعَلَى اللَّهِ فَلْيَتَوَكَّلِ الْمُؤْمِنُونَ (توبه: 51)؛ </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وَعَلَى </a:t>
            </a:r>
            <a:r>
              <a:rPr lang="fa-IR" sz="2200" b="1" dirty="0">
                <a:solidFill>
                  <a:prstClr val="black"/>
                </a:solidFill>
                <a:cs typeface="B Nazanin" panose="00000400000000000000" pitchFamily="2" charset="-78"/>
              </a:rPr>
              <a:t>اللَّهِ فَتَوَكَّلُوا إِنْ كُنْتُمْ مُؤْمِنِينَ(مائده: 23)؛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وَعَلَى </a:t>
            </a:r>
            <a:r>
              <a:rPr lang="fa-IR" sz="2200" b="1" dirty="0">
                <a:solidFill>
                  <a:prstClr val="black"/>
                </a:solidFill>
                <a:cs typeface="B Nazanin" panose="00000400000000000000" pitchFamily="2" charset="-78"/>
              </a:rPr>
              <a:t>اللَّهِ فَلْيَتَوَكَّلِ الْمُؤْمِنُونَ (آل‌عمران: ۱۲۲)؛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 َمَنْ </a:t>
            </a:r>
            <a:r>
              <a:rPr lang="fa-IR" sz="2200" b="1" dirty="0">
                <a:solidFill>
                  <a:prstClr val="black"/>
                </a:solidFill>
                <a:cs typeface="B Nazanin" panose="00000400000000000000" pitchFamily="2" charset="-78"/>
              </a:rPr>
              <a:t>يتَوَكَّلْ عَلَى اللَّهِ فَهُوَ حَسْبُهُ إِنَّ اللَّهَ بَالِغُ أَمْرِهِ (طلاق: 3</a:t>
            </a:r>
            <a:r>
              <a:rPr lang="fa-IR" sz="22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أَلَيسَ </a:t>
            </a:r>
            <a:r>
              <a:rPr lang="fa-IR" sz="2200" b="1" dirty="0">
                <a:solidFill>
                  <a:prstClr val="black"/>
                </a:solidFill>
                <a:cs typeface="B Nazanin" panose="00000400000000000000" pitchFamily="2" charset="-78"/>
              </a:rPr>
              <a:t>اللَّهُ بِكَافٍ عَبْدَهُ (زمر: 36)؛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36</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548170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239158"/>
            <a:ext cx="9112077" cy="5401479"/>
          </a:xfrm>
          <a:prstGeom prst="rect">
            <a:avLst/>
          </a:prstGeom>
          <a:noFill/>
        </p:spPr>
        <p:txBody>
          <a:bodyPr wrap="square" rtlCol="1">
            <a:spAutoFit/>
          </a:bodyPr>
          <a:lstStyle/>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اتکا </a:t>
            </a:r>
            <a:r>
              <a:rPr lang="fa-IR" sz="2300" b="1" dirty="0">
                <a:solidFill>
                  <a:prstClr val="black"/>
                </a:solidFill>
                <a:cs typeface="B Nazanin" panose="00000400000000000000" pitchFamily="2" charset="-78"/>
              </a:rPr>
              <a:t>به خدا، عامل آرامش، جسارت تصمیم و رهایی از محاسبات فلج‌کننده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باور </a:t>
            </a:r>
            <a:r>
              <a:rPr lang="fa-IR" sz="2300" b="1" dirty="0">
                <a:solidFill>
                  <a:prstClr val="black"/>
                </a:solidFill>
                <a:cs typeface="B Nazanin" panose="00000400000000000000" pitchFamily="2" charset="-78"/>
              </a:rPr>
              <a:t>به حاکمیت و تدبیر الهی، بزرگ‌ترین پناهگاه روانی برای مقابله با غیرمنتظره‌ها و کاهش اضطراب ناشی از حوادث سخت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توکل</a:t>
            </a:r>
            <a:r>
              <a:rPr lang="fa-IR" sz="2300" b="1" dirty="0">
                <a:solidFill>
                  <a:prstClr val="black"/>
                </a:solidFill>
                <a:cs typeface="B Nazanin" panose="00000400000000000000" pitchFamily="2" charset="-78"/>
              </a:rPr>
              <a:t>، یک شعار نیست؛ نشانۀ ممیزه و تکلیف همیشگی مؤمن در همۀ میدان‌ها (از جنگ نظامی تا جنگ روانی) برای خنثی‌سازی ترس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توکل </a:t>
            </a:r>
            <a:r>
              <a:rPr lang="fa-IR" sz="2300" b="1" dirty="0">
                <a:solidFill>
                  <a:prstClr val="black"/>
                </a:solidFill>
                <a:cs typeface="B Nazanin" panose="00000400000000000000" pitchFamily="2" charset="-78"/>
              </a:rPr>
              <a:t>و ایمان واقعی، فرد را تحت پوشش و محاسبۀ ویژه الهی قرار می‌دهد و خداوند خود، متکفّل کار و پشتیبان او در رسیدن به مقصود می‌شود؛ </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این </a:t>
            </a:r>
            <a:r>
              <a:rPr lang="fa-IR" sz="2300" b="1" dirty="0">
                <a:solidFill>
                  <a:prstClr val="black"/>
                </a:solidFill>
                <a:cs typeface="B Nazanin" panose="00000400000000000000" pitchFamily="2" charset="-78"/>
              </a:rPr>
              <a:t>خطاب تأکیدی «أَلَيسَ اللَّهُ بِكَافٍ عَبْدَهُ»، مخاطب را وادار می‌کند که با مرور نصرت‌های گذشته، پاسخ «آری» دهد و برای مقابله با چالش جدید، امید و اطمینان خود را تجدید 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37</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7001997" y="779535"/>
            <a:ext cx="2476960" cy="446276"/>
          </a:xfrm>
          <a:prstGeom prst="rect">
            <a:avLst/>
          </a:prstGeom>
        </p:spPr>
        <p:txBody>
          <a:bodyPr wrap="none">
            <a:spAutoFit/>
          </a:bodyPr>
          <a:lstStyle/>
          <a:p>
            <a:r>
              <a:rPr lang="fa-IR" sz="2300" b="1" dirty="0">
                <a:solidFill>
                  <a:srgbClr val="C00000"/>
                </a:solidFill>
                <a:cs typeface="B Nazanin" panose="00000400000000000000" pitchFamily="2" charset="-78"/>
              </a:rPr>
              <a:t>پیام‌ها و نکات راهبردی</a:t>
            </a:r>
          </a:p>
        </p:txBody>
      </p:sp>
    </p:spTree>
    <p:extLst>
      <p:ext uri="{BB962C8B-B14F-4D97-AF65-F5344CB8AC3E}">
        <p14:creationId xmlns:p14="http://schemas.microsoft.com/office/powerpoint/2010/main" val="33605569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fade">
                                      <p:cBhvr>
                                        <p:cTn id="15" dur="1000"/>
                                        <p:tgtEl>
                                          <p:spTgt spid="6">
                                            <p:txEl>
                                              <p:pRg st="0" end="0"/>
                                            </p:txEl>
                                          </p:spTgt>
                                        </p:tgtEl>
                                      </p:cBhvr>
                                    </p:animEffect>
                                    <p:anim calcmode="lin" valueType="num">
                                      <p:cBhvr>
                                        <p:cTn id="16"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1000"/>
                                        <p:tgtEl>
                                          <p:spTgt spid="6">
                                            <p:txEl>
                                              <p:pRg st="1" end="1"/>
                                            </p:txEl>
                                          </p:spTgt>
                                        </p:tgtEl>
                                      </p:cBhvr>
                                    </p:animEffect>
                                    <p:anim calcmode="lin" valueType="num">
                                      <p:cBhvr>
                                        <p:cTn id="2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fade">
                                      <p:cBhvr>
                                        <p:cTn id="29" dur="1000"/>
                                        <p:tgtEl>
                                          <p:spTgt spid="6">
                                            <p:txEl>
                                              <p:pRg st="2" end="2"/>
                                            </p:txEl>
                                          </p:spTgt>
                                        </p:tgtEl>
                                      </p:cBhvr>
                                    </p:animEffect>
                                    <p:anim calcmode="lin" valueType="num">
                                      <p:cBhvr>
                                        <p:cTn id="30"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3" end="3"/>
                                            </p:txEl>
                                          </p:spTgt>
                                        </p:tgtEl>
                                        <p:attrNameLst>
                                          <p:attrName>style.visibility</p:attrName>
                                        </p:attrNameLst>
                                      </p:cBhvr>
                                      <p:to>
                                        <p:strVal val="visible"/>
                                      </p:to>
                                    </p:set>
                                    <p:animEffect transition="in" filter="fade">
                                      <p:cBhvr>
                                        <p:cTn id="36" dur="1000"/>
                                        <p:tgtEl>
                                          <p:spTgt spid="6">
                                            <p:txEl>
                                              <p:pRg st="3" end="3"/>
                                            </p:txEl>
                                          </p:spTgt>
                                        </p:tgtEl>
                                      </p:cBhvr>
                                    </p:animEffect>
                                    <p:anim calcmode="lin" valueType="num">
                                      <p:cBhvr>
                                        <p:cTn id="3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4" end="4"/>
                                            </p:txEl>
                                          </p:spTgt>
                                        </p:tgtEl>
                                        <p:attrNameLst>
                                          <p:attrName>style.visibility</p:attrName>
                                        </p:attrNameLst>
                                      </p:cBhvr>
                                      <p:to>
                                        <p:strVal val="visible"/>
                                      </p:to>
                                    </p:set>
                                    <p:animEffect transition="in" filter="fade">
                                      <p:cBhvr>
                                        <p:cTn id="43" dur="1000"/>
                                        <p:tgtEl>
                                          <p:spTgt spid="6">
                                            <p:txEl>
                                              <p:pRg st="4" end="4"/>
                                            </p:txEl>
                                          </p:spTgt>
                                        </p:tgtEl>
                                      </p:cBhvr>
                                    </p:animEffect>
                                    <p:anim calcmode="lin" valueType="num">
                                      <p:cBhvr>
                                        <p:cTn id="44"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019867"/>
            <a:ext cx="9112077" cy="53783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حرکت امّت اسلامی، این حرکتی که با تشکیل نظام جمهوری اسلامی در دنیا آغاز شده است و هر چه هم تلاش کرده‌اند نتوانسته‌اند آن را از بین ببرند و روزبه‌روز قوی‌تر شده است، روزبه‌روز عمیق‌تر شده است، این نهضت قطعاً پیروز خواهد شد؛ دشمنی دشمنان نمیتواند این حرکت عظیم را از بین ببرد. اینجا ما باید به توصیه و امرِ </a:t>
            </a:r>
            <a:r>
              <a:rPr lang="fa-IR" sz="2300" b="1" dirty="0" smtClean="0">
                <a:solidFill>
                  <a:prstClr val="black"/>
                </a:solidFill>
                <a:cs typeface="B Nazanin" panose="00000400000000000000" pitchFamily="2" charset="-78"/>
              </a:rPr>
              <a:t>آیه‌ </a:t>
            </a:r>
            <a:r>
              <a:rPr lang="fa-IR" sz="2300" b="1" dirty="0">
                <a:solidFill>
                  <a:prstClr val="black"/>
                </a:solidFill>
                <a:cs typeface="B Nazanin" panose="00000400000000000000" pitchFamily="2" charset="-78"/>
              </a:rPr>
              <a:t>شریفه‌ی قرآن...عمل کنیم: فَقُل حَسبِیَ الله؛ اگر دیدی با تو مخالفت </a:t>
            </a:r>
            <a:r>
              <a:rPr lang="fa-IR" sz="2300" b="1" dirty="0" smtClean="0">
                <a:solidFill>
                  <a:prstClr val="black"/>
                </a:solidFill>
                <a:cs typeface="B Nazanin" panose="00000400000000000000" pitchFamily="2" charset="-78"/>
              </a:rPr>
              <a:t>می‌کنند</a:t>
            </a:r>
            <a:r>
              <a:rPr lang="fa-IR" sz="2300" b="1" dirty="0">
                <a:solidFill>
                  <a:prstClr val="black"/>
                </a:solidFill>
                <a:cs typeface="B Nazanin" panose="00000400000000000000" pitchFamily="2" charset="-78"/>
              </a:rPr>
              <a:t>، اگر دیدی روگردانی </a:t>
            </a:r>
            <a:r>
              <a:rPr lang="fa-IR" sz="2300" b="1" dirty="0" smtClean="0">
                <a:solidFill>
                  <a:prstClr val="black"/>
                </a:solidFill>
                <a:cs typeface="B Nazanin" panose="00000400000000000000" pitchFamily="2" charset="-78"/>
              </a:rPr>
              <a:t>می‌کنند</a:t>
            </a:r>
            <a:r>
              <a:rPr lang="fa-IR" sz="2300" b="1" dirty="0">
                <a:solidFill>
                  <a:prstClr val="black"/>
                </a:solidFill>
                <a:cs typeface="B Nazanin" panose="00000400000000000000" pitchFamily="2" charset="-78"/>
              </a:rPr>
              <a:t>، اگر دیدی با ابزارهای گوناگون از همه طرف تو را احاطه </a:t>
            </a:r>
            <a:r>
              <a:rPr lang="fa-IR" sz="2300" b="1" dirty="0" smtClean="0">
                <a:solidFill>
                  <a:prstClr val="black"/>
                </a:solidFill>
                <a:cs typeface="B Nazanin" panose="00000400000000000000" pitchFamily="2" charset="-78"/>
              </a:rPr>
              <a:t>می‌کنند</a:t>
            </a:r>
            <a:r>
              <a:rPr lang="fa-IR" sz="2300" b="1" dirty="0">
                <a:solidFill>
                  <a:prstClr val="black"/>
                </a:solidFill>
                <a:cs typeface="B Nazanin" panose="00000400000000000000" pitchFamily="2" charset="-78"/>
              </a:rPr>
              <a:t>، فَقُل حَسبِیَ اللهُ لآ اِلهَ اِلّا هُوَ عَلَیهِ تَوَکَّلتُ وَ هُوَ رَبُّ العَرشِ العَظیم.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در همه‌ تلاش‌های </a:t>
            </a:r>
            <a:r>
              <a:rPr lang="fa-IR" sz="2300" b="1" dirty="0">
                <a:solidFill>
                  <a:prstClr val="black"/>
                </a:solidFill>
                <a:cs typeface="B Nazanin" panose="00000400000000000000" pitchFamily="2" charset="-78"/>
              </a:rPr>
              <a:t>ما، آن چیزی که به تلاش ما برکت </a:t>
            </a:r>
            <a:r>
              <a:rPr lang="fa-IR" sz="2300" b="1" dirty="0" smtClean="0">
                <a:solidFill>
                  <a:prstClr val="black"/>
                </a:solidFill>
                <a:cs typeface="B Nazanin" panose="00000400000000000000" pitchFamily="2" charset="-78"/>
              </a:rPr>
              <a:t>می‌دهد </a:t>
            </a:r>
            <a:r>
              <a:rPr lang="fa-IR" sz="2300" b="1" dirty="0">
                <a:solidFill>
                  <a:prstClr val="black"/>
                </a:solidFill>
                <a:cs typeface="B Nazanin" panose="00000400000000000000" pitchFamily="2" charset="-78"/>
              </a:rPr>
              <a:t>و اراده و عزم ما را راسخ </a:t>
            </a:r>
            <a:r>
              <a:rPr lang="fa-IR" sz="2300" b="1" dirty="0" smtClean="0">
                <a:solidFill>
                  <a:prstClr val="black"/>
                </a:solidFill>
                <a:cs typeface="B Nazanin" panose="00000400000000000000" pitchFamily="2" charset="-78"/>
              </a:rPr>
              <a:t>می‌کند</a:t>
            </a:r>
            <a:r>
              <a:rPr lang="fa-IR" sz="2300" b="1" dirty="0">
                <a:solidFill>
                  <a:prstClr val="black"/>
                </a:solidFill>
                <a:cs typeface="B Nazanin" panose="00000400000000000000" pitchFamily="2" charset="-78"/>
              </a:rPr>
              <a:t>، توکل و توجه به خدای متعال و اخلاص است. در </a:t>
            </a:r>
            <a:r>
              <a:rPr lang="fa-IR" sz="2300" b="1" dirty="0" smtClean="0">
                <a:solidFill>
                  <a:prstClr val="black"/>
                </a:solidFill>
                <a:cs typeface="B Nazanin" panose="00000400000000000000" pitchFamily="2" charset="-78"/>
              </a:rPr>
              <a:t>همه‌ </a:t>
            </a:r>
            <a:r>
              <a:rPr lang="fa-IR" sz="2300" b="1" dirty="0">
                <a:solidFill>
                  <a:prstClr val="black"/>
                </a:solidFill>
                <a:cs typeface="B Nazanin" panose="00000400000000000000" pitchFamily="2" charset="-78"/>
              </a:rPr>
              <a:t>زمینه‌ها این لازم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9580540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47990"/>
            <a:ext cx="9112077" cy="470898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400" b="1" dirty="0" smtClean="0">
                <a:solidFill>
                  <a:srgbClr val="0070C0"/>
                </a:solidFill>
                <a:cs typeface="B Nazanin" panose="00000400000000000000" pitchFamily="2" charset="-78"/>
              </a:rPr>
              <a:t>مولفه دوم: توکل همراه با اقدام؛ نه انفعال</a:t>
            </a:r>
            <a:endParaRPr lang="fa-IR" sz="2400" b="1" dirty="0">
              <a:solidFill>
                <a:srgbClr val="0070C0"/>
              </a:solidFill>
              <a:cs typeface="B Nazanin" panose="00000400000000000000" pitchFamily="2" charset="-78"/>
            </a:endParaRPr>
          </a:p>
          <a:p>
            <a:pPr algn="justLow" rtl="1">
              <a:lnSpc>
                <a:spcPct val="200000"/>
              </a:lnSpc>
            </a:pPr>
            <a:r>
              <a:rPr lang="fa-IR" sz="2200" b="1" dirty="0">
                <a:solidFill>
                  <a:prstClr val="black"/>
                </a:solidFill>
                <a:cs typeface="B Nazanin" panose="00000400000000000000" pitchFamily="2" charset="-78"/>
              </a:rPr>
              <a:t>توکل قرآنی هرگز به‌معنای دست‌روی‌دست‌گذاشتن نیست، بلکه اعتماد به خدا پس از تدبیر، اقدام و حضور در </a:t>
            </a:r>
            <a:r>
              <a:rPr lang="fa-IR" sz="2200" b="1" dirty="0" smtClean="0">
                <a:solidFill>
                  <a:prstClr val="black"/>
                </a:solidFill>
                <a:cs typeface="B Nazanin" panose="00000400000000000000" pitchFamily="2" charset="-78"/>
              </a:rPr>
              <a:t>میدان.</a:t>
            </a:r>
            <a:endParaRPr lang="fa-IR" sz="2200" b="1" dirty="0">
              <a:solidFill>
                <a:prstClr val="black"/>
              </a:solidFill>
              <a:cs typeface="B Nazanin" panose="00000400000000000000" pitchFamily="2" charset="-78"/>
            </a:endParaRPr>
          </a:p>
          <a:p>
            <a:pPr marL="342900" indent="-342900" algn="justLow" rtl="1">
              <a:lnSpc>
                <a:spcPct val="20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فَإِذَا </a:t>
            </a:r>
            <a:r>
              <a:rPr lang="fa-IR" sz="2200" b="1" dirty="0">
                <a:solidFill>
                  <a:prstClr val="black"/>
                </a:solidFill>
                <a:cs typeface="B Nazanin" panose="00000400000000000000" pitchFamily="2" charset="-78"/>
              </a:rPr>
              <a:t>عَزَمْتَ فَتَوَكَّلْ عَلَى اللَّهِ (آل‌عمران:۱۵۹)؛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وَيَقُولُونَ </a:t>
            </a:r>
            <a:r>
              <a:rPr lang="fa-IR" sz="2200" b="1" dirty="0">
                <a:solidFill>
                  <a:prstClr val="black"/>
                </a:solidFill>
                <a:cs typeface="B Nazanin" panose="00000400000000000000" pitchFamily="2" charset="-78"/>
              </a:rPr>
              <a:t>طَاعَةٌ فَإِذَا بَرَزُوا مِنْ عِنْدِكَ بَيَّتَ طَائِفَةٌ مِنْهُمْ غَيْرَ الَّذِي تَقُولُ وَاللَّهُ يَكْتُبُ مَا يُبَيِّتُونَ فَأَعْرِضْ عَنْهُمْ وَتَوَكَّلْ عَلَى اللَّهِ وَكَفَى بِاللَّهِ وَكِيلًا(نساء: 81)؛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39</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8439997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 calcmode="lin" valueType="num">
                                      <p:cBhvr>
                                        <p:cTn id="44"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5"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6"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7" dur="10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Effect transition="in" filter="fade">
                                      <p:cBhvr>
                                        <p:cTn id="52" dur="1000"/>
                                        <p:tgtEl>
                                          <p:spTgt spid="6">
                                            <p:txEl>
                                              <p:pRg st="3" end="3"/>
                                            </p:txEl>
                                          </p:spTgt>
                                        </p:tgtEl>
                                      </p:cBhvr>
                                    </p:animEffect>
                                    <p:anim calcmode="lin" valueType="num">
                                      <p:cBhvr>
                                        <p:cTn id="5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4" end="4"/>
                                            </p:txEl>
                                          </p:spTgt>
                                        </p:tgtEl>
                                        <p:attrNameLst>
                                          <p:attrName>style.visibility</p:attrName>
                                        </p:attrNameLst>
                                      </p:cBhvr>
                                      <p:to>
                                        <p:strVal val="visible"/>
                                      </p:to>
                                    </p:set>
                                    <p:animEffect transition="in" filter="fade">
                                      <p:cBhvr>
                                        <p:cTn id="59" dur="1000"/>
                                        <p:tgtEl>
                                          <p:spTgt spid="6">
                                            <p:txEl>
                                              <p:pRg st="4" end="4"/>
                                            </p:txEl>
                                          </p:spTgt>
                                        </p:tgtEl>
                                      </p:cBhvr>
                                    </p:animEffect>
                                    <p:anim calcmode="lin" valueType="num">
                                      <p:cBhvr>
                                        <p:cTn id="60"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12192000" cy="6858000"/>
          </a:xfrm>
          <a:prstGeom prst="rect">
            <a:avLst/>
          </a:prstGeom>
        </p:spPr>
      </p:pic>
      <p:sp>
        <p:nvSpPr>
          <p:cNvPr id="8"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443735" y="275074"/>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4</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9828401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47696"/>
            <a:ext cx="9112077" cy="626325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300" b="1" dirty="0" smtClean="0">
                <a:solidFill>
                  <a:prstClr val="black"/>
                </a:solidFill>
                <a:cs typeface="B Nazanin" panose="00000400000000000000" pitchFamily="2" charset="-78"/>
              </a:rPr>
              <a:t>ایمانی </a:t>
            </a:r>
            <a:r>
              <a:rPr lang="fa-IR" sz="2300" b="1" dirty="0">
                <a:solidFill>
                  <a:prstClr val="black"/>
                </a:solidFill>
                <a:cs typeface="B Nazanin" panose="00000400000000000000" pitchFamily="2" charset="-78"/>
              </a:rPr>
              <a:t>که عزم آهنین را با توکل زنده می‌آمیزد، در پیچیده‌ترین شرایط، تصمیمی شجاعانه و بی‌تزلزل می‌آفریند</a:t>
            </a:r>
            <a:r>
              <a:rPr lang="fa-IR" sz="2300" b="1" dirty="0" smtClean="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300" b="1" dirty="0" smtClean="0">
                <a:solidFill>
                  <a:prstClr val="black"/>
                </a:solidFill>
                <a:cs typeface="B Nazanin" panose="00000400000000000000" pitchFamily="2" charset="-78"/>
              </a:rPr>
              <a:t>ارادۀ </a:t>
            </a:r>
            <a:r>
              <a:rPr lang="fa-IR" sz="2300" b="1" dirty="0">
                <a:solidFill>
                  <a:prstClr val="black"/>
                </a:solidFill>
                <a:cs typeface="B Nazanin" panose="00000400000000000000" pitchFamily="2" charset="-78"/>
              </a:rPr>
              <a:t>جنبۀ درونی و روانی (موتور و نیروی محرکه) و عزم جنبۀ عملی (شروع با حرکت و اراده)؛</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اقدام مبتنی بر عقل و اراده، مقدمۀ ضروری توکل فعال است؛</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توکل، عامل رفع دودلی و تقویت اراده برای اقدام نهایی است؛</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توکل واقعی، همراه با بهره‌گیری از همۀ اسباب مشروع و عقلانی است؛</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توکل، نقطه اوج یک فرآیند مدیریتی خردمندانه و مبتنی بر ارزش‌های اسلامی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40</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8739435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3" end="3"/>
                                            </p:txEl>
                                          </p:spTgt>
                                        </p:tgtEl>
                                        <p:attrNameLst>
                                          <p:attrName>style.visibility</p:attrName>
                                        </p:attrNameLst>
                                      </p:cBhvr>
                                      <p:to>
                                        <p:strVal val="visible"/>
                                      </p:to>
                                    </p:set>
                                    <p:animEffect transition="in" filter="fade">
                                      <p:cBhvr>
                                        <p:cTn id="51" dur="1000"/>
                                        <p:tgtEl>
                                          <p:spTgt spid="6">
                                            <p:txEl>
                                              <p:pRg st="3" end="3"/>
                                            </p:txEl>
                                          </p:spTgt>
                                        </p:tgtEl>
                                      </p:cBhvr>
                                    </p:animEffect>
                                    <p:anim calcmode="lin" valueType="num">
                                      <p:cBhvr>
                                        <p:cTn id="52"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4" end="4"/>
                                            </p:txEl>
                                          </p:spTgt>
                                        </p:tgtEl>
                                        <p:attrNameLst>
                                          <p:attrName>style.visibility</p:attrName>
                                        </p:attrNameLst>
                                      </p:cBhvr>
                                      <p:to>
                                        <p:strVal val="visible"/>
                                      </p:to>
                                    </p:set>
                                    <p:animEffect transition="in" filter="fade">
                                      <p:cBhvr>
                                        <p:cTn id="58" dur="1000"/>
                                        <p:tgtEl>
                                          <p:spTgt spid="6">
                                            <p:txEl>
                                              <p:pRg st="4" end="4"/>
                                            </p:txEl>
                                          </p:spTgt>
                                        </p:tgtEl>
                                      </p:cBhvr>
                                    </p:animEffect>
                                    <p:anim calcmode="lin" valueType="num">
                                      <p:cBhvr>
                                        <p:cTn id="5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5" end="5"/>
                                            </p:txEl>
                                          </p:spTgt>
                                        </p:tgtEl>
                                        <p:attrNameLst>
                                          <p:attrName>style.visibility</p:attrName>
                                        </p:attrNameLst>
                                      </p:cBhvr>
                                      <p:to>
                                        <p:strVal val="visible"/>
                                      </p:to>
                                    </p:set>
                                    <p:animEffect transition="in" filter="fade">
                                      <p:cBhvr>
                                        <p:cTn id="65" dur="1000"/>
                                        <p:tgtEl>
                                          <p:spTgt spid="6">
                                            <p:txEl>
                                              <p:pRg st="5" end="5"/>
                                            </p:txEl>
                                          </p:spTgt>
                                        </p:tgtEl>
                                      </p:cBhvr>
                                    </p:animEffect>
                                    <p:anim calcmode="lin" valueType="num">
                                      <p:cBhvr>
                                        <p:cTn id="6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6" end="6"/>
                                            </p:txEl>
                                          </p:spTgt>
                                        </p:tgtEl>
                                        <p:attrNameLst>
                                          <p:attrName>style.visibility</p:attrName>
                                        </p:attrNameLst>
                                      </p:cBhvr>
                                      <p:to>
                                        <p:strVal val="visible"/>
                                      </p:to>
                                    </p:set>
                                    <p:animEffect transition="in" filter="fade">
                                      <p:cBhvr>
                                        <p:cTn id="72" dur="1000"/>
                                        <p:tgtEl>
                                          <p:spTgt spid="6">
                                            <p:txEl>
                                              <p:pRg st="6" end="6"/>
                                            </p:txEl>
                                          </p:spTgt>
                                        </p:tgtEl>
                                      </p:cBhvr>
                                    </p:animEffect>
                                    <p:anim calcmode="lin" valueType="num">
                                      <p:cBhvr>
                                        <p:cTn id="7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24167"/>
            <a:ext cx="9112077" cy="644022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[در مواجهه با دشمن] خطر وجود دارد، فشار می‌آورند؛ وَ تَوَکَّل عَلَی اللهِ وَ کَفی‌ بِاللهِ وَکیلا؛ در مقابل </a:t>
            </a:r>
            <a:r>
              <a:rPr lang="fa-IR" sz="2300" b="1" dirty="0" smtClean="0">
                <a:solidFill>
                  <a:prstClr val="black"/>
                </a:solidFill>
                <a:cs typeface="B Nazanin" panose="00000400000000000000" pitchFamily="2" charset="-78"/>
              </a:rPr>
              <a:t>همه‌ </a:t>
            </a:r>
            <a:r>
              <a:rPr lang="fa-IR" sz="2300" b="1" dirty="0">
                <a:solidFill>
                  <a:prstClr val="black"/>
                </a:solidFill>
                <a:cs typeface="B Nazanin" panose="00000400000000000000" pitchFamily="2" charset="-78"/>
              </a:rPr>
              <a:t>این فشارها به خدا تکیه کن</a:t>
            </a:r>
            <a:r>
              <a:rPr lang="fa-IR" sz="2300" b="1" dirty="0" smtClean="0">
                <a:solidFill>
                  <a:prstClr val="black"/>
                </a:solidFill>
                <a:cs typeface="B Nazanin" panose="00000400000000000000" pitchFamily="2" charset="-78"/>
              </a:rPr>
              <a:t>؛ توکّل </a:t>
            </a:r>
            <a:r>
              <a:rPr lang="fa-IR" sz="2300" b="1" dirty="0">
                <a:solidFill>
                  <a:prstClr val="black"/>
                </a:solidFill>
                <a:cs typeface="B Nazanin" panose="00000400000000000000" pitchFamily="2" charset="-78"/>
              </a:rPr>
              <a:t>معنایش این نیست که کار را رها کنید بنشینید تا خدا بیاید عوض شما کار را انجام بدهد؛ این نیست؛ توکّل این است که شما راه بیفتید، عرق بریزید، تلاش کنید، آن‌وقت یقین داشته باشید که خدای متعال شما را کمک خواهد کرد.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در عرصه‌های گوناگون جهانی، درگیری‌ها غالباً جنگ اراده‌ها است؛ هر طرفی كه اراده‌اش زودتر ضعیف شود، شكست خواهد خورد. </a:t>
            </a:r>
            <a:r>
              <a:rPr lang="fa-IR" sz="2300" b="1" dirty="0" smtClean="0">
                <a:solidFill>
                  <a:prstClr val="black"/>
                </a:solidFill>
                <a:cs typeface="B Nazanin" panose="00000400000000000000" pitchFamily="2" charset="-78"/>
              </a:rPr>
              <a:t>صبر یعنی این عزم را، این اراده را نگه داشتن، حفظ كردن. توكل </a:t>
            </a:r>
            <a:r>
              <a:rPr lang="fa-IR" sz="2300" b="1" dirty="0">
                <a:solidFill>
                  <a:prstClr val="black"/>
                </a:solidFill>
                <a:cs typeface="B Nazanin" panose="00000400000000000000" pitchFamily="2" charset="-78"/>
              </a:rPr>
              <a:t>هم یعنی كار را انجام دادن و نتیجه را از خدا خواستن. گمان نشود </a:t>
            </a:r>
            <a:r>
              <a:rPr lang="fa-IR" sz="2300" b="1" dirty="0" smtClean="0">
                <a:solidFill>
                  <a:prstClr val="black"/>
                </a:solidFill>
                <a:cs typeface="B Nazanin" panose="00000400000000000000" pitchFamily="2" charset="-78"/>
              </a:rPr>
              <a:t>كه </a:t>
            </a:r>
            <a:r>
              <a:rPr lang="fa-IR" sz="2300" b="1" dirty="0">
                <a:solidFill>
                  <a:prstClr val="black"/>
                </a:solidFill>
                <a:cs typeface="B Nazanin" panose="00000400000000000000" pitchFamily="2" charset="-78"/>
              </a:rPr>
              <a:t>توكل یعنی بنشین تا خدا برساند، بنشین تا خدا درست كند، بنشین تا خدا گره را باز كند؛ نه، توكل یعنی كار را انجام بده، نتیجه را از خدا بخواه؛ منتظر نتیجه از سوی پروردگار باش. بنابراین در موضوع توكل - به قول ما طلبه‌ها - «كار» اخذ شده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190648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2" end="2"/>
                                            </p:txEl>
                                          </p:spTgt>
                                        </p:tgtEl>
                                        <p:attrNameLst>
                                          <p:attrName>style.visibility</p:attrName>
                                        </p:attrNameLst>
                                      </p:cBhvr>
                                      <p:to>
                                        <p:strVal val="visible"/>
                                      </p:to>
                                    </p:set>
                                    <p:animEffect transition="in" filter="fade">
                                      <p:cBhvr>
                                        <p:cTn id="30" dur="1000"/>
                                        <p:tgtEl>
                                          <p:spTgt spid="6">
                                            <p:txEl>
                                              <p:pRg st="2" end="2"/>
                                            </p:txEl>
                                          </p:spTgt>
                                        </p:tgtEl>
                                      </p:cBhvr>
                                    </p:animEffect>
                                    <p:anim calcmode="lin" valueType="num">
                                      <p:cBhvr>
                                        <p:cTn id="31"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93010"/>
            <a:ext cx="9145827" cy="59554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سوم: تردید به دل راه ندادن</a:t>
            </a:r>
            <a:endParaRPr lang="fa-IR" sz="2200" b="1" dirty="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تردید، از نگاه قرآن، نه یک حالت طبیعی بی‌خطر، بلکه دروازه نفوذ شیطان و دشمن است؛ به‌ویژه در میدان‌های حساس. قرآن نه تنها به مؤمنان هشدار می‌دهد که در برابر تردید مقاومت کنند، بلکه منشأ آن و راه مقابله با آن را نیز به وضوح نشان </a:t>
            </a:r>
            <a:r>
              <a:rPr lang="fa-IR" sz="2200" b="1" dirty="0" smtClean="0">
                <a:solidFill>
                  <a:prstClr val="black"/>
                </a:solidFill>
                <a:cs typeface="B Nazanin" panose="00000400000000000000" pitchFamily="2" charset="-78"/>
              </a:rPr>
              <a:t>می‌دهد</a:t>
            </a:r>
          </a:p>
          <a:p>
            <a:pPr algn="justLow" rtl="1">
              <a:lnSpc>
                <a:spcPct val="150000"/>
              </a:lnSpc>
            </a:pPr>
            <a:endParaRPr lang="fa-IR" sz="1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إِنَّمَا ذَلِكُمُ الشَّيْطَانُ يُخَوِّفُ أَوْلِيَاءَهُ (آل‌عمران:۱۷۵)؛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وَ لا تَهِنُوا وَ لا تَحْزَنُوا وَ أَنْتُمُ الْأَعْلَوْنَ‏ إِنْ كُنْتُمْ مُؤْمِنينَ (آل‌عمران: 139)؛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الَّذِينَ قَالُوا رَبُّنَا اللَّهُ ثُمَّ اسْتَقَامُوا تَتَنَزَّلُ عَلَيْهِمُ الْمَلَائِكَةُ أَلَّا تَخَافُوا وَلَا تَحْزَنُوا وَأَبْشِرُوا بِالْجَنَّةِ الَّتِي كُنْتُمْ تُوعَدُونَ(فصلت: 30</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 يُثَبِّتُ </a:t>
            </a:r>
            <a:r>
              <a:rPr lang="fa-IR" sz="2200" b="1" dirty="0">
                <a:solidFill>
                  <a:prstClr val="black"/>
                </a:solidFill>
                <a:cs typeface="B Nazanin" panose="00000400000000000000" pitchFamily="2" charset="-78"/>
              </a:rPr>
              <a:t>اللَّهُ الَّذِينَ آمَنُوا بِالْقَوْلِ الثَّابِتِ فِي الْحَيَاةِ الدُّنْيَا وَفِي الْآخِرَةِ ۖ وَيُضِلُّ اللَّهُ الظَّالِمِينَ ۚ وَيَفْعَلُ اللَّهُ مَا يَشَاءُ(ابراهیم: 27)؛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753389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1000"/>
                                        <p:tgtEl>
                                          <p:spTgt spid="6">
                                            <p:txEl>
                                              <p:pRg st="1" end="1"/>
                                            </p:txEl>
                                          </p:spTgt>
                                        </p:tgtEl>
                                      </p:cBhvr>
                                    </p:animEffect>
                                    <p:anim calcmode="lin" valueType="num">
                                      <p:cBhvr>
                                        <p:cTn id="24"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70717"/>
            <a:ext cx="9112077" cy="5201424"/>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ترس و تردید القایی، ابزار جنگ روانی دشمن برای فلج‌سازی جبهه حق است؛</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ترس و وحشت را نه یک واقعیت گریزناپذیر، که یک حملۀ روانی حساب‌شده از سوی دشمن (شیطان و اولیائش) بدانید و اثر آن را با این شناسایی خنثی کنید؛</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با دوری از سستی و اندوه، ظرفیت روانی فردی و جمعی را برای اقدام، مقاومت و برنامه‌ریزی فعال حفظ کنید</a:t>
            </a:r>
            <a:r>
              <a:rPr lang="fa-IR" sz="2300" b="1" dirty="0" smtClean="0">
                <a:solidFill>
                  <a:prstClr val="black"/>
                </a:solidFill>
                <a:cs typeface="B Nazanin" panose="00000400000000000000" pitchFamily="2" charset="-78"/>
              </a:rPr>
              <a:t>.</a:t>
            </a:r>
          </a:p>
          <a:p>
            <a:pPr algn="justLow" rtl="1">
              <a:lnSpc>
                <a:spcPct val="150000"/>
              </a:lnSpc>
            </a:pP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43</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8850062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76531"/>
            <a:ext cx="9112077" cy="58650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300" b="1" dirty="0" smtClean="0">
                <a:solidFill>
                  <a:prstClr val="black"/>
                </a:solidFill>
                <a:cs typeface="B Nazanin" panose="00000400000000000000" pitchFamily="2" charset="-78"/>
              </a:rPr>
              <a:t>یکی </a:t>
            </a:r>
            <a:r>
              <a:rPr lang="fa-IR" sz="2300" b="1" dirty="0">
                <a:solidFill>
                  <a:prstClr val="black"/>
                </a:solidFill>
                <a:cs typeface="B Nazanin" panose="00000400000000000000" pitchFamily="2" charset="-78"/>
              </a:rPr>
              <a:t>از معارف، ایستادگی و تسلیم نشدن در مقابل زورگو است. امروز ...انگیزه شدید و قوی‌ای وجود دارد برای اینکه ملّت ایران را قانع کنند که آقا باید کوتاه بیایید. رادیوهای دنیا، وسایل ارتباط‌جمعی در دنیا، رسانه‌های دشمن، مجموعه‌ای از اندیشکده‌ها و جمعیّت‌های فکری نشسته‌اند طرّاحی می‌کنند برای اینکه ملّت ایران را قانع کنند که باید در مقابل آمریکا کوتاه بیایید و چاره‌ای هم نیست. خب ملّت ما بحمدالله ایستاده، امّا بایستی نیروی معنوی را پی‌در‌پی تزریق کرد، نیروی معنوی را پی‌درپی باید زنده کرد؛ این یکی از معارف است. در همین دعای </a:t>
            </a:r>
            <a:r>
              <a:rPr lang="fa-IR" sz="2300" b="1" dirty="0" smtClean="0">
                <a:solidFill>
                  <a:prstClr val="black"/>
                </a:solidFill>
                <a:cs typeface="B Nazanin" panose="00000400000000000000" pitchFamily="2" charset="-78"/>
              </a:rPr>
              <a:t>صحیفه‌ </a:t>
            </a:r>
            <a:r>
              <a:rPr lang="fa-IR" sz="2300" b="1" dirty="0">
                <a:solidFill>
                  <a:prstClr val="black"/>
                </a:solidFill>
                <a:cs typeface="B Nazanin" panose="00000400000000000000" pitchFamily="2" charset="-78"/>
              </a:rPr>
              <a:t>سجّادیّه [آمده:] وَ لا تَجعَل لِفاجِرٍ وَ لا کافِرٍ عَلَیَّ ... یَدَا</a:t>
            </a:r>
            <a:r>
              <a:rPr lang="fa-IR" sz="2300" b="1" dirty="0" smtClean="0">
                <a:solidFill>
                  <a:prstClr val="black"/>
                </a:solidFill>
                <a:cs typeface="B Nazanin" panose="00000400000000000000" pitchFamily="2" charset="-78"/>
              </a:rPr>
              <a:t>؛ یعنی </a:t>
            </a:r>
            <a:r>
              <a:rPr lang="fa-IR" sz="2300" b="1" dirty="0">
                <a:solidFill>
                  <a:prstClr val="black"/>
                </a:solidFill>
                <a:cs typeface="B Nazanin" panose="00000400000000000000" pitchFamily="2" charset="-78"/>
              </a:rPr>
              <a:t>من را مدیون کافر و فاسق نکن، من را محتاج آنها نکن، چشم من به دست آنها نباشد، من در مقابل آنها احساس ضعف نکنم؛ این یکی از معارف است. اینکه از خدا </a:t>
            </a:r>
            <a:r>
              <a:rPr lang="fa-IR" sz="2300" b="1" dirty="0" smtClean="0">
                <a:solidFill>
                  <a:prstClr val="black"/>
                </a:solidFill>
                <a:cs typeface="B Nazanin" panose="00000400000000000000" pitchFamily="2" charset="-78"/>
              </a:rPr>
              <a:t>می‌خواهد </a:t>
            </a:r>
            <a:r>
              <a:rPr lang="fa-IR" sz="2300" b="1" dirty="0">
                <a:solidFill>
                  <a:prstClr val="black"/>
                </a:solidFill>
                <a:cs typeface="B Nazanin" panose="00000400000000000000" pitchFamily="2" charset="-78"/>
              </a:rPr>
              <a:t>او را در مقابل دشمن به این وضع دچار نکند،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8281830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additive="base">
                                        <p:cTn id="1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93010"/>
            <a:ext cx="914582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چهارم</a:t>
            </a:r>
            <a:r>
              <a:rPr lang="fa-IR" sz="2200" b="1" dirty="0">
                <a:solidFill>
                  <a:srgbClr val="0070C0"/>
                </a:solidFill>
                <a:cs typeface="B Nazanin" panose="00000400000000000000" pitchFamily="2" charset="-78"/>
              </a:rPr>
              <a:t>: نفی ترس و مرعوبیت در برابر </a:t>
            </a:r>
            <a:r>
              <a:rPr lang="fa-IR" sz="2200" b="1" dirty="0" smtClean="0">
                <a:solidFill>
                  <a:srgbClr val="0070C0"/>
                </a:solidFill>
                <a:cs typeface="B Nazanin" panose="00000400000000000000" pitchFamily="2" charset="-78"/>
              </a:rPr>
              <a:t>دشمن</a:t>
            </a:r>
          </a:p>
          <a:p>
            <a:pPr algn="justLow" rtl="1">
              <a:lnSpc>
                <a:spcPct val="150000"/>
              </a:lnSpc>
            </a:pPr>
            <a:r>
              <a:rPr lang="fa-IR" sz="2200" b="1" dirty="0">
                <a:solidFill>
                  <a:prstClr val="black"/>
                </a:solidFill>
                <a:cs typeface="B Nazanin" panose="00000400000000000000" pitchFamily="2" charset="-78"/>
              </a:rPr>
              <a:t>قرآن به‌صراحت، مؤمنان را از ترس دشمن نهی می‌کند و منشأ ترس را ضعف ایمان یا فریب القائات شیطانی معرفی می‌کند. مؤمنان باید در برابر دشمن، صلابت و قدرت داشته باشند و به جای ترسیدن از آنان، تنها از خداوند بترسند.</a:t>
            </a:r>
            <a:endParaRPr lang="fa-IR" sz="12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فَلَا تَخَافُوهُمْ وَخَافُونِ إِن كُنتُم مُّؤْمِنِينَ (آل‌عمران:۱۷۵)؛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الَّذِينَ قَالَ لَهُمُ النَّاسُ إِنَّ النَّاسَ قَدْ جَمَعُوا لَكُمْ… فَزَادَهُمْ إِيمَانًا (آل‌عمران:۱۷۳)؛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اللَّهَ یحِبُّ الَّذِینَ یقاتِلُونَ فِی سَبِیلِهِ صَفًّا کأَنَّهُمْ بُنْیانٌ مَرْصُوصٌ(صف: 4)؛ </a:t>
            </a:r>
          </a:p>
          <a:p>
            <a:pPr marL="342900" indent="-342900" algn="justLow" rtl="1">
              <a:lnSpc>
                <a:spcPct val="150000"/>
              </a:lnSpc>
              <a:buFont typeface="Arial" panose="020B0604020202020204" pitchFamily="34" charset="0"/>
              <a:buChar char="•"/>
            </a:pPr>
            <a:r>
              <a:rPr lang="fa-IR" sz="2200" b="1" dirty="0">
                <a:solidFill>
                  <a:prstClr val="black"/>
                </a:solidFill>
                <a:cs typeface="B Nazanin" panose="00000400000000000000" pitchFamily="2" charset="-78"/>
              </a:rPr>
              <a:t>مُحَمَّدٌ رَسُولُ اللَّهِ وَ الَّذِینَ مَعَهُ أَشِدَّاءُ عَلَی الْکفَّارِ رُحَماءُ بَینَهُمْ (فتح:29</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فَلَا </a:t>
            </a:r>
            <a:r>
              <a:rPr lang="fa-IR" sz="2200" b="1" dirty="0">
                <a:solidFill>
                  <a:prstClr val="black"/>
                </a:solidFill>
                <a:cs typeface="B Nazanin" panose="00000400000000000000" pitchFamily="2" charset="-78"/>
              </a:rPr>
              <a:t>تَخْشَوُا النَّاسَ وَاخْشَوْنِ وَلَا تَشْتَرُوا بِآيَاتِي ثَمَنًا </a:t>
            </a:r>
            <a:r>
              <a:rPr lang="fa-IR" sz="2200" b="1" dirty="0" smtClean="0">
                <a:solidFill>
                  <a:prstClr val="black"/>
                </a:solidFill>
                <a:cs typeface="B Nazanin" panose="00000400000000000000" pitchFamily="2" charset="-78"/>
              </a:rPr>
              <a:t>قَلِيلًا </a:t>
            </a:r>
            <a:r>
              <a:rPr lang="fa-IR" sz="2200" b="1" dirty="0">
                <a:solidFill>
                  <a:prstClr val="black"/>
                </a:solidFill>
                <a:cs typeface="B Nazanin" panose="00000400000000000000" pitchFamily="2" charset="-78"/>
              </a:rPr>
              <a:t>(مائده: ۴۴)؛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الَّذِينَ </a:t>
            </a:r>
            <a:r>
              <a:rPr lang="fa-IR" sz="2200" b="1" dirty="0">
                <a:solidFill>
                  <a:prstClr val="black"/>
                </a:solidFill>
                <a:cs typeface="B Nazanin" panose="00000400000000000000" pitchFamily="2" charset="-78"/>
              </a:rPr>
              <a:t>يُبَلِّغُونَ رِسَالَاتِ اللَّهِ وَيَخْشَوْنَهُ وَلَا يَخْشَوْنَ أَحَدًا إِلَّا </a:t>
            </a:r>
            <a:r>
              <a:rPr lang="fa-IR" sz="2200" b="1" dirty="0" smtClean="0">
                <a:solidFill>
                  <a:prstClr val="black"/>
                </a:solidFill>
                <a:cs typeface="B Nazanin" panose="00000400000000000000" pitchFamily="2" charset="-78"/>
              </a:rPr>
              <a:t>اللَّهَ وَكَفَىٰ </a:t>
            </a:r>
            <a:r>
              <a:rPr lang="fa-IR" sz="2200" b="1" dirty="0">
                <a:solidFill>
                  <a:prstClr val="black"/>
                </a:solidFill>
                <a:cs typeface="B Nazanin" panose="00000400000000000000" pitchFamily="2" charset="-78"/>
              </a:rPr>
              <a:t>بِاللَّهِ </a:t>
            </a:r>
            <a:r>
              <a:rPr lang="fa-IR" sz="2200" b="1" dirty="0" smtClean="0">
                <a:solidFill>
                  <a:prstClr val="black"/>
                </a:solidFill>
                <a:cs typeface="B Nazanin" panose="00000400000000000000" pitchFamily="2" charset="-78"/>
              </a:rPr>
              <a:t>حَسِيبًا(احزاب: 39)؛ </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45</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7557831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378372" y="602293"/>
            <a:ext cx="8965717" cy="646330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خبرسازیِ تهدیدآمیز دشمن، اگر درست فهم شود، می‌تواند ایمان‌افزا باشد نه تضعیف‌کننده؛</a:t>
            </a: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دشمن با ابزارهای مختلف </a:t>
            </a:r>
            <a:r>
              <a:rPr lang="fa-IR" sz="2050" b="1" dirty="0">
                <a:solidFill>
                  <a:prstClr val="black"/>
                </a:solidFill>
                <a:cs typeface="B Nazanin" panose="00000400000000000000" pitchFamily="2" charset="-78"/>
              </a:rPr>
              <a:t>دنبال ترساندن </a:t>
            </a:r>
            <a:r>
              <a:rPr lang="fa-IR" sz="2050" b="1" dirty="0" smtClean="0">
                <a:solidFill>
                  <a:prstClr val="black"/>
                </a:solidFill>
                <a:cs typeface="B Nazanin" panose="00000400000000000000" pitchFamily="2" charset="-78"/>
              </a:rPr>
              <a:t>است؛ شرط </a:t>
            </a:r>
            <a:r>
              <a:rPr lang="fa-IR" sz="2050" b="1" dirty="0">
                <a:solidFill>
                  <a:prstClr val="black"/>
                </a:solidFill>
                <a:cs typeface="B Nazanin" panose="00000400000000000000" pitchFamily="2" charset="-78"/>
              </a:rPr>
              <a:t>مهم برای ایجاد تحوّل، نترسیدن از دشمن و دشمنی‌ها است. </a:t>
            </a:r>
            <a:endParaRPr lang="fa-IR" sz="205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50" b="1" dirty="0" smtClean="0">
                <a:solidFill>
                  <a:prstClr val="black"/>
                </a:solidFill>
                <a:cs typeface="B Nazanin" panose="00000400000000000000" pitchFamily="2" charset="-78"/>
              </a:rPr>
              <a:t>در </a:t>
            </a:r>
            <a:r>
              <a:rPr lang="fa-IR" sz="2050" b="1" dirty="0">
                <a:solidFill>
                  <a:prstClr val="black"/>
                </a:solidFill>
                <a:cs typeface="B Nazanin" panose="00000400000000000000" pitchFamily="2" charset="-78"/>
              </a:rPr>
              <a:t>مواجهه با حوادث سخت مثل جنگ، تحریم و ... راهبرد قرآن ایستادگی و نترسیدن </a:t>
            </a:r>
            <a:r>
              <a:rPr lang="fa-IR" sz="2050" b="1" dirty="0" smtClean="0">
                <a:solidFill>
                  <a:prstClr val="black"/>
                </a:solidFill>
                <a:cs typeface="B Nazanin" panose="00000400000000000000" pitchFamily="2" charset="-78"/>
              </a:rPr>
              <a:t>است.</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معیار سنجش ایمان عملی، انتقال ترس از دشمن به خشیت از خدا است؛ این انتقال، بنیان روانی تمام شجاعت‌های میدانی است؛</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آموزش مدل رفتاری گروهی که اخبار تهدیدآمیز، نه تنها آنان را نمی‌هراساند، بلکه محرکی برای تقویت عینی ایمان و اعلام حضور بیشتر می‌شود؛</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محبوبیت الهی، شامل رزمندگانی می‌شود که در عین ایثار، چنان منسجم، منظم و به هم‌پیوسته عمل می‌کنند که گویی بنایی یکپارچه‌اند؛</a:t>
            </a:r>
          </a:p>
          <a:p>
            <a:pPr marL="342900" indent="-342900" algn="justLow" rtl="1">
              <a:lnSpc>
                <a:spcPct val="150000"/>
              </a:lnSpc>
              <a:buFont typeface="Arial" panose="020B0604020202020204" pitchFamily="34" charset="0"/>
              <a:buChar char="•"/>
            </a:pPr>
            <a:r>
              <a:rPr lang="fa-IR" sz="2050" b="1" dirty="0">
                <a:solidFill>
                  <a:prstClr val="black"/>
                </a:solidFill>
                <a:cs typeface="B Nazanin" panose="00000400000000000000" pitchFamily="2" charset="-78"/>
              </a:rPr>
              <a:t>الگوی انقلابی، تلفیق شدت و صلابتِ غیرقابل نفوذ در برابر دشمن با رحمت و همبستگی عمیق در درون صفوف خودی است</a:t>
            </a:r>
            <a:r>
              <a:rPr lang="fa-IR" sz="2050" b="1" dirty="0" smtClean="0">
                <a:solidFill>
                  <a:prstClr val="black"/>
                </a:solidFill>
                <a:cs typeface="B Nazanin" panose="00000400000000000000" pitchFamily="2" charset="-78"/>
              </a:rPr>
              <a:t>.</a:t>
            </a:r>
            <a:endParaRPr lang="fa-IR" sz="205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46</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28728370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73805"/>
            <a:ext cx="9112077" cy="58650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300" b="1" dirty="0">
                <a:solidFill>
                  <a:prstClr val="black"/>
                </a:solidFill>
                <a:cs typeface="B Nazanin" panose="00000400000000000000" pitchFamily="2" charset="-78"/>
              </a:rPr>
              <a:t>اعتقاد بنده این است که امروز در دنیاى اسلام، دشمنان اسلام و امّت اسلامى به‌طور عمده از دو سلاح استفاده مى‌کنند: ‌یکى سلاح رعب، دیگرى سلاح تطمیع. </a:t>
            </a:r>
            <a:r>
              <a:rPr lang="fa-IR" sz="2300" b="1" dirty="0" smtClean="0">
                <a:solidFill>
                  <a:prstClr val="black"/>
                </a:solidFill>
                <a:cs typeface="B Nazanin" panose="00000400000000000000" pitchFamily="2" charset="-78"/>
              </a:rPr>
              <a:t>دولت‌ها </a:t>
            </a:r>
            <a:r>
              <a:rPr lang="fa-IR" sz="2300" b="1" dirty="0">
                <a:solidFill>
                  <a:prstClr val="black"/>
                </a:solidFill>
                <a:cs typeface="B Nazanin" panose="00000400000000000000" pitchFamily="2" charset="-78"/>
              </a:rPr>
              <a:t>و روشنفکران و برگزیده‌ها و آحاد ملت را گاهى مرعوب و گاهى تطمیع ‌مى‌کنند و هر دوىِ </a:t>
            </a:r>
            <a:r>
              <a:rPr lang="fa-IR" sz="2300" b="1" dirty="0" smtClean="0">
                <a:solidFill>
                  <a:prstClr val="black"/>
                </a:solidFill>
                <a:cs typeface="B Nazanin" panose="00000400000000000000" pitchFamily="2" charset="-78"/>
              </a:rPr>
              <a:t>این‌ها </a:t>
            </a:r>
            <a:r>
              <a:rPr lang="fa-IR" sz="2300" b="1" dirty="0">
                <a:solidFill>
                  <a:prstClr val="black"/>
                </a:solidFill>
                <a:cs typeface="B Nazanin" panose="00000400000000000000" pitchFamily="2" charset="-78"/>
              </a:rPr>
              <a:t>شبکه‌هاى شیطان است. از ارعاب آنها نباید ترسید: «الّذین قال لهم النّاس انّ النّاس قد جمعوا لکم ‌فاخشوهم فزادهم ایماناً و قالوا حسبنااللَّه و نعم الوکیل. فانقلبوا بنعمةٍ من اللَّه و فضلٍ لم یمسسهم سوء.. اینها براى ‌ما درس است؛ باید این‌گونه حرکت کنیم. نباید از ارعاب دشمن مرعوب شد. به تطمیع دشمن هم نباید دل بست؛ چون ‌دشمن هیچ خیرى نمى‌رساند و تطمیع او دامى بیش نیست. این قضیه، هم در مورد اشخاص، هم در مورد </a:t>
            </a:r>
            <a:r>
              <a:rPr lang="fa-IR" sz="2300" b="1" dirty="0" smtClean="0">
                <a:solidFill>
                  <a:prstClr val="black"/>
                </a:solidFill>
                <a:cs typeface="B Nazanin" panose="00000400000000000000" pitchFamily="2" charset="-78"/>
              </a:rPr>
              <a:t>دولت‌ها </a:t>
            </a:r>
            <a:r>
              <a:rPr lang="fa-IR" sz="2300" b="1" dirty="0">
                <a:solidFill>
                  <a:prstClr val="black"/>
                </a:solidFill>
                <a:cs typeface="B Nazanin" panose="00000400000000000000" pitchFamily="2" charset="-78"/>
              </a:rPr>
              <a:t>و </a:t>
            </a:r>
            <a:r>
              <a:rPr lang="fa-IR" sz="2300" b="1" dirty="0" smtClean="0">
                <a:solidFill>
                  <a:prstClr val="black"/>
                </a:solidFill>
                <a:cs typeface="B Nazanin" panose="00000400000000000000" pitchFamily="2" charset="-78"/>
              </a:rPr>
              <a:t>‌حکومت‌ها</a:t>
            </a:r>
            <a:r>
              <a:rPr lang="fa-IR" sz="2300" b="1" dirty="0">
                <a:solidFill>
                  <a:prstClr val="black"/>
                </a:solidFill>
                <a:cs typeface="B Nazanin" panose="00000400000000000000" pitchFamily="2" charset="-78"/>
              </a:rPr>
              <a:t>، هم در مورد نخبگان و هم در مورد آحاد مردم صدق مى‌کند. به تطمیع آنها امیدوار نشویم و از ارعاب آنها نترسیم. ‌ما قدرتمندیم: «و انتم الأعلون ان کنتم مؤمنین».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47</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7397047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76531"/>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یک </a:t>
            </a:r>
            <a:r>
              <a:rPr lang="fa-IR" sz="2000" b="1" dirty="0">
                <a:solidFill>
                  <a:prstClr val="black"/>
                </a:solidFill>
                <a:cs typeface="B Nazanin" panose="00000400000000000000" pitchFamily="2" charset="-78"/>
              </a:rPr>
              <a:t>شرط مهم برای ایجاد تحوّل، نترسیدن از دشمن و دشمنی‌ها است. خدای متعال به پیغمبرش </a:t>
            </a:r>
            <a:r>
              <a:rPr lang="fa-IR" sz="2000" b="1" dirty="0" smtClean="0">
                <a:solidFill>
                  <a:prstClr val="black"/>
                </a:solidFill>
                <a:cs typeface="B Nazanin" panose="00000400000000000000" pitchFamily="2" charset="-78"/>
              </a:rPr>
              <a:t>می‌فرماید </a:t>
            </a:r>
            <a:r>
              <a:rPr lang="fa-IR" sz="2000" b="1" dirty="0">
                <a:solidFill>
                  <a:prstClr val="black"/>
                </a:solidFill>
                <a:cs typeface="B Nazanin" panose="00000400000000000000" pitchFamily="2" charset="-78"/>
              </a:rPr>
              <a:t>که «وَ تَخشَى النّاسَ وَاللهُ أَحَقُّ أَن تَخشاهُ»؛ از مردم نباید بترسی؛ از حرف این و آن نباید بترسی. بالاخره هر اقدام مثبتی، هر کار مهمّی ممکن است یک عدّه‌ای مخالف داشته باشد؛ مخالف، مخالفت </a:t>
            </a:r>
            <a:r>
              <a:rPr lang="fa-IR" sz="2000" b="1" dirty="0" smtClean="0">
                <a:solidFill>
                  <a:prstClr val="black"/>
                </a:solidFill>
                <a:cs typeface="B Nazanin" panose="00000400000000000000" pitchFamily="2" charset="-78"/>
              </a:rPr>
              <a:t>می‌کند</a:t>
            </a:r>
            <a:r>
              <a:rPr lang="fa-IR" sz="2000" b="1" dirty="0">
                <a:solidFill>
                  <a:prstClr val="black"/>
                </a:solidFill>
                <a:cs typeface="B Nazanin" panose="00000400000000000000" pitchFamily="2" charset="-78"/>
              </a:rPr>
              <a:t>. امروز با حضور فضای مجازی، نوع </a:t>
            </a:r>
            <a:r>
              <a:rPr lang="fa-IR" sz="2000" b="1" dirty="0" smtClean="0">
                <a:solidFill>
                  <a:prstClr val="black"/>
                </a:solidFill>
                <a:cs typeface="B Nazanin" panose="00000400000000000000" pitchFamily="2" charset="-78"/>
              </a:rPr>
              <a:t>مخالفت‌ها </a:t>
            </a:r>
            <a:r>
              <a:rPr lang="fa-IR" sz="2000" b="1" dirty="0">
                <a:solidFill>
                  <a:prstClr val="black"/>
                </a:solidFill>
                <a:cs typeface="B Nazanin" panose="00000400000000000000" pitchFamily="2" charset="-78"/>
              </a:rPr>
              <a:t>هم غالباً نوع برخورد‌کننده و تیز و آزار‌دهنده است؛ اگر چنانچه یک حرکت مهمّ صحیحِ متقنِ محاسبه‌شده‌ای انجام </a:t>
            </a:r>
            <a:r>
              <a:rPr lang="fa-IR" sz="2000" b="1" dirty="0" smtClean="0">
                <a:solidFill>
                  <a:prstClr val="black"/>
                </a:solidFill>
                <a:cs typeface="B Nazanin" panose="00000400000000000000" pitchFamily="2" charset="-78"/>
              </a:rPr>
              <a:t>می‌گیرد</a:t>
            </a:r>
            <a:r>
              <a:rPr lang="fa-IR" sz="2000" b="1" dirty="0">
                <a:solidFill>
                  <a:prstClr val="black"/>
                </a:solidFill>
                <a:cs typeface="B Nazanin" panose="00000400000000000000" pitchFamily="2" charset="-78"/>
              </a:rPr>
              <a:t>، باید </a:t>
            </a:r>
            <a:r>
              <a:rPr lang="fa-IR" sz="2000" b="1" dirty="0" smtClean="0">
                <a:solidFill>
                  <a:prstClr val="black"/>
                </a:solidFill>
                <a:cs typeface="B Nazanin" panose="00000400000000000000" pitchFamily="2" charset="-78"/>
              </a:rPr>
              <a:t>ملاحظه‌ این‌ها </a:t>
            </a:r>
            <a:r>
              <a:rPr lang="fa-IR" sz="2000" b="1" dirty="0">
                <a:solidFill>
                  <a:prstClr val="black"/>
                </a:solidFill>
                <a:cs typeface="B Nazanin" panose="00000400000000000000" pitchFamily="2" charset="-78"/>
              </a:rPr>
              <a:t>را نکنند. </a:t>
            </a:r>
            <a:r>
              <a:rPr lang="fa-IR" sz="2000" b="1" dirty="0" smtClean="0">
                <a:solidFill>
                  <a:prstClr val="black"/>
                </a:solidFill>
                <a:cs typeface="B Nazanin" panose="00000400000000000000" pitchFamily="2" charset="-78"/>
              </a:rPr>
              <a:t>ملاحظه‌ </a:t>
            </a:r>
            <a:r>
              <a:rPr lang="fa-IR" sz="2000" b="1" dirty="0">
                <a:solidFill>
                  <a:prstClr val="black"/>
                </a:solidFill>
                <a:cs typeface="B Nazanin" panose="00000400000000000000" pitchFamily="2" charset="-78"/>
              </a:rPr>
              <a:t>دشمن خارجی را هم نباید بکنند؛ هر گونه حرکتی را که در کشور به سمت صلاح انجام بگیرد، یک </a:t>
            </a:r>
            <a:r>
              <a:rPr lang="fa-IR" sz="2000" b="1" dirty="0" smtClean="0">
                <a:solidFill>
                  <a:prstClr val="black"/>
                </a:solidFill>
                <a:cs typeface="B Nazanin" panose="00000400000000000000" pitchFamily="2" charset="-78"/>
              </a:rPr>
              <a:t>جبهه‌ </a:t>
            </a:r>
            <a:r>
              <a:rPr lang="fa-IR" sz="2000" b="1" dirty="0">
                <a:solidFill>
                  <a:prstClr val="black"/>
                </a:solidFill>
                <a:cs typeface="B Nazanin" panose="00000400000000000000" pitchFamily="2" charset="-78"/>
              </a:rPr>
              <a:t>وسیعی از دشمن وجود دارد که </a:t>
            </a:r>
            <a:r>
              <a:rPr lang="fa-IR" sz="2000" b="1" dirty="0" smtClean="0">
                <a:solidFill>
                  <a:prstClr val="black"/>
                </a:solidFill>
                <a:cs typeface="B Nazanin" panose="00000400000000000000" pitchFamily="2" charset="-78"/>
              </a:rPr>
              <a:t>این‌ها </a:t>
            </a:r>
            <a:r>
              <a:rPr lang="fa-IR" sz="2000" b="1" dirty="0">
                <a:solidFill>
                  <a:prstClr val="black"/>
                </a:solidFill>
                <a:cs typeface="B Nazanin" panose="00000400000000000000" pitchFamily="2" charset="-78"/>
              </a:rPr>
              <a:t>نشسته‌اند دارند دائم فکر </a:t>
            </a:r>
            <a:r>
              <a:rPr lang="fa-IR" sz="2000" b="1" dirty="0" smtClean="0">
                <a:solidFill>
                  <a:prstClr val="black"/>
                </a:solidFill>
                <a:cs typeface="B Nazanin" panose="00000400000000000000" pitchFamily="2" charset="-78"/>
              </a:rPr>
              <a:t>می‌کنند </a:t>
            </a:r>
            <a:r>
              <a:rPr lang="fa-IR" sz="2000" b="1" dirty="0">
                <a:solidFill>
                  <a:prstClr val="black"/>
                </a:solidFill>
                <a:cs typeface="B Nazanin" panose="00000400000000000000" pitchFamily="2" charset="-78"/>
              </a:rPr>
              <a:t>که ضربه‌ها بزنند، هم در زمینه‌های سخت‌افزاری، هم در زمینه‌های نرم‌افزاری؛ نرم‌افزاری‌شان همین است که </a:t>
            </a:r>
            <a:r>
              <a:rPr lang="fa-IR" sz="2000" b="1" dirty="0" smtClean="0">
                <a:solidFill>
                  <a:prstClr val="black"/>
                </a:solidFill>
                <a:cs typeface="B Nazanin" panose="00000400000000000000" pitchFamily="2" charset="-78"/>
              </a:rPr>
              <a:t>این‌ها </a:t>
            </a:r>
            <a:r>
              <a:rPr lang="fa-IR" sz="2000" b="1" dirty="0">
                <a:solidFill>
                  <a:prstClr val="black"/>
                </a:solidFill>
                <a:cs typeface="B Nazanin" panose="00000400000000000000" pitchFamily="2" charset="-78"/>
              </a:rPr>
              <a:t>تصمیم‌های مهم و درست و منطقی را که در کشور گرفته </a:t>
            </a:r>
            <a:r>
              <a:rPr lang="fa-IR" sz="2000" b="1" dirty="0" smtClean="0">
                <a:solidFill>
                  <a:prstClr val="black"/>
                </a:solidFill>
                <a:cs typeface="B Nazanin" panose="00000400000000000000" pitchFamily="2" charset="-78"/>
              </a:rPr>
              <a:t>می‌شود</a:t>
            </a:r>
            <a:r>
              <a:rPr lang="fa-IR" sz="2000" b="1" dirty="0">
                <a:solidFill>
                  <a:prstClr val="black"/>
                </a:solidFill>
                <a:cs typeface="B Nazanin" panose="00000400000000000000" pitchFamily="2" charset="-78"/>
              </a:rPr>
              <a:t>، با تبلیغات وسیعی که دارند، زیر سؤال ببرند و با این امپراتوری تبلیغاتی‌ای که دست صهیونیست‌ها هست، این را بکوبند و نابود کنند و از بین [ببرند]. باید از اینها نترسید، باید حرکت کرد؛ و به نظر من راهش هم این است که نیروهای جوان حضور داشته باشند؛ آن که ملاحظه </a:t>
            </a:r>
            <a:r>
              <a:rPr lang="fa-IR" sz="2000" b="1" dirty="0" smtClean="0">
                <a:solidFill>
                  <a:prstClr val="black"/>
                </a:solidFill>
                <a:cs typeface="B Nazanin" panose="00000400000000000000" pitchFamily="2" charset="-78"/>
              </a:rPr>
              <a:t>نمی‌کند </a:t>
            </a:r>
            <a:r>
              <a:rPr lang="fa-IR" sz="2000" b="1" dirty="0">
                <a:solidFill>
                  <a:prstClr val="black"/>
                </a:solidFill>
                <a:cs typeface="B Nazanin" panose="00000400000000000000" pitchFamily="2" charset="-78"/>
              </a:rPr>
              <a:t>و </a:t>
            </a:r>
            <a:r>
              <a:rPr lang="fa-IR" sz="2000" b="1" dirty="0" smtClean="0">
                <a:solidFill>
                  <a:prstClr val="black"/>
                </a:solidFill>
                <a:cs typeface="B Nazanin" panose="00000400000000000000" pitchFamily="2" charset="-78"/>
              </a:rPr>
              <a:t>نمی‌ترسد </a:t>
            </a:r>
            <a:r>
              <a:rPr lang="fa-IR" sz="2000" b="1" dirty="0">
                <a:solidFill>
                  <a:prstClr val="black"/>
                </a:solidFill>
                <a:cs typeface="B Nazanin" panose="00000400000000000000" pitchFamily="2" charset="-78"/>
              </a:rPr>
              <a:t>و بدون ملاحظه حرکت </a:t>
            </a:r>
            <a:r>
              <a:rPr lang="fa-IR" sz="2000" b="1" dirty="0" smtClean="0">
                <a:solidFill>
                  <a:prstClr val="black"/>
                </a:solidFill>
                <a:cs typeface="B Nazanin" panose="00000400000000000000" pitchFamily="2" charset="-78"/>
              </a:rPr>
              <a:t>می‌کند </a:t>
            </a:r>
            <a:r>
              <a:rPr lang="fa-IR" sz="2000" b="1" dirty="0">
                <a:solidFill>
                  <a:prstClr val="black"/>
                </a:solidFill>
                <a:cs typeface="B Nazanin" panose="00000400000000000000" pitchFamily="2" charset="-78"/>
              </a:rPr>
              <a:t>نیروی جوان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538760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557326"/>
            <a:ext cx="9112077" cy="637674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100" b="1" dirty="0" smtClean="0">
                <a:solidFill>
                  <a:prstClr val="black"/>
                </a:solidFill>
                <a:cs typeface="B Nazanin" panose="00000400000000000000" pitchFamily="2" charset="-78"/>
              </a:rPr>
              <a:t>در مواجهه‌ با </a:t>
            </a:r>
            <a:r>
              <a:rPr lang="fa-IR" sz="2100" b="1" dirty="0">
                <a:solidFill>
                  <a:prstClr val="black"/>
                </a:solidFill>
                <a:cs typeface="B Nazanin" panose="00000400000000000000" pitchFamily="2" charset="-78"/>
              </a:rPr>
              <a:t>حوادث نباید دچار ترس و دلهره شد. اَلا اِنَّ اَولِیاءَ اللهِ لا خَوفٌ عَلَیهِم وَ لا هُم یَحزَنون‌؛ این [آیه] در </a:t>
            </a:r>
            <a:r>
              <a:rPr lang="fa-IR" sz="2100" b="1" dirty="0" smtClean="0">
                <a:solidFill>
                  <a:prstClr val="black"/>
                </a:solidFill>
                <a:cs typeface="B Nazanin" panose="00000400000000000000" pitchFamily="2" charset="-78"/>
              </a:rPr>
              <a:t>سوره‌ </a:t>
            </a:r>
            <a:r>
              <a:rPr lang="fa-IR" sz="2100" b="1" dirty="0">
                <a:solidFill>
                  <a:prstClr val="black"/>
                </a:solidFill>
                <a:cs typeface="B Nazanin" panose="00000400000000000000" pitchFamily="2" charset="-78"/>
              </a:rPr>
              <a:t>یونس است؛ نگاه کردم، در </a:t>
            </a:r>
            <a:r>
              <a:rPr lang="fa-IR" sz="2100" b="1" dirty="0" smtClean="0">
                <a:solidFill>
                  <a:prstClr val="black"/>
                </a:solidFill>
                <a:cs typeface="B Nazanin" panose="00000400000000000000" pitchFamily="2" charset="-78"/>
              </a:rPr>
              <a:t>سوره‌ </a:t>
            </a:r>
            <a:r>
              <a:rPr lang="fa-IR" sz="2100" b="1" dirty="0">
                <a:solidFill>
                  <a:prstClr val="black"/>
                </a:solidFill>
                <a:cs typeface="B Nazanin" panose="00000400000000000000" pitchFamily="2" charset="-78"/>
              </a:rPr>
              <a:t>بقره [هم] شاید چهار پنج جا «لا خَوفٌ عَلَیهِم وَ لاهُم </a:t>
            </a:r>
            <a:r>
              <a:rPr lang="fa-IR" sz="2100" b="1" dirty="0">
                <a:cs typeface="B Nazanin" panose="00000400000000000000" pitchFamily="2" charset="-78"/>
              </a:rPr>
              <a:t>یَحزَنون» در مورد مؤمنین آمده. خب این به خاطر ایمان است، به خاطر ارتباط با خدا است، به خاطر قبول ولایت الهی است؛ خوف و مانند آن نباید باشد. امام (رضوان الله علیه) واقعاً </a:t>
            </a:r>
            <a:r>
              <a:rPr lang="fa-IR" sz="2100" b="1" dirty="0" smtClean="0">
                <a:cs typeface="B Nazanin" panose="00000400000000000000" pitchFamily="2" charset="-78"/>
              </a:rPr>
              <a:t>نمی‌ترسید</a:t>
            </a:r>
            <a:r>
              <a:rPr lang="fa-IR" sz="2100" b="1" dirty="0">
                <a:cs typeface="B Nazanin" panose="00000400000000000000" pitchFamily="2" charset="-78"/>
              </a:rPr>
              <a:t>. ما یک وقتی خدمت ایشان نشسته بودیم -همان اوّل انقلاب؛ همان </a:t>
            </a:r>
            <a:r>
              <a:rPr lang="fa-IR" sz="2100" b="1" dirty="0" smtClean="0">
                <a:cs typeface="B Nazanin" panose="00000400000000000000" pitchFamily="2" charset="-78"/>
              </a:rPr>
              <a:t>وقت‌هایی </a:t>
            </a:r>
            <a:r>
              <a:rPr lang="fa-IR" sz="2100" b="1" dirty="0">
                <a:cs typeface="B Nazanin" panose="00000400000000000000" pitchFamily="2" charset="-78"/>
              </a:rPr>
              <a:t>که با آن بنده‌خدا یک‌ودو داشتیم سر قضایای نیروهای مسلّح و این </a:t>
            </a:r>
            <a:r>
              <a:rPr lang="fa-IR" sz="2100" b="1" dirty="0" smtClean="0">
                <a:cs typeface="B Nazanin" panose="00000400000000000000" pitchFamily="2" charset="-78"/>
              </a:rPr>
              <a:t>حرف‌ها- </a:t>
            </a:r>
            <a:r>
              <a:rPr lang="fa-IR" sz="2100" b="1" dirty="0">
                <a:cs typeface="B Nazanin" panose="00000400000000000000" pitchFamily="2" charset="-78"/>
              </a:rPr>
              <a:t>بنده به ایشان گفتم «علّت اینکه شما مثلاً فلان جمله را </a:t>
            </a:r>
            <a:r>
              <a:rPr lang="fa-IR" sz="2100" b="1" dirty="0" smtClean="0">
                <a:cs typeface="B Nazanin" panose="00000400000000000000" pitchFamily="2" charset="-78"/>
              </a:rPr>
              <a:t>درباره‌ </a:t>
            </a:r>
            <a:r>
              <a:rPr lang="fa-IR" sz="2100" b="1" dirty="0">
                <a:cs typeface="B Nazanin" panose="00000400000000000000" pitchFamily="2" charset="-78"/>
              </a:rPr>
              <a:t>فلان شخص گفتید این است که </a:t>
            </a:r>
            <a:r>
              <a:rPr lang="fa-IR" sz="2100" b="1" dirty="0" smtClean="0">
                <a:cs typeface="B Nazanin" panose="00000400000000000000" pitchFamily="2" charset="-78"/>
              </a:rPr>
              <a:t>می‌ترسید </a:t>
            </a:r>
            <a:r>
              <a:rPr lang="fa-IR" sz="2100" b="1" dirty="0">
                <a:cs typeface="B Nazanin" panose="00000400000000000000" pitchFamily="2" charset="-78"/>
              </a:rPr>
              <a:t>...»؛ </a:t>
            </a:r>
            <a:r>
              <a:rPr lang="fa-IR" sz="2100" b="1" dirty="0" smtClean="0">
                <a:cs typeface="B Nazanin" panose="00000400000000000000" pitchFamily="2" charset="-78"/>
              </a:rPr>
              <a:t>می‌خواستم </a:t>
            </a:r>
            <a:r>
              <a:rPr lang="fa-IR" sz="2100" b="1" dirty="0">
                <a:cs typeface="B Nazanin" panose="00000400000000000000" pitchFamily="2" charset="-78"/>
              </a:rPr>
              <a:t>بگویم «</a:t>
            </a:r>
            <a:r>
              <a:rPr lang="fa-IR" sz="2100" b="1" dirty="0" smtClean="0">
                <a:cs typeface="B Nazanin" panose="00000400000000000000" pitchFamily="2" charset="-78"/>
              </a:rPr>
              <a:t>می‌ترسید </a:t>
            </a:r>
            <a:r>
              <a:rPr lang="fa-IR" sz="2100" b="1" dirty="0">
                <a:cs typeface="B Nazanin" panose="00000400000000000000" pitchFamily="2" charset="-78"/>
              </a:rPr>
              <a:t>که نیروهای مسلّح مثلاً بدشان بیاید»، تا گفتم «</a:t>
            </a:r>
            <a:r>
              <a:rPr lang="fa-IR" sz="2100" b="1" dirty="0" smtClean="0">
                <a:cs typeface="B Nazanin" panose="00000400000000000000" pitchFamily="2" charset="-78"/>
              </a:rPr>
              <a:t>می‌ترسید</a:t>
            </a:r>
            <a:r>
              <a:rPr lang="fa-IR" sz="2100" b="1" dirty="0">
                <a:cs typeface="B Nazanin" panose="00000400000000000000" pitchFamily="2" charset="-78"/>
              </a:rPr>
              <a:t>»، ایشان همین جور بلافاصله گفتند «من از هیچ چیز </a:t>
            </a:r>
            <a:r>
              <a:rPr lang="fa-IR" sz="2100" b="1" dirty="0" smtClean="0">
                <a:cs typeface="B Nazanin" panose="00000400000000000000" pitchFamily="2" charset="-78"/>
              </a:rPr>
              <a:t>نمی‌ترسم</a:t>
            </a:r>
            <a:r>
              <a:rPr lang="fa-IR" sz="2100" b="1" dirty="0">
                <a:cs typeface="B Nazanin" panose="00000400000000000000" pitchFamily="2" charset="-78"/>
              </a:rPr>
              <a:t>». ایشان منتظر نشدند که متعلَّق ترس را بگویم؛ تا گفتم «شما </a:t>
            </a:r>
            <a:r>
              <a:rPr lang="fa-IR" sz="2100" b="1" dirty="0" smtClean="0">
                <a:cs typeface="B Nazanin" panose="00000400000000000000" pitchFamily="2" charset="-78"/>
              </a:rPr>
              <a:t>می‌ترسید</a:t>
            </a:r>
            <a:r>
              <a:rPr lang="fa-IR" sz="2100" b="1" dirty="0">
                <a:cs typeface="B Nazanin" panose="00000400000000000000" pitchFamily="2" charset="-78"/>
              </a:rPr>
              <a:t>»، ایشان گفتند «من از هیچ چیز </a:t>
            </a:r>
            <a:r>
              <a:rPr lang="fa-IR" sz="2100" b="1" dirty="0" smtClean="0">
                <a:cs typeface="B Nazanin" panose="00000400000000000000" pitchFamily="2" charset="-78"/>
              </a:rPr>
              <a:t>نمی‌ترسم</a:t>
            </a:r>
            <a:r>
              <a:rPr lang="fa-IR" sz="2100" b="1" dirty="0">
                <a:cs typeface="B Nazanin" panose="00000400000000000000" pitchFamily="2" charset="-78"/>
              </a:rPr>
              <a:t>». واقعاً هم همین جور بود؛ ایشان از هیچ چیز </a:t>
            </a:r>
            <a:r>
              <a:rPr lang="fa-IR" sz="2100" b="1" dirty="0" smtClean="0">
                <a:cs typeface="B Nazanin" panose="00000400000000000000" pitchFamily="2" charset="-78"/>
              </a:rPr>
              <a:t>نمی‌ترسید</a:t>
            </a:r>
            <a:r>
              <a:rPr lang="fa-IR" sz="2100" b="1" dirty="0">
                <a:cs typeface="B Nazanin" panose="00000400000000000000" pitchFamily="2" charset="-78"/>
              </a:rPr>
              <a:t>. «اَلا اِنَّ اَولِیاءَ اللهِ لا خَوفٌ عَلَیهِم وَ لا هُم یَحزَنون‌» یعنی این. چرا بترسد؟ انسان بزرگی مثل او واقعاً همین جور بود.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49</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9639771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D73F13C2-898D-D55E-F113-C522679F627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sp>
        <p:nvSpPr>
          <p:cNvPr id="2" name="Rectangle 1"/>
          <p:cNvSpPr/>
          <p:nvPr/>
        </p:nvSpPr>
        <p:spPr>
          <a:xfrm>
            <a:off x="533749" y="1201892"/>
            <a:ext cx="6400799" cy="4939814"/>
          </a:xfrm>
          <a:prstGeom prst="rect">
            <a:avLst/>
          </a:prstGeom>
        </p:spPr>
        <p:txBody>
          <a:bodyPr wrap="square">
            <a:spAutoFit/>
          </a:bodyPr>
          <a:lstStyle/>
          <a:p>
            <a:pPr algn="just" rtl="1">
              <a:lnSpc>
                <a:spcPct val="250000"/>
              </a:lnSpc>
            </a:pPr>
            <a:r>
              <a:rPr lang="fa-IR" dirty="0">
                <a:cs typeface="B Titr" panose="00000700000000000000" pitchFamily="2" charset="-78"/>
              </a:rPr>
              <a:t>ما فراتر از درگیری‌های نظامی در کانون یک درگیری تبلیغاتی و رسانه‌ای با یک جبهه‌ وسیع، </a:t>
            </a:r>
            <a:r>
              <a:rPr lang="fa-IR" dirty="0" smtClean="0">
                <a:cs typeface="B Titr" panose="00000700000000000000" pitchFamily="2" charset="-78"/>
              </a:rPr>
              <a:t>هستیم</a:t>
            </a:r>
            <a:r>
              <a:rPr lang="fa-IR" dirty="0">
                <a:cs typeface="B Titr" panose="00000700000000000000" pitchFamily="2" charset="-78"/>
              </a:rPr>
              <a:t>. ما در جنگ تبلیغاتی قرار داریم، در جنگ معنوی قرار داریم. دشمن فهمید که تصرف این مُلک و این خاک و این سرزمین الهی و معنوی با ابزار فشار و ابزار نظامی امکان ندارد. فهمید که اگر </a:t>
            </a:r>
            <a:r>
              <a:rPr lang="fa-IR" dirty="0" smtClean="0">
                <a:cs typeface="B Titr" panose="00000700000000000000" pitchFamily="2" charset="-78"/>
              </a:rPr>
              <a:t>بخواهد تصرفی </a:t>
            </a:r>
            <a:r>
              <a:rPr lang="fa-IR" dirty="0">
                <a:cs typeface="B Titr" panose="00000700000000000000" pitchFamily="2" charset="-78"/>
              </a:rPr>
              <a:t>بکند، دخالتی بکند، موفقیتی پیدا کند </a:t>
            </a:r>
            <a:r>
              <a:rPr lang="fa-IR" dirty="0">
                <a:solidFill>
                  <a:srgbClr val="C00000"/>
                </a:solidFill>
                <a:cs typeface="B Titr" panose="00000700000000000000" pitchFamily="2" charset="-78"/>
              </a:rPr>
              <a:t>باید دل‌ها را تغییر بدهد، باید مغزها و فکرها را عوض کند.</a:t>
            </a:r>
            <a:r>
              <a:rPr lang="fa-IR" dirty="0">
                <a:cs typeface="B Titr" panose="00000700000000000000" pitchFamily="2" charset="-78"/>
              </a:rPr>
              <a:t> رفتند توی این خط. ما البتّه ایستادیم در مقابلشان، محکم، اما خطر این است، خط این </a:t>
            </a:r>
            <a:r>
              <a:rPr lang="fa-IR" dirty="0" smtClean="0">
                <a:cs typeface="B Titr" panose="00000700000000000000" pitchFamily="2" charset="-78"/>
              </a:rPr>
              <a:t>است، دشمن </a:t>
            </a:r>
            <a:r>
              <a:rPr lang="fa-IR" dirty="0">
                <a:cs typeface="B Titr" panose="00000700000000000000" pitchFamily="2" charset="-78"/>
              </a:rPr>
              <a:t>هدفش این است امروز. </a:t>
            </a:r>
            <a:endParaRPr lang="en-US" dirty="0">
              <a:cs typeface="B Titr" panose="00000700000000000000" pitchFamily="2" charset="-78"/>
            </a:endParaRPr>
          </a:p>
        </p:txBody>
      </p:sp>
      <p:sp>
        <p:nvSpPr>
          <p:cNvPr id="9" name="Rectangle: Rounded Corners 2">
            <a:hlinkClick r:id="rId3" action="ppaction://hlinksldjump"/>
            <a:extLst>
              <a:ext uri="{FF2B5EF4-FFF2-40B4-BE49-F238E27FC236}">
                <a16:creationId xmlns:a16="http://schemas.microsoft.com/office/drawing/2014/main" xmlns="" id="{474EE265-6837-B671-B281-B2E358C10012}"/>
              </a:ext>
            </a:extLst>
          </p:cNvPr>
          <p:cNvSpPr/>
          <p:nvPr/>
        </p:nvSpPr>
        <p:spPr>
          <a:xfrm>
            <a:off x="175720" y="259307"/>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5</a:t>
            </a:r>
            <a:endParaRPr lang="fa-IR" dirty="0">
              <a:solidFill>
                <a:schemeClr val="tx1"/>
              </a:solidFill>
              <a:cs typeface="B Titr" panose="00000700000000000000" pitchFamily="2" charset="-78"/>
            </a:endParaRPr>
          </a:p>
        </p:txBody>
      </p:sp>
      <p:sp>
        <p:nvSpPr>
          <p:cNvPr id="14" name="TextBox 13">
            <a:extLst>
              <a:ext uri="{FF2B5EF4-FFF2-40B4-BE49-F238E27FC236}">
                <a16:creationId xmlns:a16="http://schemas.microsoft.com/office/drawing/2014/main" xmlns="" id="{93DF2D1C-CAFA-84A3-B8C7-3C545DE11061}"/>
              </a:ext>
            </a:extLst>
          </p:cNvPr>
          <p:cNvSpPr txBox="1"/>
          <p:nvPr/>
        </p:nvSpPr>
        <p:spPr>
          <a:xfrm>
            <a:off x="891779" y="326338"/>
            <a:ext cx="7131906" cy="684803"/>
          </a:xfrm>
          <a:prstGeom prst="rect">
            <a:avLst/>
          </a:prstGeom>
          <a:noFill/>
        </p:spPr>
        <p:txBody>
          <a:bodyPr wrap="square" rtlCol="1">
            <a:spAutoFit/>
          </a:bodyPr>
          <a:lstStyle/>
          <a:p>
            <a:pPr algn="ctr">
              <a:lnSpc>
                <a:spcPct val="150000"/>
              </a:lnSpc>
            </a:pPr>
            <a:r>
              <a:rPr lang="fa-IR" sz="28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73262213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022334"/>
            <a:ext cx="9112077" cy="483209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مولفه پنجم: ایمان فزاینده در دل بحران</a:t>
            </a:r>
            <a:endParaRPr lang="fa-IR" sz="2200" b="1" dirty="0">
              <a:solidFill>
                <a:srgbClr val="0070C0"/>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ایمان حقیقی، در شرایط آرام سنجیده نمی‌شود؛ بلکه در دل تهدید، فشار و محاصره رشد می‌کند</a:t>
            </a:r>
            <a:r>
              <a:rPr lang="fa-IR" sz="22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a:t>
            </a:r>
            <a:r>
              <a:rPr lang="fa-IR" sz="2200" b="1" dirty="0">
                <a:solidFill>
                  <a:srgbClr val="ED7D31">
                    <a:lumMod val="75000"/>
                  </a:srgbClr>
                </a:solidFill>
                <a:cs typeface="B Nazanin" panose="00000400000000000000" pitchFamily="2" charset="-78"/>
              </a:rPr>
              <a:t>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فَزَادَهُمْ </a:t>
            </a:r>
            <a:r>
              <a:rPr lang="fa-IR" sz="2200" b="1" dirty="0">
                <a:solidFill>
                  <a:prstClr val="black"/>
                </a:solidFill>
                <a:cs typeface="B Nazanin" panose="00000400000000000000" pitchFamily="2" charset="-78"/>
              </a:rPr>
              <a:t>إِيمَانًا وَقَالُوا حَسْبُنَا اللَّهُ وَنِعْمَ الْوَكِيلُ (آل‌عمران: ۱۷۳)؛ اما این سخن، بر ایمان‌شان افزود؛ و گفتند: «خدا ما را کافی است؛ و او بهترین حامی ماست.</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هُوَ </a:t>
            </a:r>
            <a:r>
              <a:rPr lang="fa-IR" sz="2200" b="1" dirty="0">
                <a:solidFill>
                  <a:prstClr val="black"/>
                </a:solidFill>
                <a:cs typeface="B Nazanin" panose="00000400000000000000" pitchFamily="2" charset="-78"/>
              </a:rPr>
              <a:t>الَّذِي أَنْزَلَ السَّكِينَةَ فِي قُلُوبِ الْمُؤْمِنِينَ لِيَزْدَادُوا إِيمَانًا مَعَ إِيمَانِهِمْ (فتح:۴)؛ او کسی است که آرامش را در دل‌های مؤمنان نازل کرد تا ایمانی بر ایمانشان بیفزایند.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50</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732043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491311"/>
            <a:ext cx="9112077" cy="41395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بحران، اگر درست مدیریت شود، کارگاه تربیت ایمان و یقین است؛</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مؤمنان حقیقی، اخبار تهدیدآمیز را نه تنها بی‌اثر می‌کنند، بلکه آن را به موتور محرکی برای افزایش ایمان و توکل جمعی تبدیل می‌نمایند؛</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«سکینه» (آرامش عمیق و اطمینان قلب) یک موهبت الهی است که خداوند مستقیماً در دل مؤمنان می‌افکند تا در اوج فشار، ظرفیت ایمانی آنان را ارتقا دهد.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000601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90842"/>
            <a:ext cx="9112077" cy="614399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200" b="1" dirty="0">
                <a:solidFill>
                  <a:prstClr val="black"/>
                </a:solidFill>
                <a:cs typeface="B Nazanin" panose="00000400000000000000" pitchFamily="2" charset="-78"/>
              </a:rPr>
              <a:t>ـ اسلام، می‌تواند دنیای امروز را از این رو به آن رو کند… طرف‌داران اسلام، معتقدان به اسلام، مؤمنان به اسلام می‌توانند دنیا را از سراشیبی فساد به سمت ارتفاعات صلاح و نجات و شرافت بیرون بکشند؛ می‌توانند از طرف جهنّم بکشند به طرف بهشت؛ ... منتها یک شرط دارد: «وَ لا تَهِنوا وَ لا تَحزَنوا وَ اَنتُمُ الاَعلَون»؛ «اَنتُمُ الاَعلَون» یعنی می‌توانید دنیا را پشت‌ سر خودتان راه بیندازید؛ امّا کِی؟ «اِن کُنتُم مُؤمِنین»؛ ایمان لازم است. خب من و شما یک ایمانی داریم الحمدلله، خدا را شکر، امّا این ایمان، ایمان ابوذر نیست؛ عمل‌مان را باید درست کنیم، کارمان را باید درست کنیم، دل‌مان را باید درست کنیم. اگر توانستیم این کارها را بکنیم، به نصیحت قرآن، به نصیحت اسلام، به نصیحت پیغمبر گوش فرا بدهیم، به نهج‌البلاغه اهمیت بدهیم و عمل بکنیم، ما هم همان چیزی را خواهیم داشت که آن روز پیغمبر داشت، همان کاری را خواهیم توانست کرد که پیغمبر آن روز کرد؛ می‌توانیم دنیا را برگردانیم به سمت صلاح؛ جوامع تحت سلطۀ همین آدم‌های ناباب را می‌توان تبدیل کرد به جامعۀ پیشرفتِ انسان‌ساز.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8654607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92548"/>
            <a:ext cx="9112077" cy="5170646"/>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200" b="1" dirty="0" smtClean="0">
                <a:solidFill>
                  <a:prstClr val="black"/>
                </a:solidFill>
                <a:cs typeface="B Nazanin" panose="00000400000000000000" pitchFamily="2" charset="-78"/>
              </a:rPr>
              <a:t>در </a:t>
            </a:r>
            <a:r>
              <a:rPr lang="fa-IR" sz="2200" b="1" dirty="0">
                <a:solidFill>
                  <a:prstClr val="black"/>
                </a:solidFill>
                <a:cs typeface="B Nazanin" panose="00000400000000000000" pitchFamily="2" charset="-78"/>
              </a:rPr>
              <a:t>این محور، قرآن به‌روشنی نشان می‌دهد که:</a:t>
            </a:r>
          </a:p>
          <a:p>
            <a:pPr algn="justLow" rtl="1">
              <a:lnSpc>
                <a:spcPct val="150000"/>
              </a:lnSpc>
            </a:pPr>
            <a:r>
              <a:rPr lang="fa-IR" sz="2200" b="1" dirty="0">
                <a:solidFill>
                  <a:prstClr val="black"/>
                </a:solidFill>
                <a:cs typeface="B Nazanin" panose="00000400000000000000" pitchFamily="2" charset="-78"/>
              </a:rPr>
              <a:t>•	شکست واقعی، از درون دل‌ها آغاز می‌شود؛</a:t>
            </a:r>
          </a:p>
          <a:p>
            <a:pPr algn="justLow" rtl="1">
              <a:lnSpc>
                <a:spcPct val="150000"/>
              </a:lnSpc>
            </a:pPr>
            <a:r>
              <a:rPr lang="fa-IR" sz="2200" b="1" dirty="0">
                <a:solidFill>
                  <a:prstClr val="black"/>
                </a:solidFill>
                <a:cs typeface="B Nazanin" panose="00000400000000000000" pitchFamily="2" charset="-78"/>
              </a:rPr>
              <a:t>•	تردید و ترس، ابزار دشمن برای فروپاشی روانی است؛</a:t>
            </a:r>
          </a:p>
          <a:p>
            <a:pPr algn="justLow" rtl="1">
              <a:lnSpc>
                <a:spcPct val="150000"/>
              </a:lnSpc>
            </a:pPr>
            <a:r>
              <a:rPr lang="fa-IR" sz="2200" b="1" dirty="0">
                <a:solidFill>
                  <a:prstClr val="black"/>
                </a:solidFill>
                <a:cs typeface="B Nazanin" panose="00000400000000000000" pitchFamily="2" charset="-78"/>
              </a:rPr>
              <a:t>•	یقین توحیدی، سد نفوذ، عامل آرامش و موتور حرکت </a:t>
            </a:r>
            <a:r>
              <a:rPr lang="fa-IR" sz="2200" b="1" dirty="0" smtClean="0">
                <a:solidFill>
                  <a:prstClr val="black"/>
                </a:solidFill>
                <a:cs typeface="B Nazanin" panose="00000400000000000000" pitchFamily="2" charset="-78"/>
              </a:rPr>
              <a:t>است.</a:t>
            </a:r>
          </a:p>
          <a:p>
            <a:pPr algn="justLow" rtl="1">
              <a:lnSpc>
                <a:spcPct val="150000"/>
              </a:lnSpc>
            </a:pPr>
            <a:endParaRPr lang="fa-IR" sz="2200" b="1" dirty="0" smtClean="0">
              <a:solidFill>
                <a:prstClr val="black"/>
              </a:solidFill>
              <a:cs typeface="B Nazanin" panose="00000400000000000000" pitchFamily="2" charset="-78"/>
            </a:endParaRPr>
          </a:p>
          <a:p>
            <a:pPr algn="justLow" rtl="1">
              <a:lnSpc>
                <a:spcPct val="150000"/>
              </a:lnSpc>
            </a:pPr>
            <a:r>
              <a:rPr lang="fa-IR" sz="2200" dirty="0" smtClean="0">
                <a:solidFill>
                  <a:srgbClr val="C00000"/>
                </a:solidFill>
                <a:cs typeface="B Titr" panose="00000700000000000000" pitchFamily="2" charset="-78"/>
              </a:rPr>
              <a:t>6. گزاره راهبردی نهایی</a:t>
            </a:r>
          </a:p>
          <a:p>
            <a:pPr algn="justLow" rtl="1">
              <a:lnSpc>
                <a:spcPct val="150000"/>
              </a:lnSpc>
            </a:pPr>
            <a:r>
              <a:rPr lang="fa-IR" sz="2200" b="1" dirty="0">
                <a:solidFill>
                  <a:prstClr val="black"/>
                </a:solidFill>
                <a:cs typeface="B Nazanin" panose="00000400000000000000" pitchFamily="2" charset="-78"/>
              </a:rPr>
              <a:t>تردید، نقطۀ نفوذ دشمن است؛ یقین توحیدی، سد فروپاشی روانی و زمینه‌ساز نصرت الهی است. این محور، سنگ‌بنای همه محورهای بعدی است؛ زیرا بدون ایمان یقینی، مقاومت، جهاد، بصیرت و ولایت‌مداری نیز پایدار نخواهد </a:t>
            </a:r>
            <a:r>
              <a:rPr lang="fa-IR" sz="2200" b="1" dirty="0" smtClean="0">
                <a:solidFill>
                  <a:prstClr val="black"/>
                </a:solidFill>
                <a:cs typeface="B Nazanin" panose="00000400000000000000" pitchFamily="2" charset="-78"/>
              </a:rPr>
              <a:t>ماند.</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53</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242308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 calcmode="lin" valueType="num">
                                      <p:cBhvr>
                                        <p:cTn id="44"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45"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46"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47" dur="1000"/>
                                        <p:tgtEl>
                                          <p:spTgt spid="6">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7" end="7"/>
                                            </p:txEl>
                                          </p:spTgt>
                                        </p:tgtEl>
                                        <p:attrNameLst>
                                          <p:attrName>style.visibility</p:attrName>
                                        </p:attrNameLst>
                                      </p:cBhvr>
                                      <p:to>
                                        <p:strVal val="visible"/>
                                      </p:to>
                                    </p:set>
                                    <p:animEffect transition="in" filter="fade">
                                      <p:cBhvr>
                                        <p:cTn id="52" dur="1000"/>
                                        <p:tgtEl>
                                          <p:spTgt spid="6">
                                            <p:txEl>
                                              <p:pRg st="7" end="7"/>
                                            </p:txEl>
                                          </p:spTgt>
                                        </p:tgtEl>
                                      </p:cBhvr>
                                    </p:animEffect>
                                    <p:anim calcmode="lin" valueType="num">
                                      <p:cBhvr>
                                        <p:cTn id="53"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74822"/>
          </a:xfrm>
          <a:prstGeom prst="rect">
            <a:avLst/>
          </a:prstGeom>
          <a:noFill/>
        </p:spPr>
        <p:txBody>
          <a:bodyPr wrap="square" rtlCol="1">
            <a:spAutoFit/>
          </a:bodyPr>
          <a:lstStyle/>
          <a:p>
            <a:pPr algn="justLow" rtl="1">
              <a:lnSpc>
                <a:spcPct val="150000"/>
              </a:lnSpc>
            </a:pPr>
            <a:r>
              <a:rPr lang="fa-IR" dirty="0" smtClean="0">
                <a:solidFill>
                  <a:srgbClr val="C00000"/>
                </a:solidFill>
                <a:cs typeface="B Titr" panose="00000700000000000000" pitchFamily="2" charset="-78"/>
              </a:rPr>
              <a:t>7. </a:t>
            </a:r>
            <a:r>
              <a:rPr lang="fa-IR" dirty="0">
                <a:solidFill>
                  <a:srgbClr val="C00000"/>
                </a:solidFill>
                <a:cs typeface="B Titr" panose="00000700000000000000" pitchFamily="2" charset="-78"/>
              </a:rPr>
              <a:t>چگونگی تحقق ایمان نصرت‌ساز و </a:t>
            </a:r>
            <a:r>
              <a:rPr lang="fa-IR" dirty="0" smtClean="0">
                <a:solidFill>
                  <a:srgbClr val="C00000"/>
                </a:solidFill>
                <a:cs typeface="B Titr" panose="00000700000000000000" pitchFamily="2" charset="-78"/>
              </a:rPr>
              <a:t>یقین‌آفرین </a:t>
            </a:r>
          </a:p>
          <a:p>
            <a:pPr algn="justLow" rtl="1">
              <a:lnSpc>
                <a:spcPct val="150000"/>
              </a:lnSpc>
            </a:pPr>
            <a:r>
              <a:rPr lang="fa-IR" b="1" dirty="0">
                <a:solidFill>
                  <a:prstClr val="black"/>
                </a:solidFill>
                <a:cs typeface="B Nazanin" panose="00000400000000000000" pitchFamily="2" charset="-78"/>
              </a:rPr>
              <a:t>ایمان نصرت‌ساز، محصول موعظه صرف یا هیجان مقطعی نیست؛ بلکه نتیجه یک فرآیند تربیتی ـ عملیاتیِ مستمر است که باید آگاهانه طراحی و مدیریت شود. قرآن، ایمان را امری «ساختنی» و «افزاینده» می‌داند، نه صرفاً حالتی ثابت</a:t>
            </a:r>
            <a:r>
              <a:rPr lang="fa-IR" b="1" dirty="0" smtClean="0">
                <a:solidFill>
                  <a:prstClr val="black"/>
                </a:solidFill>
                <a:cs typeface="B Nazanin" panose="00000400000000000000" pitchFamily="2" charset="-78"/>
              </a:rPr>
              <a:t>.(مراحل تحقق):</a:t>
            </a:r>
          </a:p>
          <a:p>
            <a:pPr marL="342900" indent="-342900" algn="justLow" rtl="1">
              <a:lnSpc>
                <a:spcPct val="150000"/>
              </a:lnSpc>
              <a:buFont typeface="Wingdings" panose="05000000000000000000" pitchFamily="2" charset="2"/>
              <a:buChar char="q"/>
            </a:pPr>
            <a:r>
              <a:rPr lang="fa-IR" b="1" dirty="0" smtClean="0">
                <a:solidFill>
                  <a:srgbClr val="0070C0"/>
                </a:solidFill>
                <a:cs typeface="B Nazanin" panose="00000400000000000000" pitchFamily="2" charset="-78"/>
              </a:rPr>
              <a:t>انتقال </a:t>
            </a:r>
            <a:r>
              <a:rPr lang="fa-IR" b="1" dirty="0">
                <a:solidFill>
                  <a:srgbClr val="0070C0"/>
                </a:solidFill>
                <a:cs typeface="B Nazanin" panose="00000400000000000000" pitchFamily="2" charset="-78"/>
              </a:rPr>
              <a:t>ایمان از سطح ذهن به میدان </a:t>
            </a:r>
            <a:r>
              <a:rPr lang="fa-IR" b="1" dirty="0" smtClean="0">
                <a:solidFill>
                  <a:srgbClr val="0070C0"/>
                </a:solidFill>
                <a:cs typeface="B Nazanin" panose="00000400000000000000" pitchFamily="2" charset="-78"/>
              </a:rPr>
              <a:t>عمل</a:t>
            </a:r>
          </a:p>
          <a:p>
            <a:pPr algn="justLow" rtl="1">
              <a:lnSpc>
                <a:spcPct val="150000"/>
              </a:lnSpc>
            </a:pPr>
            <a:r>
              <a:rPr lang="fa-IR" b="1" dirty="0">
                <a:solidFill>
                  <a:prstClr val="black"/>
                </a:solidFill>
                <a:cs typeface="B Nazanin" panose="00000400000000000000" pitchFamily="2" charset="-78"/>
              </a:rPr>
              <a:t>ایمان وقتی نصرت‌ساز می‌شود که</a:t>
            </a:r>
            <a:r>
              <a:rPr lang="fa-IR" b="1" dirty="0" smtClean="0">
                <a:solidFill>
                  <a:prstClr val="black"/>
                </a:solidFill>
                <a:cs typeface="B Nazanin" panose="00000400000000000000" pitchFamily="2" charset="-78"/>
              </a:rPr>
              <a:t>: در </a:t>
            </a:r>
            <a:r>
              <a:rPr lang="fa-IR" b="1" dirty="0">
                <a:solidFill>
                  <a:prstClr val="black"/>
                </a:solidFill>
                <a:cs typeface="B Nazanin" panose="00000400000000000000" pitchFamily="2" charset="-78"/>
              </a:rPr>
              <a:t>تصمیم‌گیری‌ها حضور داشته </a:t>
            </a:r>
            <a:r>
              <a:rPr lang="fa-IR" b="1" dirty="0" smtClean="0">
                <a:solidFill>
                  <a:prstClr val="black"/>
                </a:solidFill>
                <a:cs typeface="B Nazanin" panose="00000400000000000000" pitchFamily="2" charset="-78"/>
              </a:rPr>
              <a:t>باشد؛ در </a:t>
            </a:r>
            <a:r>
              <a:rPr lang="fa-IR" b="1" dirty="0">
                <a:solidFill>
                  <a:prstClr val="black"/>
                </a:solidFill>
                <a:cs typeface="B Nazanin" panose="00000400000000000000" pitchFamily="2" charset="-78"/>
              </a:rPr>
              <a:t>تحمل سختی‌ها فعال </a:t>
            </a:r>
            <a:r>
              <a:rPr lang="fa-IR" b="1" dirty="0" smtClean="0">
                <a:solidFill>
                  <a:prstClr val="black"/>
                </a:solidFill>
                <a:cs typeface="B Nazanin" panose="00000400000000000000" pitchFamily="2" charset="-78"/>
              </a:rPr>
              <a:t>شود؛ در </a:t>
            </a:r>
            <a:r>
              <a:rPr lang="fa-IR" b="1" dirty="0">
                <a:solidFill>
                  <a:prstClr val="black"/>
                </a:solidFill>
                <a:cs typeface="B Nazanin" panose="00000400000000000000" pitchFamily="2" charset="-78"/>
              </a:rPr>
              <a:t>انتخاب هزینه دادن بروز </a:t>
            </a:r>
            <a:r>
              <a:rPr lang="fa-IR" b="1" dirty="0" smtClean="0">
                <a:solidFill>
                  <a:prstClr val="black"/>
                </a:solidFill>
                <a:cs typeface="B Nazanin" panose="00000400000000000000" pitchFamily="2" charset="-78"/>
              </a:rPr>
              <a:t>یابد و ...</a:t>
            </a:r>
            <a:endParaRPr lang="fa-IR"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b="1" dirty="0" smtClean="0">
                <a:solidFill>
                  <a:srgbClr val="0070C0"/>
                </a:solidFill>
                <a:cs typeface="B Nazanin" panose="00000400000000000000" pitchFamily="2" charset="-78"/>
              </a:rPr>
              <a:t> </a:t>
            </a:r>
            <a:r>
              <a:rPr lang="fa-IR" b="1" dirty="0">
                <a:solidFill>
                  <a:srgbClr val="0070C0"/>
                </a:solidFill>
                <a:cs typeface="B Nazanin" panose="00000400000000000000" pitchFamily="2" charset="-78"/>
              </a:rPr>
              <a:t>پیوند ایمان با سنت‌های الهی نه تحلیل‌های صرفاً </a:t>
            </a:r>
            <a:r>
              <a:rPr lang="fa-IR" b="1" dirty="0" smtClean="0">
                <a:solidFill>
                  <a:srgbClr val="0070C0"/>
                </a:solidFill>
                <a:cs typeface="B Nazanin" panose="00000400000000000000" pitchFamily="2" charset="-78"/>
              </a:rPr>
              <a:t>مادی</a:t>
            </a:r>
          </a:p>
          <a:p>
            <a:pPr algn="justLow" rtl="1">
              <a:lnSpc>
                <a:spcPct val="150000"/>
              </a:lnSpc>
            </a:pPr>
            <a:r>
              <a:rPr lang="fa-IR" b="1" dirty="0">
                <a:solidFill>
                  <a:prstClr val="black"/>
                </a:solidFill>
                <a:cs typeface="B Nazanin" panose="00000400000000000000" pitchFamily="2" charset="-78"/>
              </a:rPr>
              <a:t>یقین، زمانی شکل می‌گیرد که انسان</a:t>
            </a:r>
            <a:r>
              <a:rPr lang="fa-IR" b="1" dirty="0" smtClean="0">
                <a:solidFill>
                  <a:prstClr val="black"/>
                </a:solidFill>
                <a:cs typeface="B Nazanin" panose="00000400000000000000" pitchFamily="2" charset="-78"/>
              </a:rPr>
              <a:t>: تاریخ </a:t>
            </a:r>
            <a:r>
              <a:rPr lang="fa-IR" b="1" dirty="0">
                <a:solidFill>
                  <a:prstClr val="black"/>
                </a:solidFill>
                <a:cs typeface="B Nazanin" panose="00000400000000000000" pitchFamily="2" charset="-78"/>
              </a:rPr>
              <a:t>نصرت الهی را بفهمد</a:t>
            </a:r>
            <a:r>
              <a:rPr lang="fa-IR" b="1" dirty="0" smtClean="0">
                <a:solidFill>
                  <a:prstClr val="black"/>
                </a:solidFill>
                <a:cs typeface="B Nazanin" panose="00000400000000000000" pitchFamily="2" charset="-78"/>
              </a:rPr>
              <a:t>؛ سنت‌های </a:t>
            </a:r>
            <a:r>
              <a:rPr lang="fa-IR" b="1" dirty="0">
                <a:solidFill>
                  <a:prstClr val="black"/>
                </a:solidFill>
                <a:cs typeface="B Nazanin" panose="00000400000000000000" pitchFamily="2" charset="-78"/>
              </a:rPr>
              <a:t>پیروزی و شکست را بشناسد</a:t>
            </a:r>
            <a:r>
              <a:rPr lang="fa-IR" b="1" dirty="0" smtClean="0">
                <a:solidFill>
                  <a:prstClr val="black"/>
                </a:solidFill>
                <a:cs typeface="B Nazanin" panose="00000400000000000000" pitchFamily="2" charset="-78"/>
              </a:rPr>
              <a:t>؛ بداند </a:t>
            </a:r>
            <a:r>
              <a:rPr lang="fa-IR" b="1" dirty="0">
                <a:solidFill>
                  <a:prstClr val="black"/>
                </a:solidFill>
                <a:cs typeface="B Nazanin" panose="00000400000000000000" pitchFamily="2" charset="-78"/>
              </a:rPr>
              <a:t>تأخیر در نصرت، نفی نصرت </a:t>
            </a:r>
            <a:r>
              <a:rPr lang="fa-IR" b="1" dirty="0" smtClean="0">
                <a:solidFill>
                  <a:prstClr val="black"/>
                </a:solidFill>
                <a:cs typeface="B Nazanin" panose="00000400000000000000" pitchFamily="2" charset="-78"/>
              </a:rPr>
              <a:t>نیست و ...</a:t>
            </a:r>
            <a:endParaRPr lang="fa-IR"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b="1" dirty="0" smtClean="0">
                <a:solidFill>
                  <a:srgbClr val="0070C0"/>
                </a:solidFill>
                <a:cs typeface="B Nazanin" panose="00000400000000000000" pitchFamily="2" charset="-78"/>
              </a:rPr>
              <a:t>ایمن‌سازی </a:t>
            </a:r>
            <a:r>
              <a:rPr lang="fa-IR" b="1" dirty="0">
                <a:solidFill>
                  <a:srgbClr val="0070C0"/>
                </a:solidFill>
                <a:cs typeface="B Nazanin" panose="00000400000000000000" pitchFamily="2" charset="-78"/>
              </a:rPr>
              <a:t>شناختی در برابر تردید، شایعه و جنگ </a:t>
            </a:r>
            <a:r>
              <a:rPr lang="fa-IR" b="1" dirty="0" smtClean="0">
                <a:solidFill>
                  <a:srgbClr val="0070C0"/>
                </a:solidFill>
                <a:cs typeface="B Nazanin" panose="00000400000000000000" pitchFamily="2" charset="-78"/>
              </a:rPr>
              <a:t>روانی</a:t>
            </a:r>
          </a:p>
          <a:p>
            <a:pPr algn="justLow" rtl="1">
              <a:lnSpc>
                <a:spcPct val="150000"/>
              </a:lnSpc>
            </a:pPr>
            <a:r>
              <a:rPr lang="fa-IR" b="1" dirty="0">
                <a:solidFill>
                  <a:prstClr val="black"/>
                </a:solidFill>
                <a:cs typeface="B Nazanin" panose="00000400000000000000" pitchFamily="2" charset="-78"/>
              </a:rPr>
              <a:t>ایمان، بدون مصونیت ذهنی، در میدان جنگ شناختی دوام نمی‌آورد. قرآن، بارها هشدار می‌دهد که دشمن، پیش از حملۀ نظامی، دل‌ها را هدف می‌گیرد.</a:t>
            </a:r>
            <a:endParaRPr lang="fa-IR"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q"/>
            </a:pPr>
            <a:r>
              <a:rPr lang="fa-IR" b="1" dirty="0">
                <a:solidFill>
                  <a:srgbClr val="0070C0"/>
                </a:solidFill>
                <a:cs typeface="B Nazanin" panose="00000400000000000000" pitchFamily="2" charset="-78"/>
              </a:rPr>
              <a:t>تبدیل بحران به «کارگاه افزایش ایمان</a:t>
            </a:r>
            <a:r>
              <a:rPr lang="fa-IR" b="1" dirty="0" smtClean="0">
                <a:solidFill>
                  <a:srgbClr val="0070C0"/>
                </a:solidFill>
                <a:cs typeface="B Nazanin" panose="00000400000000000000" pitchFamily="2" charset="-78"/>
              </a:rPr>
              <a:t>»؛</a:t>
            </a:r>
          </a:p>
          <a:p>
            <a:pPr algn="justLow" rtl="1">
              <a:lnSpc>
                <a:spcPct val="150000"/>
              </a:lnSpc>
            </a:pPr>
            <a:r>
              <a:rPr lang="fa-IR" b="1" dirty="0">
                <a:solidFill>
                  <a:prstClr val="black"/>
                </a:solidFill>
                <a:cs typeface="B Nazanin" panose="00000400000000000000" pitchFamily="2" charset="-78"/>
              </a:rPr>
              <a:t>ایمان قرآنی، در رفاه ساخته نمی‌شود؛ بلکه در فشار رشد می‌کند</a:t>
            </a:r>
            <a:r>
              <a:rPr lang="fa-IR" sz="22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3567936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1"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 calcmode="lin" valueType="num">
                                      <p:cBhvr>
                                        <p:cTn id="44"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45"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46"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47" dur="1000"/>
                                        <p:tgtEl>
                                          <p:spTgt spid="6">
                                            <p:txEl>
                                              <p:pRg st="2" end="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Effect transition="in" filter="fade">
                                      <p:cBhvr>
                                        <p:cTn id="52" dur="1000"/>
                                        <p:tgtEl>
                                          <p:spTgt spid="6">
                                            <p:txEl>
                                              <p:pRg st="3" end="3"/>
                                            </p:txEl>
                                          </p:spTgt>
                                        </p:tgtEl>
                                      </p:cBhvr>
                                    </p:animEffect>
                                    <p:anim calcmode="lin" valueType="num">
                                      <p:cBhvr>
                                        <p:cTn id="5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6">
                                            <p:txEl>
                                              <p:pRg st="4" end="4"/>
                                            </p:txEl>
                                          </p:spTgt>
                                        </p:tgtEl>
                                        <p:attrNameLst>
                                          <p:attrName>style.visibility</p:attrName>
                                        </p:attrNameLst>
                                      </p:cBhvr>
                                      <p:to>
                                        <p:strVal val="visible"/>
                                      </p:to>
                                    </p:set>
                                    <p:anim calcmode="lin" valueType="num">
                                      <p:cBhvr>
                                        <p:cTn id="59" dur="1000" fill="hold"/>
                                        <p:tgtEl>
                                          <p:spTgt spid="6">
                                            <p:txEl>
                                              <p:pRg st="4" end="4"/>
                                            </p:txEl>
                                          </p:spTgt>
                                        </p:tgtEl>
                                        <p:attrNameLst>
                                          <p:attrName>ppt_w</p:attrName>
                                        </p:attrNameLst>
                                      </p:cBhvr>
                                      <p:tavLst>
                                        <p:tav tm="0">
                                          <p:val>
                                            <p:fltVal val="0"/>
                                          </p:val>
                                        </p:tav>
                                        <p:tav tm="100000">
                                          <p:val>
                                            <p:strVal val="#ppt_w"/>
                                          </p:val>
                                        </p:tav>
                                      </p:tavLst>
                                    </p:anim>
                                    <p:anim calcmode="lin" valueType="num">
                                      <p:cBhvr>
                                        <p:cTn id="60" dur="1000" fill="hold"/>
                                        <p:tgtEl>
                                          <p:spTgt spid="6">
                                            <p:txEl>
                                              <p:pRg st="4" end="4"/>
                                            </p:txEl>
                                          </p:spTgt>
                                        </p:tgtEl>
                                        <p:attrNameLst>
                                          <p:attrName>ppt_h</p:attrName>
                                        </p:attrNameLst>
                                      </p:cBhvr>
                                      <p:tavLst>
                                        <p:tav tm="0">
                                          <p:val>
                                            <p:fltVal val="0"/>
                                          </p:val>
                                        </p:tav>
                                        <p:tav tm="100000">
                                          <p:val>
                                            <p:strVal val="#ppt_h"/>
                                          </p:val>
                                        </p:tav>
                                      </p:tavLst>
                                    </p:anim>
                                    <p:anim calcmode="lin" valueType="num">
                                      <p:cBhvr>
                                        <p:cTn id="61" dur="1000" fill="hold"/>
                                        <p:tgtEl>
                                          <p:spTgt spid="6">
                                            <p:txEl>
                                              <p:pRg st="4" end="4"/>
                                            </p:txEl>
                                          </p:spTgt>
                                        </p:tgtEl>
                                        <p:attrNameLst>
                                          <p:attrName>style.rotation</p:attrName>
                                        </p:attrNameLst>
                                      </p:cBhvr>
                                      <p:tavLst>
                                        <p:tav tm="0">
                                          <p:val>
                                            <p:fltVal val="90"/>
                                          </p:val>
                                        </p:tav>
                                        <p:tav tm="100000">
                                          <p:val>
                                            <p:fltVal val="0"/>
                                          </p:val>
                                        </p:tav>
                                      </p:tavLst>
                                    </p:anim>
                                    <p:animEffect transition="in" filter="fade">
                                      <p:cBhvr>
                                        <p:cTn id="62" dur="1000"/>
                                        <p:tgtEl>
                                          <p:spTgt spid="6">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5" end="5"/>
                                            </p:txEl>
                                          </p:spTgt>
                                        </p:tgtEl>
                                        <p:attrNameLst>
                                          <p:attrName>style.visibility</p:attrName>
                                        </p:attrNameLst>
                                      </p:cBhvr>
                                      <p:to>
                                        <p:strVal val="visible"/>
                                      </p:to>
                                    </p:set>
                                    <p:animEffect transition="in" filter="fade">
                                      <p:cBhvr>
                                        <p:cTn id="67" dur="1000"/>
                                        <p:tgtEl>
                                          <p:spTgt spid="6">
                                            <p:txEl>
                                              <p:pRg st="5" end="5"/>
                                            </p:txEl>
                                          </p:spTgt>
                                        </p:tgtEl>
                                      </p:cBhvr>
                                    </p:animEffect>
                                    <p:anim calcmode="lin" valueType="num">
                                      <p:cBhvr>
                                        <p:cTn id="6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1" presetClass="entr" presetSubtype="0" fill="hold" nodeType="clickEffect">
                                  <p:stCondLst>
                                    <p:cond delay="0"/>
                                  </p:stCondLst>
                                  <p:childTnLst>
                                    <p:set>
                                      <p:cBhvr>
                                        <p:cTn id="73" dur="1" fill="hold">
                                          <p:stCondLst>
                                            <p:cond delay="0"/>
                                          </p:stCondLst>
                                        </p:cTn>
                                        <p:tgtEl>
                                          <p:spTgt spid="6">
                                            <p:txEl>
                                              <p:pRg st="6" end="6"/>
                                            </p:txEl>
                                          </p:spTgt>
                                        </p:tgtEl>
                                        <p:attrNameLst>
                                          <p:attrName>style.visibility</p:attrName>
                                        </p:attrNameLst>
                                      </p:cBhvr>
                                      <p:to>
                                        <p:strVal val="visible"/>
                                      </p:to>
                                    </p:set>
                                    <p:anim calcmode="lin" valueType="num">
                                      <p:cBhvr>
                                        <p:cTn id="74" dur="1000" fill="hold"/>
                                        <p:tgtEl>
                                          <p:spTgt spid="6">
                                            <p:txEl>
                                              <p:pRg st="6" end="6"/>
                                            </p:txEl>
                                          </p:spTgt>
                                        </p:tgtEl>
                                        <p:attrNameLst>
                                          <p:attrName>ppt_w</p:attrName>
                                        </p:attrNameLst>
                                      </p:cBhvr>
                                      <p:tavLst>
                                        <p:tav tm="0">
                                          <p:val>
                                            <p:fltVal val="0"/>
                                          </p:val>
                                        </p:tav>
                                        <p:tav tm="100000">
                                          <p:val>
                                            <p:strVal val="#ppt_w"/>
                                          </p:val>
                                        </p:tav>
                                      </p:tavLst>
                                    </p:anim>
                                    <p:anim calcmode="lin" valueType="num">
                                      <p:cBhvr>
                                        <p:cTn id="75" dur="1000" fill="hold"/>
                                        <p:tgtEl>
                                          <p:spTgt spid="6">
                                            <p:txEl>
                                              <p:pRg st="6" end="6"/>
                                            </p:txEl>
                                          </p:spTgt>
                                        </p:tgtEl>
                                        <p:attrNameLst>
                                          <p:attrName>ppt_h</p:attrName>
                                        </p:attrNameLst>
                                      </p:cBhvr>
                                      <p:tavLst>
                                        <p:tav tm="0">
                                          <p:val>
                                            <p:fltVal val="0"/>
                                          </p:val>
                                        </p:tav>
                                        <p:tav tm="100000">
                                          <p:val>
                                            <p:strVal val="#ppt_h"/>
                                          </p:val>
                                        </p:tav>
                                      </p:tavLst>
                                    </p:anim>
                                    <p:anim calcmode="lin" valueType="num">
                                      <p:cBhvr>
                                        <p:cTn id="76" dur="1000" fill="hold"/>
                                        <p:tgtEl>
                                          <p:spTgt spid="6">
                                            <p:txEl>
                                              <p:pRg st="6" end="6"/>
                                            </p:txEl>
                                          </p:spTgt>
                                        </p:tgtEl>
                                        <p:attrNameLst>
                                          <p:attrName>style.rotation</p:attrName>
                                        </p:attrNameLst>
                                      </p:cBhvr>
                                      <p:tavLst>
                                        <p:tav tm="0">
                                          <p:val>
                                            <p:fltVal val="90"/>
                                          </p:val>
                                        </p:tav>
                                        <p:tav tm="100000">
                                          <p:val>
                                            <p:fltVal val="0"/>
                                          </p:val>
                                        </p:tav>
                                      </p:tavLst>
                                    </p:anim>
                                    <p:animEffect transition="in" filter="fade">
                                      <p:cBhvr>
                                        <p:cTn id="77" dur="1000"/>
                                        <p:tgtEl>
                                          <p:spTgt spid="6">
                                            <p:txEl>
                                              <p:pRg st="6" end="6"/>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6">
                                            <p:txEl>
                                              <p:pRg st="7" end="7"/>
                                            </p:txEl>
                                          </p:spTgt>
                                        </p:tgtEl>
                                        <p:attrNameLst>
                                          <p:attrName>style.visibility</p:attrName>
                                        </p:attrNameLst>
                                      </p:cBhvr>
                                      <p:to>
                                        <p:strVal val="visible"/>
                                      </p:to>
                                    </p:set>
                                    <p:anim calcmode="lin" valueType="num">
                                      <p:cBhvr additive="base">
                                        <p:cTn id="82"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83"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31" presetClass="entr" presetSubtype="0" fill="hold" nodeType="clickEffect">
                                  <p:stCondLst>
                                    <p:cond delay="0"/>
                                  </p:stCondLst>
                                  <p:childTnLst>
                                    <p:set>
                                      <p:cBhvr>
                                        <p:cTn id="87" dur="1" fill="hold">
                                          <p:stCondLst>
                                            <p:cond delay="0"/>
                                          </p:stCondLst>
                                        </p:cTn>
                                        <p:tgtEl>
                                          <p:spTgt spid="6">
                                            <p:txEl>
                                              <p:pRg st="8" end="8"/>
                                            </p:txEl>
                                          </p:spTgt>
                                        </p:tgtEl>
                                        <p:attrNameLst>
                                          <p:attrName>style.visibility</p:attrName>
                                        </p:attrNameLst>
                                      </p:cBhvr>
                                      <p:to>
                                        <p:strVal val="visible"/>
                                      </p:to>
                                    </p:set>
                                    <p:anim calcmode="lin" valueType="num">
                                      <p:cBhvr>
                                        <p:cTn id="88" dur="1000" fill="hold"/>
                                        <p:tgtEl>
                                          <p:spTgt spid="6">
                                            <p:txEl>
                                              <p:pRg st="8" end="8"/>
                                            </p:txEl>
                                          </p:spTgt>
                                        </p:tgtEl>
                                        <p:attrNameLst>
                                          <p:attrName>ppt_w</p:attrName>
                                        </p:attrNameLst>
                                      </p:cBhvr>
                                      <p:tavLst>
                                        <p:tav tm="0">
                                          <p:val>
                                            <p:fltVal val="0"/>
                                          </p:val>
                                        </p:tav>
                                        <p:tav tm="100000">
                                          <p:val>
                                            <p:strVal val="#ppt_w"/>
                                          </p:val>
                                        </p:tav>
                                      </p:tavLst>
                                    </p:anim>
                                    <p:anim calcmode="lin" valueType="num">
                                      <p:cBhvr>
                                        <p:cTn id="89" dur="1000" fill="hold"/>
                                        <p:tgtEl>
                                          <p:spTgt spid="6">
                                            <p:txEl>
                                              <p:pRg st="8" end="8"/>
                                            </p:txEl>
                                          </p:spTgt>
                                        </p:tgtEl>
                                        <p:attrNameLst>
                                          <p:attrName>ppt_h</p:attrName>
                                        </p:attrNameLst>
                                      </p:cBhvr>
                                      <p:tavLst>
                                        <p:tav tm="0">
                                          <p:val>
                                            <p:fltVal val="0"/>
                                          </p:val>
                                        </p:tav>
                                        <p:tav tm="100000">
                                          <p:val>
                                            <p:strVal val="#ppt_h"/>
                                          </p:val>
                                        </p:tav>
                                      </p:tavLst>
                                    </p:anim>
                                    <p:anim calcmode="lin" valueType="num">
                                      <p:cBhvr>
                                        <p:cTn id="90" dur="1000" fill="hold"/>
                                        <p:tgtEl>
                                          <p:spTgt spid="6">
                                            <p:txEl>
                                              <p:pRg st="8" end="8"/>
                                            </p:txEl>
                                          </p:spTgt>
                                        </p:tgtEl>
                                        <p:attrNameLst>
                                          <p:attrName>style.rotation</p:attrName>
                                        </p:attrNameLst>
                                      </p:cBhvr>
                                      <p:tavLst>
                                        <p:tav tm="0">
                                          <p:val>
                                            <p:fltVal val="90"/>
                                          </p:val>
                                        </p:tav>
                                        <p:tav tm="100000">
                                          <p:val>
                                            <p:fltVal val="0"/>
                                          </p:val>
                                        </p:tav>
                                      </p:tavLst>
                                    </p:anim>
                                    <p:animEffect transition="in" filter="fade">
                                      <p:cBhvr>
                                        <p:cTn id="91" dur="1000"/>
                                        <p:tgtEl>
                                          <p:spTgt spid="6">
                                            <p:txEl>
                                              <p:pRg st="8" end="8"/>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nodeType="clickEffect">
                                  <p:stCondLst>
                                    <p:cond delay="0"/>
                                  </p:stCondLst>
                                  <p:childTnLst>
                                    <p:set>
                                      <p:cBhvr>
                                        <p:cTn id="95" dur="1" fill="hold">
                                          <p:stCondLst>
                                            <p:cond delay="0"/>
                                          </p:stCondLst>
                                        </p:cTn>
                                        <p:tgtEl>
                                          <p:spTgt spid="6">
                                            <p:txEl>
                                              <p:pRg st="9" end="9"/>
                                            </p:txEl>
                                          </p:spTgt>
                                        </p:tgtEl>
                                        <p:attrNameLst>
                                          <p:attrName>style.visibility</p:attrName>
                                        </p:attrNameLst>
                                      </p:cBhvr>
                                      <p:to>
                                        <p:strVal val="visible"/>
                                      </p:to>
                                    </p:set>
                                    <p:animEffect transition="in" filter="fade">
                                      <p:cBhvr>
                                        <p:cTn id="96" dur="1000"/>
                                        <p:tgtEl>
                                          <p:spTgt spid="6">
                                            <p:txEl>
                                              <p:pRg st="9" end="9"/>
                                            </p:txEl>
                                          </p:spTgt>
                                        </p:tgtEl>
                                      </p:cBhvr>
                                    </p:animEffect>
                                    <p:anim calcmode="lin" valueType="num">
                                      <p:cBhvr>
                                        <p:cTn id="97"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98"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350641"/>
            <a:ext cx="9112077" cy="3985706"/>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8. نتیجه </a:t>
            </a:r>
            <a:r>
              <a:rPr lang="fa-IR" sz="2200" dirty="0">
                <a:solidFill>
                  <a:srgbClr val="C00000"/>
                </a:solidFill>
                <a:cs typeface="B Titr" panose="00000700000000000000" pitchFamily="2" charset="-78"/>
              </a:rPr>
              <a:t>راهبردی نهایی</a:t>
            </a:r>
          </a:p>
          <a:p>
            <a:pPr algn="justLow" rtl="1">
              <a:lnSpc>
                <a:spcPct val="200000"/>
              </a:lnSpc>
            </a:pPr>
            <a:r>
              <a:rPr lang="fa-IR" sz="2200" b="1" dirty="0">
                <a:solidFill>
                  <a:prstClr val="black"/>
                </a:solidFill>
                <a:cs typeface="B Nazanin" panose="00000400000000000000" pitchFamily="2" charset="-78"/>
              </a:rPr>
              <a:t>در منطق قرآنی، پیروزی نهایی از دل ایمان ثابت‌قلب و عملیاتی شده بیرون می‌آید. نتیجه راهبردی این محور آن است که با تبدیل ایمان از یک باور ذهنی به یک منبع قدرت روانی و عملی، و با ایمن‌سازی دل‌ها در برابر ترس و تردید، می‌توان جبهه درونی را آن‌چنان تقویت کرد که هیچ شکست بیرونی نتواند به فروپاشی روانی و معنوی منجر شود. این ثباتِ برخاسته از یقین، زیربنای همه‌ی اشکال مقاومت، جهاد و پیروزی در میدان‌های سخت و نرم است</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55</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8956207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731328"/>
            <a:ext cx="9112077" cy="6140142"/>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9. نقش‌آفرینان </a:t>
            </a:r>
            <a:r>
              <a:rPr lang="fa-IR" sz="2200" dirty="0">
                <a:solidFill>
                  <a:srgbClr val="C00000"/>
                </a:solidFill>
                <a:cs typeface="B Titr" panose="00000700000000000000" pitchFamily="2" charset="-78"/>
              </a:rPr>
              <a:t>کلیدی (نقش‌های مکمل در تثبیت ایمان جبهه </a:t>
            </a:r>
            <a:r>
              <a:rPr lang="fa-IR" sz="2200" dirty="0" smtClean="0">
                <a:solidFill>
                  <a:srgbClr val="C00000"/>
                </a:solidFill>
                <a:cs typeface="B Titr" panose="00000700000000000000" pitchFamily="2" charset="-78"/>
              </a:rPr>
              <a:t>حق)</a:t>
            </a:r>
            <a:endParaRPr lang="fa-IR" sz="2200" dirty="0">
              <a:solidFill>
                <a:srgbClr val="C00000"/>
              </a:solidFill>
              <a:cs typeface="B Titr" panose="00000700000000000000" pitchFamily="2" charset="-78"/>
            </a:endParaRPr>
          </a:p>
          <a:p>
            <a:pPr algn="justLow" rtl="1">
              <a:lnSpc>
                <a:spcPct val="150000"/>
              </a:lnSpc>
            </a:pPr>
            <a:r>
              <a:rPr lang="fa-IR" sz="2000" b="1" dirty="0" smtClean="0">
                <a:solidFill>
                  <a:prstClr val="black"/>
                </a:solidFill>
                <a:cs typeface="B Nazanin" panose="00000400000000000000" pitchFamily="2" charset="-78"/>
              </a:rPr>
              <a:t>تحقق </a:t>
            </a:r>
            <a:r>
              <a:rPr lang="fa-IR" sz="2000" b="1" dirty="0">
                <a:solidFill>
                  <a:prstClr val="black"/>
                </a:solidFill>
                <a:cs typeface="B Nazanin" panose="00000400000000000000" pitchFamily="2" charset="-78"/>
              </a:rPr>
              <a:t>ایمان نصرت‌ساز، یک مأموریت جمعی و شبکه‌ای است و هر رکنِ جبهۀ انقلاب، وظیفه‌ای خاص و غیرقابل جای‌گزین </a:t>
            </a:r>
            <a:r>
              <a:rPr lang="fa-IR" sz="2000" b="1" dirty="0" smtClean="0">
                <a:solidFill>
                  <a:prstClr val="black"/>
                </a:solidFill>
                <a:cs typeface="B Nazanin" panose="00000400000000000000" pitchFamily="2" charset="-78"/>
              </a:rPr>
              <a:t>دارد. </a:t>
            </a:r>
            <a:r>
              <a:rPr lang="fa-IR" sz="2000" b="1" dirty="0">
                <a:solidFill>
                  <a:prstClr val="black"/>
                </a:solidFill>
                <a:cs typeface="B Nazanin" panose="00000400000000000000" pitchFamily="2" charset="-78"/>
              </a:rPr>
              <a:t> </a:t>
            </a:r>
            <a:r>
              <a:rPr lang="fa-IR" sz="2000" b="1" dirty="0" smtClean="0">
                <a:solidFill>
                  <a:prstClr val="black"/>
                </a:solidFill>
                <a:cs typeface="B Nazanin" panose="00000400000000000000" pitchFamily="2" charset="-78"/>
              </a:rPr>
              <a:t>عناصر مهم عبارتند از:</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پاسداران انقلاب اسلامی</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بسیجیان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فرماندهان و مدیران</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روحانیون و مربیان </a:t>
            </a:r>
          </a:p>
          <a:p>
            <a:pPr marL="342900" indent="-34290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آحاد مردم</a:t>
            </a:r>
          </a:p>
          <a:p>
            <a:pPr algn="justLow" rtl="1">
              <a:lnSpc>
                <a:spcPct val="150000"/>
              </a:lnSpc>
            </a:pPr>
            <a:r>
              <a:rPr lang="fa-IR" sz="2000" b="1" dirty="0">
                <a:solidFill>
                  <a:prstClr val="black"/>
                </a:solidFill>
                <a:cs typeface="B Nazanin" panose="00000400000000000000" pitchFamily="2" charset="-78"/>
              </a:rPr>
              <a:t>نقش عناصر را می توان در دو حوزه بررسی کرد: </a:t>
            </a:r>
            <a:endParaRPr lang="fa-IR" sz="20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نقش راهبردی</a:t>
            </a:r>
          </a:p>
          <a:p>
            <a:pPr marL="342900" indent="-342900" algn="justLow" rtl="1">
              <a:lnSpc>
                <a:spcPct val="150000"/>
              </a:lnSpc>
              <a:buFont typeface="Wingdings" panose="05000000000000000000" pitchFamily="2" charset="2"/>
              <a:buChar char="§"/>
            </a:pPr>
            <a:r>
              <a:rPr lang="fa-IR" sz="2000" b="1" dirty="0">
                <a:solidFill>
                  <a:prstClr val="black"/>
                </a:solidFill>
                <a:cs typeface="B Nazanin" panose="00000400000000000000" pitchFamily="2" charset="-78"/>
              </a:rPr>
              <a:t> وظایف عملیاتی</a:t>
            </a:r>
          </a:p>
          <a:p>
            <a:pPr algn="justLow" rtl="1">
              <a:lnSpc>
                <a:spcPct val="150000"/>
              </a:lnSpc>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همان قطب‌نمای جهت‌گیری است </a:t>
            </a: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عملیاتی، بدون جهت راهبردی، بی‌هدف است و نقش راهبردی، بدون اقدام عملیاتی، شعار باقی می‌ماند.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56</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6132331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fade">
                                      <p:cBhvr>
                                        <p:cTn id="27" dur="1000"/>
                                        <p:tgtEl>
                                          <p:spTgt spid="6">
                                            <p:txEl>
                                              <p:pRg st="3" end="3"/>
                                            </p:txEl>
                                          </p:spTgt>
                                        </p:tgtEl>
                                      </p:cBhvr>
                                    </p:animEffect>
                                    <p:anim calcmode="lin" valueType="num">
                                      <p:cBhvr>
                                        <p:cTn id="28"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fade">
                                      <p:cBhvr>
                                        <p:cTn id="32" dur="1000"/>
                                        <p:tgtEl>
                                          <p:spTgt spid="6">
                                            <p:txEl>
                                              <p:pRg st="4" end="4"/>
                                            </p:txEl>
                                          </p:spTgt>
                                        </p:tgtEl>
                                      </p:cBhvr>
                                    </p:animEffect>
                                    <p:anim calcmode="lin" valueType="num">
                                      <p:cBhvr>
                                        <p:cTn id="33"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6">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Effect transition="in" filter="fade">
                                      <p:cBhvr>
                                        <p:cTn id="37" dur="1000"/>
                                        <p:tgtEl>
                                          <p:spTgt spid="6">
                                            <p:txEl>
                                              <p:pRg st="5" end="5"/>
                                            </p:txEl>
                                          </p:spTgt>
                                        </p:tgtEl>
                                      </p:cBhvr>
                                    </p:animEffect>
                                    <p:anim calcmode="lin" valueType="num">
                                      <p:cBhvr>
                                        <p:cTn id="3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5" end="5"/>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6">
                                            <p:txEl>
                                              <p:pRg st="6" end="6"/>
                                            </p:txEl>
                                          </p:spTgt>
                                        </p:tgtEl>
                                        <p:attrNameLst>
                                          <p:attrName>style.visibility</p:attrName>
                                        </p:attrNameLst>
                                      </p:cBhvr>
                                      <p:to>
                                        <p:strVal val="visible"/>
                                      </p:to>
                                    </p:set>
                                    <p:animEffect transition="in" filter="fade">
                                      <p:cBhvr>
                                        <p:cTn id="42" dur="1000"/>
                                        <p:tgtEl>
                                          <p:spTgt spid="6">
                                            <p:txEl>
                                              <p:pRg st="6" end="6"/>
                                            </p:txEl>
                                          </p:spTgt>
                                        </p:tgtEl>
                                      </p:cBhvr>
                                    </p:animEffect>
                                    <p:anim calcmode="lin" valueType="num">
                                      <p:cBhvr>
                                        <p:cTn id="4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p:cTn id="49" dur="1000" fill="hold"/>
                                        <p:tgtEl>
                                          <p:spTgt spid="6">
                                            <p:txEl>
                                              <p:pRg st="7" end="7"/>
                                            </p:txEl>
                                          </p:spTgt>
                                        </p:tgtEl>
                                        <p:attrNameLst>
                                          <p:attrName>ppt_w</p:attrName>
                                        </p:attrNameLst>
                                      </p:cBhvr>
                                      <p:tavLst>
                                        <p:tav tm="0">
                                          <p:val>
                                            <p:fltVal val="0"/>
                                          </p:val>
                                        </p:tav>
                                        <p:tav tm="100000">
                                          <p:val>
                                            <p:strVal val="#ppt_w"/>
                                          </p:val>
                                        </p:tav>
                                      </p:tavLst>
                                    </p:anim>
                                    <p:anim calcmode="lin" valueType="num">
                                      <p:cBhvr>
                                        <p:cTn id="50" dur="1000" fill="hold"/>
                                        <p:tgtEl>
                                          <p:spTgt spid="6">
                                            <p:txEl>
                                              <p:pRg st="7" end="7"/>
                                            </p:txEl>
                                          </p:spTgt>
                                        </p:tgtEl>
                                        <p:attrNameLst>
                                          <p:attrName>ppt_h</p:attrName>
                                        </p:attrNameLst>
                                      </p:cBhvr>
                                      <p:tavLst>
                                        <p:tav tm="0">
                                          <p:val>
                                            <p:fltVal val="0"/>
                                          </p:val>
                                        </p:tav>
                                        <p:tav tm="100000">
                                          <p:val>
                                            <p:strVal val="#ppt_h"/>
                                          </p:val>
                                        </p:tav>
                                      </p:tavLst>
                                    </p:anim>
                                    <p:anim calcmode="lin" valueType="num">
                                      <p:cBhvr>
                                        <p:cTn id="51" dur="1000" fill="hold"/>
                                        <p:tgtEl>
                                          <p:spTgt spid="6">
                                            <p:txEl>
                                              <p:pRg st="7" end="7"/>
                                            </p:txEl>
                                          </p:spTgt>
                                        </p:tgtEl>
                                        <p:attrNameLst>
                                          <p:attrName>style.rotation</p:attrName>
                                        </p:attrNameLst>
                                      </p:cBhvr>
                                      <p:tavLst>
                                        <p:tav tm="0">
                                          <p:val>
                                            <p:fltVal val="90"/>
                                          </p:val>
                                        </p:tav>
                                        <p:tav tm="100000">
                                          <p:val>
                                            <p:fltVal val="0"/>
                                          </p:val>
                                        </p:tav>
                                      </p:tavLst>
                                    </p:anim>
                                    <p:animEffect transition="in" filter="fade">
                                      <p:cBhvr>
                                        <p:cTn id="52" dur="1000"/>
                                        <p:tgtEl>
                                          <p:spTgt spid="6">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8" end="8"/>
                                            </p:txEl>
                                          </p:spTgt>
                                        </p:tgtEl>
                                        <p:attrNameLst>
                                          <p:attrName>style.visibility</p:attrName>
                                        </p:attrNameLst>
                                      </p:cBhvr>
                                      <p:to>
                                        <p:strVal val="visible"/>
                                      </p:to>
                                    </p:set>
                                    <p:animEffect transition="in" filter="fade">
                                      <p:cBhvr>
                                        <p:cTn id="57" dur="1000"/>
                                        <p:tgtEl>
                                          <p:spTgt spid="6">
                                            <p:txEl>
                                              <p:pRg st="8" end="8"/>
                                            </p:txEl>
                                          </p:spTgt>
                                        </p:tgtEl>
                                      </p:cBhvr>
                                    </p:animEffect>
                                    <p:anim calcmode="lin" valueType="num">
                                      <p:cBhvr>
                                        <p:cTn id="58"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8" end="8"/>
                                            </p:txEl>
                                          </p:spTgt>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6">
                                            <p:txEl>
                                              <p:pRg st="9" end="9"/>
                                            </p:txEl>
                                          </p:spTgt>
                                        </p:tgtEl>
                                        <p:attrNameLst>
                                          <p:attrName>style.visibility</p:attrName>
                                        </p:attrNameLst>
                                      </p:cBhvr>
                                      <p:to>
                                        <p:strVal val="visible"/>
                                      </p:to>
                                    </p:set>
                                    <p:animEffect transition="in" filter="fade">
                                      <p:cBhvr>
                                        <p:cTn id="62" dur="1000"/>
                                        <p:tgtEl>
                                          <p:spTgt spid="6">
                                            <p:txEl>
                                              <p:pRg st="9" end="9"/>
                                            </p:txEl>
                                          </p:spTgt>
                                        </p:tgtEl>
                                      </p:cBhvr>
                                    </p:animEffect>
                                    <p:anim calcmode="lin" valueType="num">
                                      <p:cBhvr>
                                        <p:cTn id="63"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64"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6">
                                            <p:txEl>
                                              <p:pRg st="10" end="10"/>
                                            </p:txEl>
                                          </p:spTgt>
                                        </p:tgtEl>
                                        <p:attrNameLst>
                                          <p:attrName>style.visibility</p:attrName>
                                        </p:attrNameLst>
                                      </p:cBhvr>
                                      <p:to>
                                        <p:strVal val="visible"/>
                                      </p:to>
                                    </p:set>
                                    <p:animEffect transition="in" filter="fade">
                                      <p:cBhvr>
                                        <p:cTn id="69" dur="1000"/>
                                        <p:tgtEl>
                                          <p:spTgt spid="6">
                                            <p:txEl>
                                              <p:pRg st="10" end="10"/>
                                            </p:txEl>
                                          </p:spTgt>
                                        </p:tgtEl>
                                      </p:cBhvr>
                                    </p:animEffect>
                                    <p:anim calcmode="lin" valueType="num">
                                      <p:cBhvr>
                                        <p:cTn id="70"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71"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417141"/>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a:t>
            </a:r>
            <a:r>
              <a:rPr lang="fa-IR" dirty="0">
                <a:solidFill>
                  <a:srgbClr val="C00000"/>
                </a:solidFill>
                <a:cs typeface="B Titr" panose="00000700000000000000" pitchFamily="2" charset="-78"/>
              </a:rPr>
              <a:t>پاسداران انقلاب اسلامی</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Wingdings" panose="05000000000000000000" pitchFamily="2" charset="2"/>
              <a:buChar char="§"/>
            </a:pPr>
            <a:r>
              <a:rPr lang="fa-IR" sz="2000" b="1" dirty="0" smtClean="0">
                <a:solidFill>
                  <a:prstClr val="black"/>
                </a:solidFill>
                <a:cs typeface="B Nazanin" panose="00000400000000000000" pitchFamily="2" charset="-78"/>
              </a:rPr>
              <a:t>نقش </a:t>
            </a:r>
            <a:r>
              <a:rPr lang="fa-IR" sz="2000" b="1" dirty="0">
                <a:solidFill>
                  <a:prstClr val="black"/>
                </a:solidFill>
                <a:cs typeface="B Nazanin" panose="00000400000000000000" pitchFamily="2" charset="-78"/>
              </a:rPr>
              <a:t>راهبردی: پاسدار، «مجسمۀ زندۀ ایمانِ توکل‌محور و ضامن امنیت روانی جامعه در میدان </a:t>
            </a:r>
            <a:r>
              <a:rPr lang="fa-IR" sz="2000" b="1" dirty="0" smtClean="0">
                <a:solidFill>
                  <a:prstClr val="black"/>
                </a:solidFill>
                <a:cs typeface="B Nazanin" panose="00000400000000000000" pitchFamily="2" charset="-78"/>
              </a:rPr>
              <a:t>عمل </a:t>
            </a:r>
            <a:r>
              <a:rPr lang="fa-IR" sz="2000" b="1" dirty="0">
                <a:solidFill>
                  <a:prstClr val="black"/>
                </a:solidFill>
                <a:cs typeface="B Nazanin" panose="00000400000000000000" pitchFamily="2" charset="-78"/>
              </a:rPr>
              <a:t>است.</a:t>
            </a:r>
          </a:p>
          <a:p>
            <a:pPr marL="285750" indent="-285750" algn="justLow" rtl="1">
              <a:lnSpc>
                <a:spcPct val="150000"/>
              </a:lnSpc>
              <a:buFont typeface="Wingdings" panose="05000000000000000000" pitchFamily="2" charset="2"/>
              <a:buChar char="§"/>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مهندسی </a:t>
            </a:r>
            <a:r>
              <a:rPr lang="fa-IR" sz="2000" b="1" dirty="0">
                <a:solidFill>
                  <a:prstClr val="black"/>
                </a:solidFill>
                <a:cs typeface="B Nazanin" panose="00000400000000000000" pitchFamily="2" charset="-78"/>
              </a:rPr>
              <a:t>فضای امن روانی: اقدام به شناسایی، رصد و خنثی‌سازی سریع حملات روانی، شایعات و شبکه‌های نفوذی که هدفشان ایجاد ترس و تردید است. </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الگودهی </a:t>
            </a:r>
            <a:r>
              <a:rPr lang="fa-IR" sz="2000" b="1" dirty="0">
                <a:solidFill>
                  <a:prstClr val="black"/>
                </a:solidFill>
                <a:cs typeface="B Nazanin" panose="00000400000000000000" pitchFamily="2" charset="-78"/>
              </a:rPr>
              <a:t>زنده به مقاومت: نمایش ثبات قدم، انضباط سازمانی و تاب‌آوری در مواجهه با تهدیدات، از طریق حضور منظم، تمرین‌های مستمر و گزارش‌های عملیاتی. </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عملیات </a:t>
            </a:r>
            <a:r>
              <a:rPr lang="fa-IR" sz="2000" b="1" dirty="0">
                <a:solidFill>
                  <a:prstClr val="black"/>
                </a:solidFill>
                <a:cs typeface="B Nazanin" panose="00000400000000000000" pitchFamily="2" charset="-78"/>
              </a:rPr>
              <a:t>روانی مثبت (روایت‌سازی اقتدار): تولید و انتشار محتوا و نمایش عملیات‌هایی که ضعف دشمن و قدرت، هوشمندی و برتری جبهه خودی را به تصویر می‌کشد. </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پایش </a:t>
            </a:r>
            <a:r>
              <a:rPr lang="fa-IR" sz="2000" b="1" dirty="0">
                <a:solidFill>
                  <a:prstClr val="black"/>
                </a:solidFill>
                <a:cs typeface="B Nazanin" panose="00000400000000000000" pitchFamily="2" charset="-78"/>
              </a:rPr>
              <a:t>و حفاظت از فضای فرهنگی: حراست فیزیکی و امنیتی از کانون‌های ترویج ایمان نصرت‌ساز (حوزه‌ها، حسینیه‌ها، جلسات) و مقابله با عوامل مخلِّ فضای سالم تفکر و تحلیل. </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پیوند </a:t>
            </a:r>
            <a:r>
              <a:rPr lang="fa-IR" sz="2000" b="1" dirty="0">
                <a:solidFill>
                  <a:prstClr val="black"/>
                </a:solidFill>
                <a:cs typeface="B Nazanin" panose="00000400000000000000" pitchFamily="2" charset="-78"/>
              </a:rPr>
              <a:t>با مردم به‌مثابۀ پشتیبان: اجرای طرح‌های جهادی، امدادی و خدمت‌رسانی در بحران‌ها، به‌گونه‌ای‌که این حضور، تجلی «رُحَماءُ بَيْنَهُمْ» و تقویت پیوند عاطفی و اعتماد ملی باشد.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57</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4372632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p:cTn id="37"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fade">
                                      <p:cBhvr>
                                        <p:cTn id="45" dur="1000"/>
                                        <p:tgtEl>
                                          <p:spTgt spid="6">
                                            <p:txEl>
                                              <p:pRg st="2" end="2"/>
                                            </p:txEl>
                                          </p:spTgt>
                                        </p:tgtEl>
                                      </p:cBhvr>
                                    </p:animEffect>
                                    <p:anim calcmode="lin" valueType="num">
                                      <p:cBhvr>
                                        <p:cTn id="4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 calcmode="lin" valueType="num">
                                      <p:cBhvr>
                                        <p:cTn id="5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5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5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55" dur="1000"/>
                                        <p:tgtEl>
                                          <p:spTgt spid="6">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
                                            <p:txEl>
                                              <p:pRg st="4" end="4"/>
                                            </p:txEl>
                                          </p:spTgt>
                                        </p:tgtEl>
                                        <p:attrNameLst>
                                          <p:attrName>style.visibility</p:attrName>
                                        </p:attrNameLst>
                                      </p:cBhvr>
                                      <p:to>
                                        <p:strVal val="visible"/>
                                      </p:to>
                                    </p:set>
                                    <p:animEffect transition="in" filter="fade">
                                      <p:cBhvr>
                                        <p:cTn id="60" dur="1000"/>
                                        <p:tgtEl>
                                          <p:spTgt spid="6">
                                            <p:txEl>
                                              <p:pRg st="4" end="4"/>
                                            </p:txEl>
                                          </p:spTgt>
                                        </p:tgtEl>
                                      </p:cBhvr>
                                    </p:animEffect>
                                    <p:anim calcmode="lin" valueType="num">
                                      <p:cBhvr>
                                        <p:cTn id="6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5" end="5"/>
                                            </p:txEl>
                                          </p:spTgt>
                                        </p:tgtEl>
                                        <p:attrNameLst>
                                          <p:attrName>style.visibility</p:attrName>
                                        </p:attrNameLst>
                                      </p:cBhvr>
                                      <p:to>
                                        <p:strVal val="visible"/>
                                      </p:to>
                                    </p:set>
                                    <p:animEffect transition="in" filter="fade">
                                      <p:cBhvr>
                                        <p:cTn id="67" dur="1000"/>
                                        <p:tgtEl>
                                          <p:spTgt spid="6">
                                            <p:txEl>
                                              <p:pRg st="5" end="5"/>
                                            </p:txEl>
                                          </p:spTgt>
                                        </p:tgtEl>
                                      </p:cBhvr>
                                    </p:animEffect>
                                    <p:anim calcmode="lin" valueType="num">
                                      <p:cBhvr>
                                        <p:cTn id="6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6">
                                            <p:txEl>
                                              <p:pRg st="6" end="6"/>
                                            </p:txEl>
                                          </p:spTgt>
                                        </p:tgtEl>
                                        <p:attrNameLst>
                                          <p:attrName>style.visibility</p:attrName>
                                        </p:attrNameLst>
                                      </p:cBhvr>
                                      <p:to>
                                        <p:strVal val="visible"/>
                                      </p:to>
                                    </p:set>
                                    <p:animEffect transition="in" filter="fade">
                                      <p:cBhvr>
                                        <p:cTn id="74" dur="1000"/>
                                        <p:tgtEl>
                                          <p:spTgt spid="6">
                                            <p:txEl>
                                              <p:pRg st="6" end="6"/>
                                            </p:txEl>
                                          </p:spTgt>
                                        </p:tgtEl>
                                      </p:cBhvr>
                                    </p:animEffect>
                                    <p:anim calcmode="lin" valueType="num">
                                      <p:cBhvr>
                                        <p:cTn id="7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6">
                                            <p:txEl>
                                              <p:pRg st="7" end="7"/>
                                            </p:txEl>
                                          </p:spTgt>
                                        </p:tgtEl>
                                        <p:attrNameLst>
                                          <p:attrName>style.visibility</p:attrName>
                                        </p:attrNameLst>
                                      </p:cBhvr>
                                      <p:to>
                                        <p:strVal val="visible"/>
                                      </p:to>
                                    </p:set>
                                    <p:animEffect transition="in" filter="fade">
                                      <p:cBhvr>
                                        <p:cTn id="81" dur="1000"/>
                                        <p:tgtEl>
                                          <p:spTgt spid="6">
                                            <p:txEl>
                                              <p:pRg st="7" end="7"/>
                                            </p:txEl>
                                          </p:spTgt>
                                        </p:tgtEl>
                                      </p:cBhvr>
                                    </p:animEffect>
                                    <p:anim calcmode="lin" valueType="num">
                                      <p:cBhvr>
                                        <p:cTn id="8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8" end="8"/>
                                            </p:txEl>
                                          </p:spTgt>
                                        </p:tgtEl>
                                        <p:attrNameLst>
                                          <p:attrName>style.visibility</p:attrName>
                                        </p:attrNameLst>
                                      </p:cBhvr>
                                      <p:to>
                                        <p:strVal val="visible"/>
                                      </p:to>
                                    </p:set>
                                    <p:animEffect transition="in" filter="fade">
                                      <p:cBhvr>
                                        <p:cTn id="88" dur="1000"/>
                                        <p:tgtEl>
                                          <p:spTgt spid="6">
                                            <p:txEl>
                                              <p:pRg st="8" end="8"/>
                                            </p:txEl>
                                          </p:spTgt>
                                        </p:tgtEl>
                                      </p:cBhvr>
                                    </p:animEffect>
                                    <p:anim calcmode="lin" valueType="num">
                                      <p:cBhvr>
                                        <p:cTn id="8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290183"/>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نقش بسیجیان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Wingdings" panose="05000000000000000000" pitchFamily="2" charset="2"/>
              <a:buChar char="§"/>
            </a:pPr>
            <a:r>
              <a:rPr lang="fa-IR" b="1" dirty="0">
                <a:solidFill>
                  <a:prstClr val="black"/>
                </a:solidFill>
                <a:cs typeface="B Nazanin" panose="00000400000000000000" pitchFamily="2" charset="-78"/>
              </a:rPr>
              <a:t>بسیجی بستر زنده و گسترده‌ساز ایمانِ مقاوم و نصرت‌آفرین در متن زندگی روزمره مردم است.</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تولید </a:t>
            </a:r>
            <a:r>
              <a:rPr lang="fa-IR" b="1" dirty="0">
                <a:solidFill>
                  <a:prstClr val="black"/>
                </a:solidFill>
                <a:cs typeface="B Nazanin" panose="00000400000000000000" pitchFamily="2" charset="-78"/>
              </a:rPr>
              <a:t>و ترویج روایت‌های امیدآفرین محلی: تبدیل شدن به راویان میدانی پیروزی‌های کوچک و بزرگ در سطح محله، شهر و روستا از طریق بیان خاطرات، تولید محتوای ساده (شبکه‌های اجتماعی محلی) و برگزاری مراسم‌های خودجوش. </a:t>
            </a:r>
            <a:endParaRPr lang="fa-IR"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اجرای </a:t>
            </a:r>
            <a:r>
              <a:rPr lang="fa-IR" b="1" dirty="0">
                <a:solidFill>
                  <a:prstClr val="black"/>
                </a:solidFill>
                <a:cs typeface="B Nazanin" panose="00000400000000000000" pitchFamily="2" charset="-78"/>
              </a:rPr>
              <a:t>پروژه‌های جهادی به مثابه «نمایش عمل متوکلانه»: سازماندهی و اجرای کارهای جهادی در محروم‌ترین نقاط (ساخت مدرسه، درمانگاه، امداد در سیل و زلزله) </a:t>
            </a:r>
            <a:endParaRPr lang="fa-IR"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ایمن‌سازی </a:t>
            </a:r>
            <a:r>
              <a:rPr lang="fa-IR" b="1" dirty="0">
                <a:solidFill>
                  <a:prstClr val="black"/>
                </a:solidFill>
                <a:cs typeface="B Nazanin" panose="00000400000000000000" pitchFamily="2" charset="-78"/>
              </a:rPr>
              <a:t>محیط‌های اجتماعی در برابر شایعه: استفاده از اعتماد اجتماعی و نفوذ در دل شبکه‌های خانوادگی و محلی برای رصد سریع شایعات، روشنگری چهره‌به‌چهره و جلوگیری از گسترش ویروس روانی تردید. </a:t>
            </a:r>
            <a:endParaRPr lang="fa-IR"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شرکت </a:t>
            </a:r>
            <a:r>
              <a:rPr lang="fa-IR" b="1" dirty="0">
                <a:solidFill>
                  <a:prstClr val="black"/>
                </a:solidFill>
                <a:cs typeface="B Nazanin" panose="00000400000000000000" pitchFamily="2" charset="-78"/>
              </a:rPr>
              <a:t>منظم در تمرین‌های دفاعی و امنیتی: حضور گسترده و منظم در مانورها، دوره‌های آموزشی بسیج و پدافند غیرعامل به عنوان نمایش آمادگی و انسجام عمومی. </a:t>
            </a:r>
          </a:p>
          <a:p>
            <a:pPr marL="342900" indent="-342900" algn="justLow" rtl="1">
              <a:lnSpc>
                <a:spcPct val="150000"/>
              </a:lnSpc>
              <a:buFont typeface="Arial" panose="020B0604020202020204" pitchFamily="34" charset="0"/>
              <a:buChar char="•"/>
            </a:pPr>
            <a:r>
              <a:rPr lang="fa-IR" b="1" dirty="0">
                <a:solidFill>
                  <a:prstClr val="black"/>
                </a:solidFill>
                <a:cs typeface="B Nazanin" panose="00000400000000000000" pitchFamily="2" charset="-78"/>
              </a:rPr>
              <a:t>نقش پیش‌قراول در گفتمان‌سازی: استقبال فعال و گسترده از بیانات رهبری و تبدیل آن به شعار، عمل و محتوای قابل فهم برای همه اقشار در قالب پوستر، سرود، نمایش‌های ساده و...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4527541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p:cTn id="37"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8"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39"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40" dur="1000"/>
                                        <p:tgtEl>
                                          <p:spTgt spid="6">
                                            <p:txEl>
                                              <p:pRg st="1" end="1"/>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animEffect transition="in" filter="fade">
                                      <p:cBhvr>
                                        <p:cTn id="45" dur="1000"/>
                                        <p:tgtEl>
                                          <p:spTgt spid="6">
                                            <p:txEl>
                                              <p:pRg st="2" end="2"/>
                                            </p:txEl>
                                          </p:spTgt>
                                        </p:tgtEl>
                                      </p:cBhvr>
                                    </p:animEffect>
                                    <p:anim calcmode="lin" valueType="num">
                                      <p:cBhvr>
                                        <p:cTn id="46"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6">
                                            <p:txEl>
                                              <p:pRg st="3" end="3"/>
                                            </p:txEl>
                                          </p:spTgt>
                                        </p:tgtEl>
                                        <p:attrNameLst>
                                          <p:attrName>style.visibility</p:attrName>
                                        </p:attrNameLst>
                                      </p:cBhvr>
                                      <p:to>
                                        <p:strVal val="visible"/>
                                      </p:to>
                                    </p:set>
                                    <p:anim calcmode="lin" valueType="num">
                                      <p:cBhvr>
                                        <p:cTn id="52"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53"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54"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55" dur="1000"/>
                                        <p:tgtEl>
                                          <p:spTgt spid="6">
                                            <p:txEl>
                                              <p:pRg st="3" end="3"/>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6">
                                            <p:txEl>
                                              <p:pRg st="4" end="4"/>
                                            </p:txEl>
                                          </p:spTgt>
                                        </p:tgtEl>
                                        <p:attrNameLst>
                                          <p:attrName>style.visibility</p:attrName>
                                        </p:attrNameLst>
                                      </p:cBhvr>
                                      <p:to>
                                        <p:strVal val="visible"/>
                                      </p:to>
                                    </p:set>
                                    <p:animEffect transition="in" filter="fade">
                                      <p:cBhvr>
                                        <p:cTn id="60" dur="1000"/>
                                        <p:tgtEl>
                                          <p:spTgt spid="6">
                                            <p:txEl>
                                              <p:pRg st="4" end="4"/>
                                            </p:txEl>
                                          </p:spTgt>
                                        </p:tgtEl>
                                      </p:cBhvr>
                                    </p:animEffect>
                                    <p:anim calcmode="lin" valueType="num">
                                      <p:cBhvr>
                                        <p:cTn id="61"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62"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nodeType="clickEffect">
                                  <p:stCondLst>
                                    <p:cond delay="0"/>
                                  </p:stCondLst>
                                  <p:childTnLst>
                                    <p:set>
                                      <p:cBhvr>
                                        <p:cTn id="66" dur="1" fill="hold">
                                          <p:stCondLst>
                                            <p:cond delay="0"/>
                                          </p:stCondLst>
                                        </p:cTn>
                                        <p:tgtEl>
                                          <p:spTgt spid="6">
                                            <p:txEl>
                                              <p:pRg st="5" end="5"/>
                                            </p:txEl>
                                          </p:spTgt>
                                        </p:tgtEl>
                                        <p:attrNameLst>
                                          <p:attrName>style.visibility</p:attrName>
                                        </p:attrNameLst>
                                      </p:cBhvr>
                                      <p:to>
                                        <p:strVal val="visible"/>
                                      </p:to>
                                    </p:set>
                                    <p:animEffect transition="in" filter="fade">
                                      <p:cBhvr>
                                        <p:cTn id="67" dur="1000"/>
                                        <p:tgtEl>
                                          <p:spTgt spid="6">
                                            <p:txEl>
                                              <p:pRg st="5" end="5"/>
                                            </p:txEl>
                                          </p:spTgt>
                                        </p:tgtEl>
                                      </p:cBhvr>
                                    </p:animEffect>
                                    <p:anim calcmode="lin" valueType="num">
                                      <p:cBhvr>
                                        <p:cTn id="68"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69"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6">
                                            <p:txEl>
                                              <p:pRg st="6" end="6"/>
                                            </p:txEl>
                                          </p:spTgt>
                                        </p:tgtEl>
                                        <p:attrNameLst>
                                          <p:attrName>style.visibility</p:attrName>
                                        </p:attrNameLst>
                                      </p:cBhvr>
                                      <p:to>
                                        <p:strVal val="visible"/>
                                      </p:to>
                                    </p:set>
                                    <p:animEffect transition="in" filter="fade">
                                      <p:cBhvr>
                                        <p:cTn id="74" dur="1000"/>
                                        <p:tgtEl>
                                          <p:spTgt spid="6">
                                            <p:txEl>
                                              <p:pRg st="6" end="6"/>
                                            </p:txEl>
                                          </p:spTgt>
                                        </p:tgtEl>
                                      </p:cBhvr>
                                    </p:animEffect>
                                    <p:anim calcmode="lin" valueType="num">
                                      <p:cBhvr>
                                        <p:cTn id="75"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76"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nodeType="clickEffect">
                                  <p:stCondLst>
                                    <p:cond delay="0"/>
                                  </p:stCondLst>
                                  <p:childTnLst>
                                    <p:set>
                                      <p:cBhvr>
                                        <p:cTn id="80" dur="1" fill="hold">
                                          <p:stCondLst>
                                            <p:cond delay="0"/>
                                          </p:stCondLst>
                                        </p:cTn>
                                        <p:tgtEl>
                                          <p:spTgt spid="6">
                                            <p:txEl>
                                              <p:pRg st="7" end="7"/>
                                            </p:txEl>
                                          </p:spTgt>
                                        </p:tgtEl>
                                        <p:attrNameLst>
                                          <p:attrName>style.visibility</p:attrName>
                                        </p:attrNameLst>
                                      </p:cBhvr>
                                      <p:to>
                                        <p:strVal val="visible"/>
                                      </p:to>
                                    </p:set>
                                    <p:animEffect transition="in" filter="fade">
                                      <p:cBhvr>
                                        <p:cTn id="81" dur="1000"/>
                                        <p:tgtEl>
                                          <p:spTgt spid="6">
                                            <p:txEl>
                                              <p:pRg st="7" end="7"/>
                                            </p:txEl>
                                          </p:spTgt>
                                        </p:tgtEl>
                                      </p:cBhvr>
                                    </p:animEffect>
                                    <p:anim calcmode="lin" valueType="num">
                                      <p:cBhvr>
                                        <p:cTn id="82"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83"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nodeType="clickEffect">
                                  <p:stCondLst>
                                    <p:cond delay="0"/>
                                  </p:stCondLst>
                                  <p:childTnLst>
                                    <p:set>
                                      <p:cBhvr>
                                        <p:cTn id="87" dur="1" fill="hold">
                                          <p:stCondLst>
                                            <p:cond delay="0"/>
                                          </p:stCondLst>
                                        </p:cTn>
                                        <p:tgtEl>
                                          <p:spTgt spid="6">
                                            <p:txEl>
                                              <p:pRg st="8" end="8"/>
                                            </p:txEl>
                                          </p:spTgt>
                                        </p:tgtEl>
                                        <p:attrNameLst>
                                          <p:attrName>style.visibility</p:attrName>
                                        </p:attrNameLst>
                                      </p:cBhvr>
                                      <p:to>
                                        <p:strVal val="visible"/>
                                      </p:to>
                                    </p:set>
                                    <p:animEffect transition="in" filter="fade">
                                      <p:cBhvr>
                                        <p:cTn id="88" dur="1000"/>
                                        <p:tgtEl>
                                          <p:spTgt spid="6">
                                            <p:txEl>
                                              <p:pRg st="8" end="8"/>
                                            </p:txEl>
                                          </p:spTgt>
                                        </p:tgtEl>
                                      </p:cBhvr>
                                    </p:animEffect>
                                    <p:anim calcmode="lin" valueType="num">
                                      <p:cBhvr>
                                        <p:cTn id="89"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90"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21675"/>
            <a:ext cx="9377154" cy="5816977"/>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sz="2000" dirty="0" smtClean="0">
                <a:solidFill>
                  <a:srgbClr val="C00000"/>
                </a:solidFill>
                <a:cs typeface="B Titr" panose="00000700000000000000" pitchFamily="2" charset="-78"/>
              </a:rPr>
              <a:t>فرماندهان و مدیران</a:t>
            </a:r>
            <a:endParaRPr lang="fa-IR" sz="2000"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sz="2000" b="1" dirty="0">
                <a:cs typeface="B Nazanin" panose="00000400000000000000" pitchFamily="2" charset="-78"/>
              </a:rPr>
              <a:t>فرماندهان و مدیران </a:t>
            </a:r>
            <a:r>
              <a:rPr lang="fa-IR" sz="2000" b="1" dirty="0" smtClean="0">
                <a:cs typeface="B Nazanin" panose="00000400000000000000" pitchFamily="2" charset="-78"/>
              </a:rPr>
              <a:t>مهندسان تبدیل </a:t>
            </a:r>
            <a:r>
              <a:rPr lang="fa-IR" sz="2000" b="1" dirty="0">
                <a:cs typeface="B Nazanin" panose="00000400000000000000" pitchFamily="2" charset="-78"/>
              </a:rPr>
              <a:t>ایمان به اراده سازمان‌یافته و </a:t>
            </a:r>
            <a:r>
              <a:rPr lang="fa-IR" sz="2000" b="1" dirty="0" smtClean="0">
                <a:cs typeface="B Nazanin" panose="00000400000000000000" pitchFamily="2" charset="-78"/>
              </a:rPr>
              <a:t>تدبیر کنندگان </a:t>
            </a:r>
            <a:r>
              <a:rPr lang="fa-IR" sz="2000" b="1" dirty="0">
                <a:cs typeface="B Nazanin" panose="00000400000000000000" pitchFamily="2" charset="-78"/>
              </a:rPr>
              <a:t>میدان عمل» است.</a:t>
            </a:r>
            <a:endParaRPr lang="fa-IR" sz="2000"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sz="2000"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مترجم </a:t>
            </a:r>
            <a:r>
              <a:rPr lang="fa-IR" sz="2100" b="1" dirty="0">
                <a:solidFill>
                  <a:prstClr val="black"/>
                </a:solidFill>
                <a:cs typeface="B Nazanin" panose="00000400000000000000" pitchFamily="2" charset="-78"/>
              </a:rPr>
              <a:t>راهبرد به مأموریت: تبدیل گفتمان و راهبرد کلان به دستورالعمل‌ها، برنامه‌ها و مأموریت‌های مشخص و قابل اجرا برای یگان‌های تحت امر؛</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فرمانده </a:t>
            </a:r>
            <a:r>
              <a:rPr lang="fa-IR" sz="2100" b="1" dirty="0">
                <a:solidFill>
                  <a:prstClr val="black"/>
                </a:solidFill>
                <a:cs typeface="B Nazanin" panose="00000400000000000000" pitchFamily="2" charset="-78"/>
              </a:rPr>
              <a:t>و کنترل‌کننده عملیات: هدایت نیروها در صحنه، اتخاذ تصمیمات تاکتیکی به‌موقع و اطمینان از اجرای دقیق مأموریت‌ها برای کالبد بخشیدن به اراده راهبردی؛</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مدیر </a:t>
            </a:r>
            <a:r>
              <a:rPr lang="fa-IR" sz="2100" b="1" dirty="0">
                <a:solidFill>
                  <a:prstClr val="black"/>
                </a:solidFill>
                <a:cs typeface="B Nazanin" panose="00000400000000000000" pitchFamily="2" charset="-78"/>
              </a:rPr>
              <a:t>حفظ روحیه در خط مقدم: نظارت مستقیم بر روحیه نیروها در شرایط سخت، حل مشکلات میدانی و الگوبودن در شجاعت و استقامت برای جلوگیری از بروز سستی «وَهْن».</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ارزیاب </a:t>
            </a:r>
            <a:r>
              <a:rPr lang="fa-IR" sz="2100" b="1" dirty="0">
                <a:solidFill>
                  <a:prstClr val="black"/>
                </a:solidFill>
                <a:cs typeface="B Nazanin" panose="00000400000000000000" pitchFamily="2" charset="-78"/>
              </a:rPr>
              <a:t>و بازخورددهنده: تحلیل نتایج عملیات‌ها و ارائۀ بازخورد واقع‌بینانه به سطوح راهبردی برای برقراری پیوند بین «تجربه میدان» و «تصمیم‌سازی کلان</a:t>
            </a:r>
            <a:r>
              <a:rPr lang="fa-IR" sz="2000" b="1" dirty="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59</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8853237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xmlns="" id="{187B4C49-BD31-E563-CDA6-C382F8B2103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1656"/>
            <a:ext cx="12192000" cy="6857355"/>
          </a:xfrm>
          <a:prstGeom prst="rect">
            <a:avLst/>
          </a:prstGeom>
        </p:spPr>
      </p:pic>
      <p:sp>
        <p:nvSpPr>
          <p:cNvPr id="14" name="TextBox 13">
            <a:extLst>
              <a:ext uri="{FF2B5EF4-FFF2-40B4-BE49-F238E27FC236}">
                <a16:creationId xmlns:a16="http://schemas.microsoft.com/office/drawing/2014/main" xmlns="" id="{93DF2D1C-CAFA-84A3-B8C7-3C545DE11061}"/>
              </a:ext>
            </a:extLst>
          </p:cNvPr>
          <p:cNvSpPr txBox="1"/>
          <p:nvPr/>
        </p:nvSpPr>
        <p:spPr>
          <a:xfrm>
            <a:off x="3686779" y="4585536"/>
            <a:ext cx="4932233" cy="600164"/>
          </a:xfrm>
          <a:prstGeom prst="rect">
            <a:avLst/>
          </a:prstGeom>
          <a:noFill/>
        </p:spPr>
        <p:txBody>
          <a:bodyPr wrap="square" rtlCol="1">
            <a:spAutoFit/>
          </a:bodyPr>
          <a:lstStyle/>
          <a:p>
            <a:pPr algn="ctr">
              <a:lnSpc>
                <a:spcPct val="150000"/>
              </a:lnSpc>
            </a:pPr>
            <a:r>
              <a:rPr lang="fa-IR" sz="2200" dirty="0">
                <a:solidFill>
                  <a:srgbClr val="FFC000"/>
                </a:solidFill>
                <a:cs typeface="B Titr" panose="00000700000000000000" pitchFamily="2" charset="-78"/>
              </a:rPr>
              <a:t>ویژه برنامه‌های قرآنی  ماه مبارک رمضان 1404</a:t>
            </a:r>
          </a:p>
        </p:txBody>
      </p:sp>
      <p:sp>
        <p:nvSpPr>
          <p:cNvPr id="16" name="TextBox 15">
            <a:extLst>
              <a:ext uri="{FF2B5EF4-FFF2-40B4-BE49-F238E27FC236}">
                <a16:creationId xmlns:a16="http://schemas.microsoft.com/office/drawing/2014/main" xmlns="" id="{181898E8-633D-EC0B-BE05-56AE210E86BF}"/>
              </a:ext>
            </a:extLst>
          </p:cNvPr>
          <p:cNvSpPr txBox="1"/>
          <p:nvPr/>
        </p:nvSpPr>
        <p:spPr>
          <a:xfrm>
            <a:off x="3397174" y="6131860"/>
            <a:ext cx="5511445" cy="400110"/>
          </a:xfrm>
          <a:prstGeom prst="rect">
            <a:avLst/>
          </a:prstGeom>
          <a:noFill/>
        </p:spPr>
        <p:txBody>
          <a:bodyPr wrap="none" rtlCol="1">
            <a:spAutoFit/>
          </a:bodyPr>
          <a:lstStyle/>
          <a:p>
            <a:pPr algn="ctr"/>
            <a:r>
              <a:rPr lang="fa-IR" sz="2000" dirty="0">
                <a:solidFill>
                  <a:schemeClr val="tx1">
                    <a:lumMod val="75000"/>
                    <a:lumOff val="25000"/>
                  </a:schemeClr>
                </a:solidFill>
                <a:cs typeface="B Titr" panose="00000700000000000000" pitchFamily="2" charset="-78"/>
              </a:rPr>
              <a:t>معاونت تربیت و آموزش عقیدتی نمایندگی ولی فقیه در سپاه</a:t>
            </a:r>
          </a:p>
        </p:txBody>
      </p:sp>
      <p:pic>
        <p:nvPicPr>
          <p:cNvPr id="20" name="Picture 19">
            <a:extLst>
              <a:ext uri="{FF2B5EF4-FFF2-40B4-BE49-F238E27FC236}">
                <a16:creationId xmlns:a16="http://schemas.microsoft.com/office/drawing/2014/main" xmlns="" id="{FCD3A756-9013-FDC3-F48C-9F832A47C8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49058" y="1"/>
            <a:ext cx="1891536" cy="3880289"/>
          </a:xfrm>
          <a:prstGeom prst="rect">
            <a:avLst/>
          </a:prstGeom>
        </p:spPr>
      </p:pic>
      <p:pic>
        <p:nvPicPr>
          <p:cNvPr id="22" name="Picture 21">
            <a:extLst>
              <a:ext uri="{FF2B5EF4-FFF2-40B4-BE49-F238E27FC236}">
                <a16:creationId xmlns:a16="http://schemas.microsoft.com/office/drawing/2014/main" xmlns="" id="{1569E7EE-3948-7A8E-5CCC-01C874171F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4005" y="1"/>
            <a:ext cx="1774982" cy="3641191"/>
          </a:xfrm>
          <a:prstGeom prst="rect">
            <a:avLst/>
          </a:prstGeom>
        </p:spPr>
      </p:pic>
      <p:sp>
        <p:nvSpPr>
          <p:cNvPr id="9" name="TextBox 8">
            <a:extLst>
              <a:ext uri="{FF2B5EF4-FFF2-40B4-BE49-F238E27FC236}">
                <a16:creationId xmlns:a16="http://schemas.microsoft.com/office/drawing/2014/main" xmlns="" id="{93DF2D1C-CAFA-84A3-B8C7-3C545DE11061}"/>
              </a:ext>
            </a:extLst>
          </p:cNvPr>
          <p:cNvSpPr txBox="1"/>
          <p:nvPr/>
        </p:nvSpPr>
        <p:spPr>
          <a:xfrm>
            <a:off x="2157820" y="1327078"/>
            <a:ext cx="7506589" cy="2785378"/>
          </a:xfrm>
          <a:prstGeom prst="rect">
            <a:avLst/>
          </a:prstGeom>
          <a:noFill/>
        </p:spPr>
        <p:txBody>
          <a:bodyPr wrap="square" rtlCol="1">
            <a:spAutoFit/>
          </a:bodyPr>
          <a:lstStyle/>
          <a:p>
            <a:pPr algn="ctr">
              <a:lnSpc>
                <a:spcPct val="150000"/>
              </a:lnSpc>
            </a:pPr>
            <a:r>
              <a:rPr lang="fa-IR" sz="8000" b="1" dirty="0" smtClean="0">
                <a:solidFill>
                  <a:srgbClr val="FFFF00"/>
                </a:solidFill>
                <a:latin typeface="IranNastaliq" panose="02020505000000020003" pitchFamily="18" charset="0"/>
                <a:cs typeface="IranNastaliq" panose="02020505000000020003" pitchFamily="18" charset="0"/>
              </a:rPr>
              <a:t>ما تا آخر ایستاده ایم</a:t>
            </a:r>
            <a:endParaRPr lang="fa-IR" sz="8000" b="1" dirty="0">
              <a:solidFill>
                <a:srgbClr val="FFFF00"/>
              </a:solidFill>
              <a:latin typeface="IranNastaliq" panose="02020505000000020003" pitchFamily="18" charset="0"/>
              <a:cs typeface="IranNastaliq" panose="02020505000000020003" pitchFamily="18" charset="0"/>
            </a:endParaRPr>
          </a:p>
          <a:p>
            <a:pPr algn="ctr">
              <a:lnSpc>
                <a:spcPct val="150000"/>
              </a:lnSpc>
            </a:pPr>
            <a:r>
              <a:rPr lang="fa-IR" sz="4000" dirty="0">
                <a:solidFill>
                  <a:schemeClr val="bg1"/>
                </a:solidFill>
                <a:latin typeface="IranNastaliq" panose="02020505000000020003" pitchFamily="18" charset="0"/>
                <a:cs typeface="IranNastaliq" panose="02020505000000020003" pitchFamily="18" charset="0"/>
              </a:rPr>
              <a:t>نقشه راه قرآنی  برای  مدیریت شرایط جنگ، تهدید، بحران و فتنه</a:t>
            </a:r>
          </a:p>
        </p:txBody>
      </p:sp>
      <p:sp>
        <p:nvSpPr>
          <p:cNvPr id="10"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3793" y="6131860"/>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6</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468816484"/>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5909310"/>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روحانیون و مربیان</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روحانی </a:t>
            </a:r>
            <a:r>
              <a:rPr lang="fa-IR" b="1" dirty="0" smtClean="0">
                <a:cs typeface="B Nazanin" panose="00000400000000000000" pitchFamily="2" charset="-78"/>
              </a:rPr>
              <a:t>معمار </a:t>
            </a:r>
            <a:r>
              <a:rPr lang="fa-IR" b="1" dirty="0">
                <a:cs typeface="B Nazanin" panose="00000400000000000000" pitchFamily="2" charset="-78"/>
              </a:rPr>
              <a:t>گفتمان ایمانِ حرکت‌آفرین و مهندس معنویت جهادی در </a:t>
            </a:r>
            <a:r>
              <a:rPr lang="fa-IR" b="1" dirty="0" smtClean="0">
                <a:cs typeface="B Nazanin" panose="00000400000000000000" pitchFamily="2" charset="-78"/>
              </a:rPr>
              <a:t>جامعه است.</a:t>
            </a: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تبیین </a:t>
            </a:r>
            <a:r>
              <a:rPr lang="fa-IR" b="1" dirty="0">
                <a:solidFill>
                  <a:prstClr val="black"/>
                </a:solidFill>
                <a:cs typeface="B Nazanin" panose="00000400000000000000" pitchFamily="2" charset="-78"/>
              </a:rPr>
              <a:t>چهره‌به‌چهره و اقناعی معارف: حضور در مساجد، حسینیه‌ها، دانشگاه‌ها و محیط‌های مختلف برای انتقال مستقیم معارف با زبان قابل فهم، پاسخ به شبهات و ایجاد ارتباط عاطفی با آحاد مردم، به ویژه جوانان.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مدیریت </a:t>
            </a:r>
            <a:r>
              <a:rPr lang="fa-IR" b="1" dirty="0">
                <a:solidFill>
                  <a:prstClr val="black"/>
                </a:solidFill>
                <a:cs typeface="B Nazanin" panose="00000400000000000000" pitchFamily="2" charset="-78"/>
              </a:rPr>
              <a:t>مراکز دینی به‌مثابه پایگاه‌های روانی: تبدیل مساجد و مراکز مذهبی به کانون‌های آرامش‌بخش «سکینه»، امیدآفرینی، سازماندهی مردمی و پشتیبانی روحی از خانواده‌های رزمندگان و آحاد جامعه در شرایط بحران.</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طراحی </a:t>
            </a:r>
            <a:r>
              <a:rPr lang="fa-IR" b="1" dirty="0">
                <a:solidFill>
                  <a:prstClr val="black"/>
                </a:solidFill>
                <a:cs typeface="B Nazanin" panose="00000400000000000000" pitchFamily="2" charset="-78"/>
              </a:rPr>
              <a:t>و اجرای برنامه‌های نمادین اثرگذار: طراحی مراسم، آیین‌ها و برنامه‌های مذهبی (مانند ایام محرم، رمضان، دعاهای جمعی) به گونه‌ای که علاوه بر بعد عبادی، حس همدلی، مقاومت و هوشیاری جمعی را تقویت کند.</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رصد </a:t>
            </a:r>
            <a:r>
              <a:rPr lang="fa-IR" b="1" dirty="0">
                <a:solidFill>
                  <a:prstClr val="black"/>
                </a:solidFill>
                <a:cs typeface="B Nazanin" panose="00000400000000000000" pitchFamily="2" charset="-78"/>
              </a:rPr>
              <a:t>و پاسخگویی به‌موقع به شبهات: ایجاد و فعالیت در اتاق‌های فکر و پایش فکری برای شناسایی سریع شبهات و حملات فرهنگی-تبلیغی دشمن و تولید پاسخ‌های سریع، دقیق و قابل انتشار در رسانه‌ها و فضای مجازی.</a:t>
            </a:r>
          </a:p>
          <a:p>
            <a:pPr marL="342900" indent="-342900" algn="justLow" rtl="1">
              <a:lnSpc>
                <a:spcPct val="150000"/>
              </a:lnSpc>
              <a:buFont typeface="Arial" panose="020B0604020202020204" pitchFamily="34" charset="0"/>
              <a:buChar char="•"/>
            </a:pPr>
            <a:r>
              <a:rPr lang="fa-IR" b="1" dirty="0" smtClean="0">
                <a:solidFill>
                  <a:prstClr val="black"/>
                </a:solidFill>
                <a:cs typeface="B Nazanin" panose="00000400000000000000" pitchFamily="2" charset="-78"/>
              </a:rPr>
              <a:t>همراهی </a:t>
            </a:r>
            <a:r>
              <a:rPr lang="fa-IR" b="1" dirty="0">
                <a:solidFill>
                  <a:prstClr val="black"/>
                </a:solidFill>
                <a:cs typeface="B Nazanin" panose="00000400000000000000" pitchFamily="2" charset="-78"/>
              </a:rPr>
              <a:t>عملی با جبهه‌های مقاومت: حضور میدانی و معنوی در مناطق محروم، جبهه‌های نبرد و کنار رزمندگان نه به عنوان تماشاگر، بلکه به عنوان پشتیبان روحی، مشوق و یادآورکننده معنا و فلسفه جهاد.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60</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48172946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6" y="649661"/>
            <a:ext cx="9377154" cy="6370975"/>
          </a:xfrm>
          <a:prstGeom prst="rect">
            <a:avLst/>
          </a:prstGeom>
          <a:noFill/>
        </p:spPr>
        <p:txBody>
          <a:bodyPr wrap="square" rtlCol="1">
            <a:spAutoFit/>
          </a:bodyPr>
          <a:lstStyle/>
          <a:p>
            <a:pPr marL="285750" indent="-285750" algn="justLow" rtl="1">
              <a:lnSpc>
                <a:spcPct val="150000"/>
              </a:lnSpc>
              <a:buFont typeface="Wingdings" panose="05000000000000000000" pitchFamily="2" charset="2"/>
              <a:buChar char="q"/>
            </a:pPr>
            <a:r>
              <a:rPr lang="fa-IR" dirty="0" smtClean="0">
                <a:solidFill>
                  <a:srgbClr val="C00000"/>
                </a:solidFill>
                <a:cs typeface="B Titr" panose="00000700000000000000" pitchFamily="2" charset="-78"/>
              </a:rPr>
              <a:t>آحاد مردم جامعه اسلامی</a:t>
            </a:r>
            <a:endParaRPr lang="fa-IR" dirty="0">
              <a:solidFill>
                <a:srgbClr val="C00000"/>
              </a:solidFill>
              <a:cs typeface="B Titr" panose="000007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الف. نقش راهبردی</a:t>
            </a:r>
          </a:p>
          <a:p>
            <a:pPr marL="285750" indent="-285750" algn="justLow" rtl="1">
              <a:lnSpc>
                <a:spcPct val="150000"/>
              </a:lnSpc>
              <a:buFont typeface="Wingdings" panose="05000000000000000000" pitchFamily="2" charset="2"/>
              <a:buChar char="§"/>
            </a:pPr>
            <a:r>
              <a:rPr lang="fa-IR" b="1" dirty="0" smtClean="0">
                <a:cs typeface="B Nazanin" panose="00000400000000000000" pitchFamily="2" charset="-78"/>
              </a:rPr>
              <a:t>مردم</a:t>
            </a:r>
            <a:r>
              <a:rPr lang="fa-IR" b="1" dirty="0">
                <a:cs typeface="B Nazanin" panose="00000400000000000000" pitchFamily="2" charset="-78"/>
              </a:rPr>
              <a:t>، </a:t>
            </a:r>
            <a:r>
              <a:rPr lang="fa-IR" b="1" dirty="0" smtClean="0">
                <a:cs typeface="B Nazanin" panose="00000400000000000000" pitchFamily="2" charset="-78"/>
              </a:rPr>
              <a:t>خاک </a:t>
            </a:r>
            <a:r>
              <a:rPr lang="fa-IR" b="1" dirty="0">
                <a:cs typeface="B Nazanin" panose="00000400000000000000" pitchFamily="2" charset="-78"/>
              </a:rPr>
              <a:t>حاصلخیز و هوای پاک برای رشد ایمان و پشتیبان همگانی این </a:t>
            </a:r>
            <a:r>
              <a:rPr lang="fa-IR" b="1" dirty="0" smtClean="0">
                <a:cs typeface="B Nazanin" panose="00000400000000000000" pitchFamily="2" charset="-78"/>
              </a:rPr>
              <a:t>گفتمان </a:t>
            </a:r>
            <a:r>
              <a:rPr lang="fa-IR" b="1" dirty="0">
                <a:cs typeface="B Nazanin" panose="00000400000000000000" pitchFamily="2" charset="-78"/>
              </a:rPr>
              <a:t>هستند.</a:t>
            </a:r>
            <a:endParaRPr lang="fa-IR" b="1" dirty="0" smtClean="0">
              <a:cs typeface="B Nazanin" panose="00000400000000000000" pitchFamily="2" charset="-78"/>
            </a:endParaRPr>
          </a:p>
          <a:p>
            <a:pPr marL="285750" indent="-285750" algn="justLow" rtl="1">
              <a:lnSpc>
                <a:spcPct val="150000"/>
              </a:lnSpc>
              <a:buFont typeface="Wingdings" panose="05000000000000000000" pitchFamily="2" charset="2"/>
              <a:buChar char="v"/>
            </a:pPr>
            <a:r>
              <a:rPr lang="fa-IR" b="1" dirty="0" smtClean="0">
                <a:solidFill>
                  <a:srgbClr val="0070C0"/>
                </a:solidFill>
                <a:cs typeface="B Nazanin" panose="00000400000000000000" pitchFamily="2" charset="-78"/>
              </a:rPr>
              <a:t>ب. وظایف عملیاتی</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مدیریت مصرف خبری: پرهیز از انتشار شایعه، رجوع به منابع معتبر و توقف زنجیره انتشار اخبار اضطراب‌آور به عنوان اولین قدم عملی در «تردید به دل راه ندادن»؛</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الگوسازی محلی مقاومت: حفظ آرامش و امید در محیط خانواده، محل کار و محله، و تبدیل شدن به منبع آرامش (سکینه) برای اطرافیان در شرایط فشار؛</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پشتیبانی عینی و ملموس: مشارکت در کمک‌های مردمی، تقدیر از مجاهدت رزمندگان و ایجاد شبکه‌های حمایتی خودجوش حول محورهای جهادی به عنوان تجلی «رُحَماءُ بَيْنَهُمْ»؛</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تقویت گفتمان برتری در گفتار: استفاده از زبان امید و اعتماد در گفتگوهای روزمره، نقل خاطرات پیروزی‌ها و پرهیز از تکرار گفتمان یأس و شکست القا شده از سوی دشمن؛</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مشارکت در تمرین‌های عمومی: حضور در مراسم‌های نمادین (راهپیمایی‌ها، دعاهای جمعی)، دوره‌های آموزشی عمومی (پدافند غیرعامل) به عنوان نمایش آمادگی و انسجام ملی.</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61</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925659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Effect transition="in" filter="fade">
                                      <p:cBhvr>
                                        <p:cTn id="45" dur="1000"/>
                                        <p:tgtEl>
                                          <p:spTgt spid="6">
                                            <p:txEl>
                                              <p:pRg st="5" end="5"/>
                                            </p:txEl>
                                          </p:spTgt>
                                        </p:tgtEl>
                                      </p:cBhvr>
                                    </p:animEffect>
                                    <p:anim calcmode="lin" valueType="num">
                                      <p:cBhvr>
                                        <p:cTn id="46"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7"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6">
                                            <p:txEl>
                                              <p:pRg st="6" end="6"/>
                                            </p:txEl>
                                          </p:spTgt>
                                        </p:tgtEl>
                                        <p:attrNameLst>
                                          <p:attrName>style.visibility</p:attrName>
                                        </p:attrNameLst>
                                      </p:cBhvr>
                                      <p:to>
                                        <p:strVal val="visible"/>
                                      </p:to>
                                    </p:set>
                                    <p:animEffect transition="in" filter="fade">
                                      <p:cBhvr>
                                        <p:cTn id="52" dur="1000"/>
                                        <p:tgtEl>
                                          <p:spTgt spid="6">
                                            <p:txEl>
                                              <p:pRg st="6" end="6"/>
                                            </p:txEl>
                                          </p:spTgt>
                                        </p:tgtEl>
                                      </p:cBhvr>
                                    </p:animEffect>
                                    <p:anim calcmode="lin" valueType="num">
                                      <p:cBhvr>
                                        <p:cTn id="53"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4"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6">
                                            <p:txEl>
                                              <p:pRg st="7" end="7"/>
                                            </p:txEl>
                                          </p:spTgt>
                                        </p:tgtEl>
                                        <p:attrNameLst>
                                          <p:attrName>style.visibility</p:attrName>
                                        </p:attrNameLst>
                                      </p:cBhvr>
                                      <p:to>
                                        <p:strVal val="visible"/>
                                      </p:to>
                                    </p:set>
                                    <p:animEffect transition="in" filter="fade">
                                      <p:cBhvr>
                                        <p:cTn id="59" dur="1000"/>
                                        <p:tgtEl>
                                          <p:spTgt spid="6">
                                            <p:txEl>
                                              <p:pRg st="7" end="7"/>
                                            </p:txEl>
                                          </p:spTgt>
                                        </p:tgtEl>
                                      </p:cBhvr>
                                    </p:animEffect>
                                    <p:anim calcmode="lin" valueType="num">
                                      <p:cBhvr>
                                        <p:cTn id="60"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1"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6">
                                            <p:txEl>
                                              <p:pRg st="8" end="8"/>
                                            </p:txEl>
                                          </p:spTgt>
                                        </p:tgtEl>
                                        <p:attrNameLst>
                                          <p:attrName>style.visibility</p:attrName>
                                        </p:attrNameLst>
                                      </p:cBhvr>
                                      <p:to>
                                        <p:strVal val="visible"/>
                                      </p:to>
                                    </p:set>
                                    <p:animEffect transition="in" filter="fade">
                                      <p:cBhvr>
                                        <p:cTn id="66" dur="1000"/>
                                        <p:tgtEl>
                                          <p:spTgt spid="6">
                                            <p:txEl>
                                              <p:pRg st="8" end="8"/>
                                            </p:txEl>
                                          </p:spTgt>
                                        </p:tgtEl>
                                      </p:cBhvr>
                                    </p:animEffect>
                                    <p:anim calcmode="lin" valueType="num">
                                      <p:cBhvr>
                                        <p:cTn id="67"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8"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817179"/>
            <a:ext cx="9232594" cy="5863144"/>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10.جمع‌بندی </a:t>
            </a:r>
            <a:r>
              <a:rPr lang="fa-IR" sz="2200" dirty="0">
                <a:solidFill>
                  <a:srgbClr val="C00000"/>
                </a:solidFill>
                <a:cs typeface="B Titr" panose="00000700000000000000" pitchFamily="2" charset="-78"/>
              </a:rPr>
              <a:t>ارتقایی (تثبیت نگاه راهبردی)</a:t>
            </a:r>
          </a:p>
          <a:p>
            <a:pPr algn="justLow" rtl="1">
              <a:lnSpc>
                <a:spcPct val="150000"/>
              </a:lnSpc>
            </a:pPr>
            <a:r>
              <a:rPr lang="fa-IR" sz="1900" b="1" dirty="0">
                <a:solidFill>
                  <a:prstClr val="black"/>
                </a:solidFill>
                <a:cs typeface="B Nazanin" panose="00000400000000000000" pitchFamily="2" charset="-78"/>
              </a:rPr>
              <a:t>ایمان نصرت‌ساز و یقین‌آفرین تصادفی، خطابه‌ای صرف نیست؛ بلکه نتیجه مهندسی معرفتی، تربیتی و میدانی است.</a:t>
            </a:r>
          </a:p>
          <a:p>
            <a:pPr algn="justLow" rtl="1">
              <a:lnSpc>
                <a:spcPct val="150000"/>
              </a:lnSpc>
            </a:pPr>
            <a:r>
              <a:rPr lang="fa-IR" sz="1900" b="1" dirty="0">
                <a:solidFill>
                  <a:prstClr val="black"/>
                </a:solidFill>
                <a:cs typeface="B Nazanin" panose="00000400000000000000" pitchFamily="2" charset="-78"/>
              </a:rPr>
              <a:t>این محور تاکتیک یا شعار نیست، بلکه یک مهندسی فرهنگی عمیق است که می‌خواهد پایه‌ترین لایه مقاومت یک ملت – یعنی ظرفیت روانی و معنوی آن – را در برابر پیچیده‌ترین حملات دشمن، مقاوم و حتی رشدیابنده کند. موفقیت در دیگر عرصه‌های نبرد (سیاسی، اقتصادی، نظامی) در گرو موفقیت در این عرصۀ بنیادین است.</a:t>
            </a:r>
          </a:p>
          <a:p>
            <a:pPr algn="justLow" rtl="1">
              <a:lnSpc>
                <a:spcPct val="150000"/>
              </a:lnSpc>
            </a:pPr>
            <a:r>
              <a:rPr lang="fa-IR" sz="1900" b="1" dirty="0">
                <a:solidFill>
                  <a:srgbClr val="0070C0"/>
                </a:solidFill>
                <a:cs typeface="B Nazanin" panose="00000400000000000000" pitchFamily="2" charset="-78"/>
              </a:rPr>
              <a:t>گزارۀ نهایی </a:t>
            </a:r>
            <a:r>
              <a:rPr lang="fa-IR" sz="1900" b="1" dirty="0" smtClean="0">
                <a:solidFill>
                  <a:srgbClr val="0070C0"/>
                </a:solidFill>
                <a:cs typeface="B Nazanin" panose="00000400000000000000" pitchFamily="2" charset="-78"/>
              </a:rPr>
              <a:t>تکمیلی</a:t>
            </a:r>
            <a:endParaRPr lang="fa-IR" sz="1900" b="1" dirty="0">
              <a:solidFill>
                <a:srgbClr val="0070C0"/>
              </a:solidFill>
              <a:cs typeface="B Nazanin" panose="00000400000000000000" pitchFamily="2" charset="-78"/>
            </a:endParaRPr>
          </a:p>
          <a:p>
            <a:pPr algn="justLow" rtl="1">
              <a:lnSpc>
                <a:spcPct val="150000"/>
              </a:lnSpc>
            </a:pPr>
            <a:r>
              <a:rPr lang="fa-IR" sz="1900" b="1" dirty="0">
                <a:solidFill>
                  <a:prstClr val="black"/>
                </a:solidFill>
                <a:cs typeface="B Nazanin" panose="00000400000000000000" pitchFamily="2" charset="-78"/>
              </a:rPr>
              <a:t>اگر ایمان فهم شود؛ تمرین شود؛ در میدان تصمیم و خطر حاضر شود؛ آن‌گاه هیچ تهدیدی توان فروپاشی جبهۀ حق را نخواهد داشت. این محور، نه فقط یک باور؛ بلکه ستون مدیریت جنگ، تهدید، بحران و فتنه در منظومه قرآنی انقلاب اسلامی است.</a:t>
            </a:r>
          </a:p>
          <a:p>
            <a:pPr algn="justLow" rtl="1">
              <a:lnSpc>
                <a:spcPct val="150000"/>
              </a:lnSpc>
            </a:pPr>
            <a:r>
              <a:rPr lang="fa-IR" sz="1900" b="1" dirty="0">
                <a:solidFill>
                  <a:prstClr val="black"/>
                </a:solidFill>
                <a:cs typeface="B Nazanin" panose="00000400000000000000" pitchFamily="2" charset="-78"/>
              </a:rPr>
              <a:t>ایمان نصرت‌ساز، با تبدیل تهدید بیرونی به فرصت افزایش یقین درونی، شکست‌های مقطعی را به مدرسه‌ای برای تمرین صبر و توکل فعال تبدیل می‌کند. این چرخه، «ثبات‌قلب» را به تنها دارایی غیرقابل تحریم و انفعال‌ناپذیر جبهه حق مبدل می‌سازد.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62</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4" name="TextBox 13">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30185382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p:cTn id="29"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163308"/>
            <a:ext cx="9232594" cy="5555367"/>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11. شبهات مطرح</a:t>
            </a:r>
            <a:endParaRPr lang="fa-IR" sz="2200" dirty="0">
              <a:solidFill>
                <a:srgbClr val="C00000"/>
              </a:solidFill>
              <a:cs typeface="B Titr" panose="00000700000000000000" pitchFamily="2" charset="-78"/>
            </a:endParaRPr>
          </a:p>
          <a:p>
            <a:pPr marL="342900" indent="-342900" algn="justLow" rtl="1">
              <a:lnSpc>
                <a:spcPct val="200000"/>
              </a:lnSpc>
              <a:buFont typeface="Wingdings" panose="05000000000000000000" pitchFamily="2" charset="2"/>
              <a:buChar char="q"/>
            </a:pPr>
            <a:r>
              <a:rPr lang="fa-IR" sz="2300" b="1" dirty="0" smtClean="0">
                <a:solidFill>
                  <a:prstClr val="black"/>
                </a:solidFill>
                <a:cs typeface="B Nazanin" panose="00000400000000000000" pitchFamily="2" charset="-78"/>
              </a:rPr>
              <a:t>ایمان</a:t>
            </a:r>
            <a:r>
              <a:rPr lang="fa-IR" sz="2300" b="1" dirty="0">
                <a:solidFill>
                  <a:prstClr val="black"/>
                </a:solidFill>
                <a:cs typeface="B Nazanin" panose="00000400000000000000" pitchFamily="2" charset="-78"/>
              </a:rPr>
              <a:t>، امر درونی و فردی است؛ چه نسبتی با پیروزی‌های میدانی و مدیریت بحران دارد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q"/>
            </a:pPr>
            <a:r>
              <a:rPr lang="fa-IR" sz="2300" b="1" dirty="0">
                <a:solidFill>
                  <a:prstClr val="black"/>
                </a:solidFill>
                <a:cs typeface="B Nazanin" panose="00000400000000000000" pitchFamily="2" charset="-78"/>
              </a:rPr>
              <a:t>اگر ایمان کافی است، چرا مؤمنان شکست می‌خورند یا دچار فشار و عقب‌نشینی می‌شوند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q"/>
            </a:pPr>
            <a:r>
              <a:rPr lang="fa-IR" sz="2300" b="1" dirty="0" smtClean="0">
                <a:solidFill>
                  <a:prstClr val="black"/>
                </a:solidFill>
                <a:cs typeface="B Nazanin" panose="00000400000000000000" pitchFamily="2" charset="-78"/>
              </a:rPr>
              <a:t>تردید</a:t>
            </a:r>
            <a:r>
              <a:rPr lang="fa-IR" sz="2300" b="1" dirty="0">
                <a:solidFill>
                  <a:prstClr val="black"/>
                </a:solidFill>
                <a:cs typeface="B Nazanin" panose="00000400000000000000" pitchFamily="2" charset="-78"/>
              </a:rPr>
              <a:t>، امری طبیعی است؛ چرا قرآن آن را خطرناک می‌داند</a:t>
            </a:r>
            <a:r>
              <a:rPr lang="fa-IR" sz="2300" b="1" dirty="0" smtClean="0">
                <a:solidFill>
                  <a:prstClr val="black"/>
                </a:solidFill>
                <a:cs typeface="B Nazanin" panose="00000400000000000000" pitchFamily="2" charset="-78"/>
              </a:rPr>
              <a:t>؟</a:t>
            </a:r>
          </a:p>
          <a:p>
            <a:pPr marL="342900" indent="-342900" algn="justLow" rtl="1">
              <a:lnSpc>
                <a:spcPct val="200000"/>
              </a:lnSpc>
              <a:buFont typeface="Wingdings" panose="05000000000000000000" pitchFamily="2" charset="2"/>
              <a:buChar char="q"/>
            </a:pPr>
            <a:r>
              <a:rPr lang="fa-IR" sz="2300" b="1" dirty="0" smtClean="0">
                <a:solidFill>
                  <a:prstClr val="black"/>
                </a:solidFill>
                <a:cs typeface="B Nazanin" panose="00000400000000000000" pitchFamily="2" charset="-78"/>
              </a:rPr>
              <a:t>آیا تأکید </a:t>
            </a:r>
            <a:r>
              <a:rPr lang="fa-IR" sz="2300" b="1" dirty="0">
                <a:solidFill>
                  <a:prstClr val="black"/>
                </a:solidFill>
                <a:cs typeface="B Nazanin" panose="00000400000000000000" pitchFamily="2" charset="-78"/>
              </a:rPr>
              <a:t>بر نترسیدن از دشمن، غیرواقع‌بینانه و احساسی </a:t>
            </a:r>
            <a:r>
              <a:rPr lang="fa-IR" sz="2300" b="1" dirty="0" smtClean="0">
                <a:solidFill>
                  <a:prstClr val="black"/>
                </a:solidFill>
                <a:cs typeface="B Nazanin" panose="00000400000000000000" pitchFamily="2" charset="-78"/>
              </a:rPr>
              <a:t>نیست؟</a:t>
            </a:r>
          </a:p>
          <a:p>
            <a:pPr marL="342900" indent="-342900" algn="justLow" rtl="1">
              <a:lnSpc>
                <a:spcPct val="200000"/>
              </a:lnSpc>
              <a:buFont typeface="Wingdings" panose="05000000000000000000" pitchFamily="2" charset="2"/>
              <a:buChar char="q"/>
            </a:pPr>
            <a:r>
              <a:rPr lang="fa-IR" sz="2300" b="1" dirty="0">
                <a:solidFill>
                  <a:prstClr val="black"/>
                </a:solidFill>
                <a:cs typeface="B Nazanin" panose="00000400000000000000" pitchFamily="2" charset="-78"/>
              </a:rPr>
              <a:t>این ادعای قرآنی که «بحران محل رشد ایمان است»، چگونه </a:t>
            </a:r>
            <a:r>
              <a:rPr lang="fa-IR" sz="2300" b="1" dirty="0" smtClean="0">
                <a:solidFill>
                  <a:prstClr val="black"/>
                </a:solidFill>
                <a:cs typeface="B Nazanin" panose="00000400000000000000" pitchFamily="2" charset="-78"/>
              </a:rPr>
              <a:t>با واقعیت‌های </a:t>
            </a:r>
            <a:r>
              <a:rPr lang="fa-IR" sz="2300" b="1" dirty="0">
                <a:solidFill>
                  <a:prstClr val="black"/>
                </a:solidFill>
                <a:cs typeface="B Nazanin" panose="00000400000000000000" pitchFamily="2" charset="-78"/>
              </a:rPr>
              <a:t>عینی سازگار </a:t>
            </a:r>
            <a:r>
              <a:rPr lang="fa-IR" sz="2300" b="1" dirty="0" smtClean="0">
                <a:solidFill>
                  <a:prstClr val="black"/>
                </a:solidFill>
                <a:cs typeface="B Nazanin" panose="00000400000000000000" pitchFamily="2" charset="-78"/>
              </a:rPr>
              <a:t>است؟</a:t>
            </a:r>
            <a:endParaRPr lang="fa-IR" sz="19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63</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1352132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1384737"/>
            <a:ext cx="9232594" cy="3554819"/>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12. نتیجه نهایی محور</a:t>
            </a:r>
          </a:p>
          <a:p>
            <a:pPr algn="justLow" rtl="1">
              <a:lnSpc>
                <a:spcPct val="200000"/>
              </a:lnSpc>
            </a:pPr>
            <a:r>
              <a:rPr lang="fa-IR" sz="2400" b="1" dirty="0" smtClean="0">
                <a:solidFill>
                  <a:prstClr val="black"/>
                </a:solidFill>
                <a:cs typeface="B Nazanin" panose="00000400000000000000" pitchFamily="2" charset="-78"/>
              </a:rPr>
              <a:t>در </a:t>
            </a:r>
            <a:r>
              <a:rPr lang="fa-IR" sz="2400" b="1" dirty="0">
                <a:solidFill>
                  <a:prstClr val="black"/>
                </a:solidFill>
                <a:cs typeface="B Nazanin" panose="00000400000000000000" pitchFamily="2" charset="-78"/>
              </a:rPr>
              <a:t>منطق قرآنی، ایمان واقعی نیروی محرکه اصلی برای مقاومت و پیروزی است. این ایمان، با ایجاد ثبات قلبو تبدیل تهدیدها به فرصت‌های رشد معنوی، جامعه را در برابر جنگ روانی دشمن واکسینه می‌کند. موفقیت نهایی در گرو تبدیل این ایمان از یک باور ذهنی به یک منبع قدرت عملی و روانی در تمام سطوح فردی و اجتماعی است</a:t>
            </a:r>
            <a:r>
              <a:rPr lang="fa-IR" sz="2400" b="1" dirty="0" smtClean="0">
                <a:solidFill>
                  <a:prstClr val="black"/>
                </a:solidFill>
                <a:cs typeface="B Nazanin" panose="00000400000000000000" pitchFamily="2" charset="-78"/>
              </a:rPr>
              <a:t>.</a:t>
            </a:r>
            <a:endParaRPr lang="fa-IR" sz="24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64</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محور اول: ایمان نصرت ساز و یقین‌آور</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25289335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19050"/>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754326"/>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محور دوم:</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4000" b="1" dirty="0">
                <a:solidFill>
                  <a:prstClr val="white"/>
                </a:solidFill>
                <a:latin typeface="IRBadr" panose="02000506000000020002" pitchFamily="2" charset="-78"/>
                <a:ea typeface="Lotus" panose="00000400000000000000" pitchFamily="2" charset="-78"/>
                <a:cs typeface="B Titr" panose="00000700000000000000" pitchFamily="2" charset="-78"/>
              </a:rPr>
              <a:t>سنت‌های قطعی الهی در شکست و پیروزی</a:t>
            </a:r>
            <a:endParaRPr lang="fa-IR" sz="36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291169" y="616500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65</a:t>
            </a:r>
            <a:endParaRPr lang="fa-IR" dirty="0">
              <a:solidFill>
                <a:prstClr val="black"/>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
        <p:nvSpPr>
          <p:cNvPr id="17" name="TextBox 16">
            <a:extLst>
              <a:ext uri="{FF2B5EF4-FFF2-40B4-BE49-F238E27FC236}">
                <a16:creationId xmlns:a16="http://schemas.microsoft.com/office/drawing/2014/main" xmlns="" id="{9F6F0F3F-0E25-84C7-8212-BE0B2481A4DD}"/>
              </a:ext>
            </a:extLst>
          </p:cNvPr>
          <p:cNvSpPr txBox="1"/>
          <p:nvPr/>
        </p:nvSpPr>
        <p:spPr>
          <a:xfrm>
            <a:off x="2162234" y="4430428"/>
            <a:ext cx="7867529" cy="492443"/>
          </a:xfrm>
          <a:prstGeom prst="rect">
            <a:avLst/>
          </a:prstGeom>
          <a:noFill/>
        </p:spPr>
        <p:txBody>
          <a:bodyPr wrap="square" rtlCol="1">
            <a:spAutoFit/>
          </a:bodyPr>
          <a:lstStyle/>
          <a:p>
            <a:pPr algn="ctr" rtl="1"/>
            <a:r>
              <a:rPr lang="fa-IR" sz="2600" b="1" dirty="0">
                <a:solidFill>
                  <a:srgbClr val="FFC000">
                    <a:lumMod val="60000"/>
                    <a:lumOff val="40000"/>
                  </a:srgbClr>
                </a:solidFill>
                <a:cs typeface="B Nazanin" panose="00000400000000000000" pitchFamily="2" charset="-78"/>
              </a:rPr>
              <a:t>وَلَینصُرَنَّ اللَّهُ مَن ینصُرُهُ إِنَّ اللَّهَ لَقَوِی عَزیزٌ (حج: 40)؛ </a:t>
            </a:r>
          </a:p>
        </p:txBody>
      </p:sp>
    </p:spTree>
    <p:extLst>
      <p:ext uri="{BB962C8B-B14F-4D97-AF65-F5344CB8AC3E}">
        <p14:creationId xmlns:p14="http://schemas.microsoft.com/office/powerpoint/2010/main" val="76456557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58928" y="-6394"/>
            <a:ext cx="6870948" cy="86558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74762" y="1415012"/>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1590" y="940480"/>
            <a:ext cx="7803932" cy="4600535"/>
          </a:xfrm>
          <a:prstGeom prst="rect">
            <a:avLst/>
          </a:prstGeom>
        </p:spPr>
      </p:pic>
      <p:pic>
        <p:nvPicPr>
          <p:cNvPr id="18" name="Picture 17">
            <a:extLst>
              <a:ext uri="{FF2B5EF4-FFF2-40B4-BE49-F238E27FC236}">
                <a16:creationId xmlns:a16="http://schemas.microsoft.com/office/drawing/2014/main" xmlns="" id="{0FE4655C-EDE1-7DC0-CF01-E3E7CB3B10B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58927" y="5830901"/>
            <a:ext cx="6887263" cy="882933"/>
          </a:xfrm>
          <a:prstGeom prst="rect">
            <a:avLst/>
          </a:prstGeom>
        </p:spPr>
      </p:pic>
      <p:pic>
        <p:nvPicPr>
          <p:cNvPr id="19" name="Picture 18">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433" y="5395015"/>
            <a:ext cx="1331294" cy="1379017"/>
          </a:xfrm>
          <a:prstGeom prst="rect">
            <a:avLst/>
          </a:prstGeom>
        </p:spPr>
      </p:pic>
      <p:pic>
        <p:nvPicPr>
          <p:cNvPr id="20" name="Picture 19">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29875" y="5522210"/>
            <a:ext cx="1331294" cy="1379017"/>
          </a:xfrm>
          <a:prstGeom prst="rect">
            <a:avLst/>
          </a:prstGeom>
        </p:spPr>
      </p:pic>
      <p:pic>
        <p:nvPicPr>
          <p:cNvPr id="21" name="Picture 20">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1" y="-6394"/>
            <a:ext cx="1331294" cy="1379017"/>
          </a:xfrm>
          <a:prstGeom prst="rect">
            <a:avLst/>
          </a:prstGeom>
        </p:spPr>
      </p:pic>
      <p:pic>
        <p:nvPicPr>
          <p:cNvPr id="22" name="Picture 21">
            <a:extLst>
              <a:ext uri="{FF2B5EF4-FFF2-40B4-BE49-F238E27FC236}">
                <a16:creationId xmlns:a16="http://schemas.microsoft.com/office/drawing/2014/main" xmlns="" id="{BE8695FB-CFC8-E12D-C80A-2EAB71FE71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57722" y="-165342"/>
            <a:ext cx="1331294" cy="1379017"/>
          </a:xfrm>
          <a:prstGeom prst="rect">
            <a:avLst/>
          </a:prstGeom>
        </p:spPr>
      </p:pic>
      <p:sp>
        <p:nvSpPr>
          <p:cNvPr id="24" name="TextBox 23">
            <a:extLst>
              <a:ext uri="{FF2B5EF4-FFF2-40B4-BE49-F238E27FC236}">
                <a16:creationId xmlns:a16="http://schemas.microsoft.com/office/drawing/2014/main" xmlns="" id="{9F6F0F3F-0E25-84C7-8212-BE0B2481A4DD}"/>
              </a:ext>
            </a:extLst>
          </p:cNvPr>
          <p:cNvSpPr txBox="1"/>
          <p:nvPr/>
        </p:nvSpPr>
        <p:spPr>
          <a:xfrm rot="16200000">
            <a:off x="-1480268" y="3009883"/>
            <a:ext cx="3938749" cy="400110"/>
          </a:xfrm>
          <a:prstGeom prst="rect">
            <a:avLst/>
          </a:prstGeom>
          <a:noFill/>
        </p:spPr>
        <p:txBody>
          <a:bodyPr wrap="square" rtlCol="1">
            <a:spAutoFit/>
          </a:bodyPr>
          <a:lstStyle/>
          <a:p>
            <a:pPr algn="ctr" rtl="1"/>
            <a:r>
              <a:rPr lang="fa-IR" sz="2000" dirty="0" smtClean="0">
                <a:solidFill>
                  <a:srgbClr val="C00000"/>
                </a:solidFill>
                <a:cs typeface="B Titr" panose="00000700000000000000" pitchFamily="2" charset="-78"/>
              </a:rPr>
              <a:t>سنت‌های قطعی الهی در شکست و پیروزی</a:t>
            </a:r>
          </a:p>
        </p:txBody>
      </p:sp>
      <p:sp>
        <p:nvSpPr>
          <p:cNvPr id="15" name="TextBox 14">
            <a:extLst>
              <a:ext uri="{FF2B5EF4-FFF2-40B4-BE49-F238E27FC236}">
                <a16:creationId xmlns:a16="http://schemas.microsoft.com/office/drawing/2014/main" xmlns="" id="{9F6F0F3F-0E25-84C7-8212-BE0B2481A4DD}"/>
              </a:ext>
            </a:extLst>
          </p:cNvPr>
          <p:cNvSpPr txBox="1"/>
          <p:nvPr/>
        </p:nvSpPr>
        <p:spPr>
          <a:xfrm>
            <a:off x="1091590" y="241539"/>
            <a:ext cx="7395276" cy="369332"/>
          </a:xfrm>
          <a:prstGeom prst="rect">
            <a:avLst/>
          </a:prstGeom>
          <a:noFill/>
        </p:spPr>
        <p:txBody>
          <a:bodyPr wrap="square" rtlCol="1">
            <a:spAutoFit/>
          </a:bodyPr>
          <a:lstStyle/>
          <a:p>
            <a:pPr algn="ctr" rtl="1"/>
            <a:r>
              <a:rPr lang="fa-IR" dirty="0" smtClean="0">
                <a:solidFill>
                  <a:prstClr val="white">
                    <a:lumMod val="95000"/>
                  </a:prstClr>
                </a:solidFill>
                <a:cs typeface="B Titr" panose="00000700000000000000" pitchFamily="2" charset="-78"/>
              </a:rPr>
              <a:t>نقشه راه </a:t>
            </a:r>
            <a:r>
              <a:rPr lang="fa-IR" dirty="0">
                <a:solidFill>
                  <a:prstClr val="white">
                    <a:lumMod val="95000"/>
                  </a:prstClr>
                </a:solidFill>
                <a:cs typeface="B Titr" panose="00000700000000000000" pitchFamily="2" charset="-78"/>
              </a:rPr>
              <a:t>قرآنی  برای  مدیریت شرایط </a:t>
            </a:r>
            <a:r>
              <a:rPr lang="fa-IR" dirty="0" smtClean="0">
                <a:solidFill>
                  <a:prstClr val="white">
                    <a:lumMod val="95000"/>
                  </a:prstClr>
                </a:solidFill>
                <a:cs typeface="B Titr" panose="00000700000000000000" pitchFamily="2" charset="-78"/>
              </a:rPr>
              <a:t>جنگ، تهدید</a:t>
            </a:r>
            <a:r>
              <a:rPr lang="fa-IR" dirty="0">
                <a:solidFill>
                  <a:prstClr val="white">
                    <a:lumMod val="95000"/>
                  </a:prstClr>
                </a:solidFill>
                <a:cs typeface="B Titr" panose="00000700000000000000" pitchFamily="2" charset="-78"/>
              </a:rPr>
              <a:t>، بحران و </a:t>
            </a:r>
            <a:r>
              <a:rPr lang="fa-IR" dirty="0" smtClean="0">
                <a:solidFill>
                  <a:prstClr val="white">
                    <a:lumMod val="95000"/>
                  </a:prstClr>
                </a:solidFill>
                <a:cs typeface="B Titr" panose="00000700000000000000" pitchFamily="2" charset="-78"/>
              </a:rPr>
              <a:t>فتنه</a:t>
            </a:r>
            <a:endParaRPr lang="fa-IR" sz="40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152671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250" fill="hold"/>
                                        <p:tgtEl>
                                          <p:spTgt spid="20"/>
                                        </p:tgtEl>
                                        <p:attrNameLst>
                                          <p:attrName>ppt_w</p:attrName>
                                        </p:attrNameLst>
                                      </p:cBhvr>
                                      <p:tavLst>
                                        <p:tav tm="0">
                                          <p:val>
                                            <p:fltVal val="0"/>
                                          </p:val>
                                        </p:tav>
                                        <p:tav tm="100000">
                                          <p:val>
                                            <p:strVal val="#ppt_w"/>
                                          </p:val>
                                        </p:tav>
                                      </p:tavLst>
                                    </p:anim>
                                    <p:anim calcmode="lin" valueType="num">
                                      <p:cBhvr>
                                        <p:cTn id="8" dur="1250" fill="hold"/>
                                        <p:tgtEl>
                                          <p:spTgt spid="20"/>
                                        </p:tgtEl>
                                        <p:attrNameLst>
                                          <p:attrName>ppt_h</p:attrName>
                                        </p:attrNameLst>
                                      </p:cBhvr>
                                      <p:tavLst>
                                        <p:tav tm="0">
                                          <p:val>
                                            <p:fltVal val="0"/>
                                          </p:val>
                                        </p:tav>
                                        <p:tav tm="100000">
                                          <p:val>
                                            <p:strVal val="#ppt_h"/>
                                          </p:val>
                                        </p:tav>
                                      </p:tavLst>
                                    </p:anim>
                                    <p:anim calcmode="lin" valueType="num">
                                      <p:cBhvr>
                                        <p:cTn id="9" dur="1250" fill="hold"/>
                                        <p:tgtEl>
                                          <p:spTgt spid="20"/>
                                        </p:tgtEl>
                                        <p:attrNameLst>
                                          <p:attrName>style.rotation</p:attrName>
                                        </p:attrNameLst>
                                      </p:cBhvr>
                                      <p:tavLst>
                                        <p:tav tm="0">
                                          <p:val>
                                            <p:fltVal val="90"/>
                                          </p:val>
                                        </p:tav>
                                        <p:tav tm="100000">
                                          <p:val>
                                            <p:fltVal val="0"/>
                                          </p:val>
                                        </p:tav>
                                      </p:tavLst>
                                    </p:anim>
                                    <p:animEffect transition="in" filter="fade">
                                      <p:cBhvr>
                                        <p:cTn id="10" dur="1250"/>
                                        <p:tgtEl>
                                          <p:spTgt spid="20"/>
                                        </p:tgtEl>
                                      </p:cBhvr>
                                    </p:animEffect>
                                  </p:childTnLst>
                                </p:cTn>
                              </p:par>
                              <p:par>
                                <p:cTn id="11" presetID="3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p:cTn id="13" dur="1250" fill="hold"/>
                                        <p:tgtEl>
                                          <p:spTgt spid="21"/>
                                        </p:tgtEl>
                                        <p:attrNameLst>
                                          <p:attrName>ppt_w</p:attrName>
                                        </p:attrNameLst>
                                      </p:cBhvr>
                                      <p:tavLst>
                                        <p:tav tm="0">
                                          <p:val>
                                            <p:fltVal val="0"/>
                                          </p:val>
                                        </p:tav>
                                        <p:tav tm="100000">
                                          <p:val>
                                            <p:strVal val="#ppt_w"/>
                                          </p:val>
                                        </p:tav>
                                      </p:tavLst>
                                    </p:anim>
                                    <p:anim calcmode="lin" valueType="num">
                                      <p:cBhvr>
                                        <p:cTn id="14" dur="1250" fill="hold"/>
                                        <p:tgtEl>
                                          <p:spTgt spid="21"/>
                                        </p:tgtEl>
                                        <p:attrNameLst>
                                          <p:attrName>ppt_h</p:attrName>
                                        </p:attrNameLst>
                                      </p:cBhvr>
                                      <p:tavLst>
                                        <p:tav tm="0">
                                          <p:val>
                                            <p:fltVal val="0"/>
                                          </p:val>
                                        </p:tav>
                                        <p:tav tm="100000">
                                          <p:val>
                                            <p:strVal val="#ppt_h"/>
                                          </p:val>
                                        </p:tav>
                                      </p:tavLst>
                                    </p:anim>
                                    <p:anim calcmode="lin" valueType="num">
                                      <p:cBhvr>
                                        <p:cTn id="15" dur="1250" fill="hold"/>
                                        <p:tgtEl>
                                          <p:spTgt spid="21"/>
                                        </p:tgtEl>
                                        <p:attrNameLst>
                                          <p:attrName>style.rotation</p:attrName>
                                        </p:attrNameLst>
                                      </p:cBhvr>
                                      <p:tavLst>
                                        <p:tav tm="0">
                                          <p:val>
                                            <p:fltVal val="90"/>
                                          </p:val>
                                        </p:tav>
                                        <p:tav tm="100000">
                                          <p:val>
                                            <p:fltVal val="0"/>
                                          </p:val>
                                        </p:tav>
                                      </p:tavLst>
                                    </p:anim>
                                    <p:animEffect transition="in" filter="fade">
                                      <p:cBhvr>
                                        <p:cTn id="16" dur="1250"/>
                                        <p:tgtEl>
                                          <p:spTgt spid="21"/>
                                        </p:tgtEl>
                                      </p:cBhvr>
                                    </p:animEffect>
                                  </p:childTnLst>
                                </p:cTn>
                              </p:par>
                              <p:par>
                                <p:cTn id="17" presetID="3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p:cTn id="19" dur="1250" fill="hold"/>
                                        <p:tgtEl>
                                          <p:spTgt spid="22"/>
                                        </p:tgtEl>
                                        <p:attrNameLst>
                                          <p:attrName>ppt_w</p:attrName>
                                        </p:attrNameLst>
                                      </p:cBhvr>
                                      <p:tavLst>
                                        <p:tav tm="0">
                                          <p:val>
                                            <p:fltVal val="0"/>
                                          </p:val>
                                        </p:tav>
                                        <p:tav tm="100000">
                                          <p:val>
                                            <p:strVal val="#ppt_w"/>
                                          </p:val>
                                        </p:tav>
                                      </p:tavLst>
                                    </p:anim>
                                    <p:anim calcmode="lin" valueType="num">
                                      <p:cBhvr>
                                        <p:cTn id="20" dur="1250" fill="hold"/>
                                        <p:tgtEl>
                                          <p:spTgt spid="22"/>
                                        </p:tgtEl>
                                        <p:attrNameLst>
                                          <p:attrName>ppt_h</p:attrName>
                                        </p:attrNameLst>
                                      </p:cBhvr>
                                      <p:tavLst>
                                        <p:tav tm="0">
                                          <p:val>
                                            <p:fltVal val="0"/>
                                          </p:val>
                                        </p:tav>
                                        <p:tav tm="100000">
                                          <p:val>
                                            <p:strVal val="#ppt_h"/>
                                          </p:val>
                                        </p:tav>
                                      </p:tavLst>
                                    </p:anim>
                                    <p:anim calcmode="lin" valueType="num">
                                      <p:cBhvr>
                                        <p:cTn id="21" dur="1250" fill="hold"/>
                                        <p:tgtEl>
                                          <p:spTgt spid="22"/>
                                        </p:tgtEl>
                                        <p:attrNameLst>
                                          <p:attrName>style.rotation</p:attrName>
                                        </p:attrNameLst>
                                      </p:cBhvr>
                                      <p:tavLst>
                                        <p:tav tm="0">
                                          <p:val>
                                            <p:fltVal val="90"/>
                                          </p:val>
                                        </p:tav>
                                        <p:tav tm="100000">
                                          <p:val>
                                            <p:fltVal val="0"/>
                                          </p:val>
                                        </p:tav>
                                      </p:tavLst>
                                    </p:anim>
                                    <p:animEffect transition="in" filter="fade">
                                      <p:cBhvr>
                                        <p:cTn id="22" dur="125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1000" fill="hold"/>
                                        <p:tgtEl>
                                          <p:spTgt spid="14"/>
                                        </p:tgtEl>
                                        <p:attrNameLst>
                                          <p:attrName>ppt_w</p:attrName>
                                        </p:attrNameLst>
                                      </p:cBhvr>
                                      <p:tavLst>
                                        <p:tav tm="0">
                                          <p:val>
                                            <p:fltVal val="0"/>
                                          </p:val>
                                        </p:tav>
                                        <p:tav tm="100000">
                                          <p:val>
                                            <p:strVal val="#ppt_w"/>
                                          </p:val>
                                        </p:tav>
                                      </p:tavLst>
                                    </p:anim>
                                    <p:anim calcmode="lin" valueType="num">
                                      <p:cBhvr>
                                        <p:cTn id="28" dur="1000" fill="hold"/>
                                        <p:tgtEl>
                                          <p:spTgt spid="14"/>
                                        </p:tgtEl>
                                        <p:attrNameLst>
                                          <p:attrName>ppt_h</p:attrName>
                                        </p:attrNameLst>
                                      </p:cBhvr>
                                      <p:tavLst>
                                        <p:tav tm="0">
                                          <p:val>
                                            <p:fltVal val="0"/>
                                          </p:val>
                                        </p:tav>
                                        <p:tav tm="100000">
                                          <p:val>
                                            <p:strVal val="#ppt_h"/>
                                          </p:val>
                                        </p:tav>
                                      </p:tavLst>
                                    </p:anim>
                                    <p:anim calcmode="lin" valueType="num">
                                      <p:cBhvr>
                                        <p:cTn id="29" dur="1000" fill="hold"/>
                                        <p:tgtEl>
                                          <p:spTgt spid="14"/>
                                        </p:tgtEl>
                                        <p:attrNameLst>
                                          <p:attrName>style.rotation</p:attrName>
                                        </p:attrNameLst>
                                      </p:cBhvr>
                                      <p:tavLst>
                                        <p:tav tm="0">
                                          <p:val>
                                            <p:fltVal val="90"/>
                                          </p:val>
                                        </p:tav>
                                        <p:tav tm="100000">
                                          <p:val>
                                            <p:fltVal val="0"/>
                                          </p:val>
                                        </p:tav>
                                      </p:tavLst>
                                    </p:anim>
                                    <p:animEffect transition="in" filter="fade">
                                      <p:cBhvr>
                                        <p:cTn id="3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8095"/>
            <a:ext cx="9144000" cy="6857355"/>
          </a:xfrm>
          <a:prstGeom prst="rect">
            <a:avLst/>
          </a:prstGeom>
        </p:spPr>
      </p:pic>
      <p:graphicFrame>
        <p:nvGraphicFramePr>
          <p:cNvPr id="12" name="Table 11"/>
          <p:cNvGraphicFramePr>
            <a:graphicFrameLocks noGrp="1"/>
          </p:cNvGraphicFramePr>
          <p:nvPr>
            <p:extLst>
              <p:ext uri="{D42A27DB-BD31-4B8C-83A1-F6EECF244321}">
                <p14:modId xmlns:p14="http://schemas.microsoft.com/office/powerpoint/2010/main" val="4065879187"/>
              </p:ext>
            </p:extLst>
          </p:nvPr>
        </p:nvGraphicFramePr>
        <p:xfrm>
          <a:off x="1" y="-8091"/>
          <a:ext cx="12192000" cy="7192553"/>
        </p:xfrm>
        <a:graphic>
          <a:graphicData uri="http://schemas.openxmlformats.org/drawingml/2006/table">
            <a:tbl>
              <a:tblPr rtl="1" firstRow="1" bandRow="1">
                <a:tableStyleId>{74C1A8A3-306A-4EB7-A6B1-4F7E0EB9C5D6}</a:tableStyleId>
              </a:tblPr>
              <a:tblGrid>
                <a:gridCol w="5570484">
                  <a:extLst>
                    <a:ext uri="{9D8B030D-6E8A-4147-A177-3AD203B41FA5}">
                      <a16:colId xmlns:a16="http://schemas.microsoft.com/office/drawing/2014/main" xmlns="" val="3781870344"/>
                    </a:ext>
                  </a:extLst>
                </a:gridCol>
                <a:gridCol w="283779"/>
                <a:gridCol w="6337737">
                  <a:extLst>
                    <a:ext uri="{9D8B030D-6E8A-4147-A177-3AD203B41FA5}">
                      <a16:colId xmlns:a16="http://schemas.microsoft.com/office/drawing/2014/main" xmlns="" val="386221977"/>
                    </a:ext>
                  </a:extLst>
                </a:gridCol>
              </a:tblGrid>
              <a:tr h="1741531">
                <a:tc gridSpan="3">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r>
                        <a:rPr lang="fa-IR" sz="6000" dirty="0" smtClean="0">
                          <a:solidFill>
                            <a:schemeClr val="bg1"/>
                          </a:solidFill>
                          <a:latin typeface="IranNastaliq" panose="02020505000000020003" pitchFamily="18" charset="0"/>
                          <a:cs typeface="IranNastaliq" panose="02020505000000020003" pitchFamily="18" charset="0"/>
                        </a:rPr>
                        <a:t>محور دوم: </a:t>
                      </a:r>
                      <a:r>
                        <a:rPr lang="fa-IR" sz="6000" dirty="0" smtClean="0">
                          <a:solidFill>
                            <a:srgbClr val="FFFF00"/>
                          </a:solidFill>
                          <a:latin typeface="IranNastaliq" panose="02020505000000020003" pitchFamily="18" charset="0"/>
                          <a:cs typeface="IranNastaliq" panose="02020505000000020003" pitchFamily="18" charset="0"/>
                        </a:rPr>
                        <a:t>سنت‌های قطعی الهی در شکست و پیروزی</a:t>
                      </a:r>
                    </a:p>
                  </a:txBody>
                  <a:tcPr anchor="ctr"/>
                </a:tc>
                <a:tc hMerge="1">
                  <a:txBody>
                    <a:bodyPr/>
                    <a:lstStyle/>
                    <a:p>
                      <a:endParaRPr lang="en-US"/>
                    </a:p>
                  </a:txBody>
                  <a:tcPr/>
                </a:tc>
                <a:tc hMerge="1">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ctr"/>
                      <a:endParaRPr lang="en-US" sz="2000" dirty="0">
                        <a:cs typeface="B Titr" panose="00000700000000000000" pitchFamily="2" charset="-78"/>
                      </a:endParaRPr>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76618">
                        <a:lumMod val="20000"/>
                        <a:lumOff val="80000"/>
                      </a:srgbClr>
                    </a:solidFill>
                  </a:tcPr>
                </a:tc>
                <a:extLst>
                  <a:ext uri="{0D108BD9-81ED-4DB2-BD59-A6C34878D82A}">
                    <a16:rowId xmlns:a16="http://schemas.microsoft.com/office/drawing/2014/main" xmlns="" val="1127574224"/>
                  </a:ext>
                </a:extLst>
              </a:tr>
              <a:tr h="817750">
                <a:tc gridSpan="3">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2800" kern="1200" dirty="0" smtClean="0">
                          <a:solidFill>
                            <a:srgbClr val="C00000"/>
                          </a:solidFill>
                          <a:latin typeface="+mn-lt"/>
                          <a:ea typeface="+mn-ea"/>
                          <a:cs typeface="B Titr" panose="00000700000000000000" pitchFamily="2" charset="-78"/>
                        </a:rPr>
                        <a:t>مباحث و</a:t>
                      </a:r>
                      <a:r>
                        <a:rPr lang="fa-IR" sz="2800" kern="1200" baseline="0" dirty="0" smtClean="0">
                          <a:solidFill>
                            <a:srgbClr val="C00000"/>
                          </a:solidFill>
                          <a:latin typeface="+mn-lt"/>
                          <a:ea typeface="+mn-ea"/>
                          <a:cs typeface="B Titr" panose="00000700000000000000" pitchFamily="2" charset="-78"/>
                        </a:rPr>
                        <a:t> موضوعات محور</a:t>
                      </a:r>
                      <a:endParaRPr lang="en-US" sz="2800" kern="1200" dirty="0">
                        <a:solidFill>
                          <a:srgbClr val="C00000"/>
                        </a:solidFill>
                        <a:latin typeface="+mn-lt"/>
                        <a:ea typeface="+mn-ea"/>
                        <a:cs typeface="B Titr" panose="00000700000000000000" pitchFamily="2" charset="-78"/>
                      </a:endParaRPr>
                    </a:p>
                  </a:txBody>
                  <a:tcPr anchor="ctr"/>
                </a:tc>
                <a:tc hMerge="1">
                  <a:txBody>
                    <a:bodyPr/>
                    <a:lstStyle/>
                    <a:p>
                      <a:endParaRPr lang="en-US"/>
                    </a:p>
                  </a:txBody>
                  <a:tcPr/>
                </a:tc>
                <a:tc hMerge="1">
                  <a:txBody>
                    <a:bodyPr/>
                    <a:lstStyle/>
                    <a:p>
                      <a:endParaRPr lang="en-US"/>
                    </a:p>
                  </a:txBody>
                  <a:tcPr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FF2CC"/>
                    </a:solidFill>
                  </a:tcPr>
                </a:tc>
                <a:extLst>
                  <a:ext uri="{0D108BD9-81ED-4DB2-BD59-A6C34878D82A}">
                    <a16:rowId xmlns:a16="http://schemas.microsoft.com/office/drawing/2014/main" xmlns="" val="2229294848"/>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1. هدف کلان</a:t>
                      </a: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gridSpan="2">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    2. کارکرد کلان</a:t>
                      </a: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hMerge="1">
                  <a:txBody>
                    <a:bodyPr/>
                    <a:lstStyle/>
                    <a:p>
                      <a:endParaRPr lang="en-US"/>
                    </a:p>
                  </a:txBody>
                  <a:tcPr anchor="ctr"/>
                </a:tc>
                <a:extLst>
                  <a:ext uri="{0D108BD9-81ED-4DB2-BD59-A6C34878D82A}">
                    <a16:rowId xmlns:a16="http://schemas.microsoft.com/office/drawing/2014/main" xmlns="" val="153912408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3. تبیین محوری</a:t>
                      </a: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400" kern="1200" baseline="0" dirty="0" smtClean="0">
                          <a:solidFill>
                            <a:schemeClr val="tx1"/>
                          </a:solidFill>
                          <a:latin typeface="+mn-lt"/>
                          <a:ea typeface="+mn-ea"/>
                          <a:cs typeface="B Titr" panose="00000700000000000000" pitchFamily="2" charset="-78"/>
                        </a:rPr>
                        <a:t>4. مولفه‌های اساسی (با استناد قرآنی و اندیشه ولایت)</a:t>
                      </a:r>
                      <a:endParaRPr lang="en-US" sz="2400" kern="1200" baseline="0" dirty="0" smtClean="0">
                        <a:solidFill>
                          <a:schemeClr val="tx1"/>
                        </a:solidFill>
                        <a:latin typeface="+mn-lt"/>
                        <a:ea typeface="+mn-ea"/>
                        <a:cs typeface="B Titr" panose="000007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en-US"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594089036"/>
                  </a:ext>
                </a:extLst>
              </a:tr>
              <a:tr h="817750">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5. جمع بندی محور/منطق راهبردی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6. گزاره راهبردی نهایی</a:t>
                      </a:r>
                    </a:p>
                    <a:p>
                      <a:pPr algn="r" rtl="1"/>
                      <a:endParaRPr lang="fa-IR" sz="2400" kern="1200" baseline="0" dirty="0" smtClean="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1106364268"/>
                  </a:ext>
                </a:extLst>
              </a:tr>
              <a:tr h="980882">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7. چگونگی تحقق (نقشه راه عملیاتی)</a:t>
                      </a:r>
                    </a:p>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R w="12700" cap="flat" cmpd="sng" algn="ctr">
                      <a:solidFill>
                        <a:schemeClr val="tx1"/>
                      </a:solidFill>
                      <a:prstDash val="solid"/>
                      <a:round/>
                      <a:headEnd type="none" w="med" len="med"/>
                      <a:tailEnd type="none" w="med" len="med"/>
                    </a:lnR>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8. نتیجه راهبردی نهایی</a:t>
                      </a:r>
                      <a:endParaRPr lang="fa-IR" sz="2400" kern="1200" baseline="0" dirty="0">
                        <a:solidFill>
                          <a:schemeClr val="tx1"/>
                        </a:solidFill>
                        <a:latin typeface="+mn-lt"/>
                        <a:ea typeface="+mn-ea"/>
                        <a:cs typeface="B Titr" panose="00000700000000000000" pitchFamily="2" charset="-78"/>
                      </a:endParaRPr>
                    </a:p>
                  </a:txBody>
                  <a:tcPr anchor="ctr"/>
                </a:tc>
                <a:extLst>
                  <a:ext uri="{0D108BD9-81ED-4DB2-BD59-A6C34878D82A}">
                    <a16:rowId xmlns:a16="http://schemas.microsoft.com/office/drawing/2014/main" xmlns="" val="3478194647"/>
                  </a:ext>
                </a:extLst>
              </a:tr>
              <a:tr h="720368">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algn="r" rtl="1"/>
                      <a:r>
                        <a:rPr lang="fa-IR" sz="2400" kern="1200" baseline="0" noProof="0" dirty="0" smtClean="0">
                          <a:solidFill>
                            <a:schemeClr val="tx1"/>
                          </a:solidFill>
                          <a:latin typeface="+mn-lt"/>
                          <a:ea typeface="+mn-ea"/>
                          <a:cs typeface="B Titr" panose="00000700000000000000" pitchFamily="2" charset="-78"/>
                        </a:rPr>
                        <a:t>9. نقش آفرینان کلیدی</a:t>
                      </a: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B w="12700" cap="flat" cmpd="sng" algn="ctr">
                      <a:solidFill>
                        <a:schemeClr val="bg1"/>
                      </a:solidFill>
                      <a:prstDash val="solid"/>
                      <a:round/>
                      <a:headEnd type="none" w="med" len="med"/>
                      <a:tailEnd type="none" w="med" len="med"/>
                    </a:lnB>
                  </a:tcPr>
                </a:tc>
                <a:tc>
                  <a:txBody>
                    <a:bodyPr/>
                    <a:lstStyle>
                      <a:lvl1pPr marL="0" algn="r" defTabSz="914400" rtl="1" eaLnBrk="1" latinLnBrk="0" hangingPunct="1">
                        <a:defRPr sz="1800" kern="1200">
                          <a:solidFill>
                            <a:schemeClr val="tx1"/>
                          </a:solidFill>
                          <a:latin typeface="Trebuchet MS" panose="020B0603020202020204"/>
                        </a:defRPr>
                      </a:lvl1pPr>
                      <a:lvl2pPr marL="457200" algn="r" defTabSz="914400" rtl="1" eaLnBrk="1" latinLnBrk="0" hangingPunct="1">
                        <a:defRPr sz="1800" kern="1200">
                          <a:solidFill>
                            <a:schemeClr val="tx1"/>
                          </a:solidFill>
                          <a:latin typeface="Trebuchet MS" panose="020B0603020202020204"/>
                        </a:defRPr>
                      </a:lvl2pPr>
                      <a:lvl3pPr marL="914400" algn="r" defTabSz="914400" rtl="1" eaLnBrk="1" latinLnBrk="0" hangingPunct="1">
                        <a:defRPr sz="1800" kern="1200">
                          <a:solidFill>
                            <a:schemeClr val="tx1"/>
                          </a:solidFill>
                          <a:latin typeface="Trebuchet MS" panose="020B0603020202020204"/>
                        </a:defRPr>
                      </a:lvl3pPr>
                      <a:lvl4pPr marL="1371600" algn="r" defTabSz="914400" rtl="1" eaLnBrk="1" latinLnBrk="0" hangingPunct="1">
                        <a:defRPr sz="1800" kern="1200">
                          <a:solidFill>
                            <a:schemeClr val="tx1"/>
                          </a:solidFill>
                          <a:latin typeface="Trebuchet MS" panose="020B0603020202020204"/>
                        </a:defRPr>
                      </a:lvl4pPr>
                      <a:lvl5pPr marL="1828800" algn="r" defTabSz="914400" rtl="1" eaLnBrk="1" latinLnBrk="0" hangingPunct="1">
                        <a:defRPr sz="1800" kern="1200">
                          <a:solidFill>
                            <a:schemeClr val="tx1"/>
                          </a:solidFill>
                          <a:latin typeface="Trebuchet MS" panose="020B0603020202020204"/>
                        </a:defRPr>
                      </a:lvl5pPr>
                      <a:lvl6pPr marL="2286000" algn="r" defTabSz="914400" rtl="1" eaLnBrk="1" latinLnBrk="0" hangingPunct="1">
                        <a:defRPr sz="1800" kern="1200">
                          <a:solidFill>
                            <a:schemeClr val="tx1"/>
                          </a:solidFill>
                          <a:latin typeface="Trebuchet MS" panose="020B0603020202020204"/>
                        </a:defRPr>
                      </a:lvl6pPr>
                      <a:lvl7pPr marL="2743200" algn="r" defTabSz="914400" rtl="1" eaLnBrk="1" latinLnBrk="0" hangingPunct="1">
                        <a:defRPr sz="1800" kern="1200">
                          <a:solidFill>
                            <a:schemeClr val="tx1"/>
                          </a:solidFill>
                          <a:latin typeface="Trebuchet MS" panose="020B0603020202020204"/>
                        </a:defRPr>
                      </a:lvl7pPr>
                      <a:lvl8pPr marL="3200400" algn="r" defTabSz="914400" rtl="1" eaLnBrk="1" latinLnBrk="0" hangingPunct="1">
                        <a:defRPr sz="1800" kern="1200">
                          <a:solidFill>
                            <a:schemeClr val="tx1"/>
                          </a:solidFill>
                          <a:latin typeface="Trebuchet MS" panose="020B0603020202020204"/>
                        </a:defRPr>
                      </a:lvl8pPr>
                      <a:lvl9pPr marL="3657600" algn="r" defTabSz="914400" rtl="1" eaLnBrk="1" latinLnBrk="0" hangingPunct="1">
                        <a:defRPr sz="1800" kern="1200">
                          <a:solidFill>
                            <a:schemeClr val="tx1"/>
                          </a:solidFill>
                          <a:latin typeface="Trebuchet MS" panose="020B0603020202020204"/>
                        </a:defRPr>
                      </a:lvl9p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2400" kern="1200" baseline="0" noProof="0" dirty="0" smtClean="0">
                          <a:solidFill>
                            <a:schemeClr val="tx1"/>
                          </a:solidFill>
                          <a:latin typeface="+mn-lt"/>
                          <a:ea typeface="+mn-ea"/>
                          <a:cs typeface="B Titr" panose="00000700000000000000" pitchFamily="2" charset="-78"/>
                        </a:rPr>
                        <a:t>10. جمع‌بندی ارتقایی (تثبیت نگاه راهبردی)</a:t>
                      </a:r>
                      <a:endParaRPr lang="en-US" sz="2400" kern="1200" baseline="0" dirty="0">
                        <a:solidFill>
                          <a:schemeClr val="tx1"/>
                        </a:solidFill>
                        <a:latin typeface="+mn-lt"/>
                        <a:ea typeface="+mn-ea"/>
                        <a:cs typeface="B Titr" panose="00000700000000000000" pitchFamily="2" charset="-78"/>
                      </a:endParaRPr>
                    </a:p>
                  </a:txBody>
                  <a:tcPr anchor="ct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xmlns="" val="889009376"/>
                  </a:ext>
                </a:extLst>
              </a:tr>
              <a:tr h="468352">
                <a:tc>
                  <a:txBody>
                    <a:bodyPr/>
                    <a:lstStyle/>
                    <a:p>
                      <a:pPr algn="r" rtl="1"/>
                      <a:r>
                        <a:rPr lang="fa-IR" sz="2400" kern="1200" baseline="0" noProof="0" dirty="0" smtClean="0">
                          <a:solidFill>
                            <a:schemeClr val="tx1"/>
                          </a:solidFill>
                          <a:latin typeface="+mn-lt"/>
                          <a:ea typeface="+mn-ea"/>
                          <a:cs typeface="B Titr" panose="00000700000000000000" pitchFamily="2" charset="-78"/>
                        </a:rPr>
                        <a:t>11. شبهات اساسی و مطرح</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r" rtl="1"/>
                      <a:endParaRPr lang="fa-IR" sz="2400" kern="1200" baseline="0" noProof="0" dirty="0" smtClean="0">
                        <a:solidFill>
                          <a:schemeClr val="tx1"/>
                        </a:solidFill>
                        <a:latin typeface="+mn-lt"/>
                        <a:ea typeface="+mn-ea"/>
                        <a:cs typeface="B Titr" panose="00000700000000000000" pitchFamily="2" charset="-78"/>
                      </a:endParaRPr>
                    </a:p>
                  </a:txBody>
                  <a:tcPr anchor="ctr">
                    <a:lnL w="12700" cap="flat" cmpd="sng" algn="ctr">
                      <a:solidFill>
                        <a:schemeClr val="tx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tc>
                  <a:txBody>
                    <a:bodyPr/>
                    <a:lstStyle/>
                    <a:p>
                      <a:pPr algn="r" rtl="1"/>
                      <a:r>
                        <a:rPr lang="fa-IR" sz="2400" kern="1200" baseline="0" dirty="0" smtClean="0">
                          <a:solidFill>
                            <a:schemeClr val="tx1"/>
                          </a:solidFill>
                          <a:latin typeface="+mn-lt"/>
                          <a:ea typeface="+mn-ea"/>
                          <a:cs typeface="B Titr" panose="00000700000000000000" pitchFamily="2" charset="-78"/>
                        </a:rPr>
                        <a:t>12. نتیجه نهایی</a:t>
                      </a:r>
                      <a:endParaRPr lang="en-US" sz="2400" kern="1200" baseline="0" dirty="0">
                        <a:solidFill>
                          <a:schemeClr val="tx1"/>
                        </a:solidFill>
                        <a:latin typeface="+mn-lt"/>
                        <a:ea typeface="+mn-ea"/>
                        <a:cs typeface="B Titr" panose="00000700000000000000" pitchFamily="2" charset="-78"/>
                      </a:endParaRPr>
                    </a:p>
                  </a:txBody>
                  <a:tcPr anchor="ctr">
                    <a:lnT w="12700" cap="flat" cmpd="sng" algn="ctr">
                      <a:solidFill>
                        <a:schemeClr val="bg1"/>
                      </a:solidFill>
                      <a:prstDash val="solid"/>
                      <a:round/>
                      <a:headEnd type="none" w="med" len="med"/>
                      <a:tailEnd type="none" w="med" len="med"/>
                    </a:lnT>
                  </a:tcPr>
                </a:tc>
              </a:tr>
            </a:tbl>
          </a:graphicData>
        </a:graphic>
      </p:graphicFrame>
      <p:pic>
        <p:nvPicPr>
          <p:cNvPr id="16" name="Picture 15">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770" y="571400"/>
            <a:ext cx="842605" cy="839915"/>
          </a:xfrm>
          <a:prstGeom prst="rect">
            <a:avLst/>
          </a:prstGeom>
        </p:spPr>
      </p:pic>
      <p:pic>
        <p:nvPicPr>
          <p:cNvPr id="17" name="Picture 16">
            <a:extLst>
              <a:ext uri="{FF2B5EF4-FFF2-40B4-BE49-F238E27FC236}">
                <a16:creationId xmlns="" xmlns:a16="http://schemas.microsoft.com/office/drawing/2014/main"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42900" y="288401"/>
            <a:ext cx="842605" cy="839915"/>
          </a:xfrm>
          <a:prstGeom prst="rect">
            <a:avLst/>
          </a:prstGeom>
        </p:spPr>
      </p:pic>
      <p:pic>
        <p:nvPicPr>
          <p:cNvPr id="19"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897625" y="147526"/>
            <a:ext cx="1245275" cy="1413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49100" y="269702"/>
            <a:ext cx="1416791" cy="14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Rounded Corners 2">
            <a:hlinkClick r:id="rId6" action="ppaction://hlinksldjump"/>
            <a:extLst>
              <a:ext uri="{FF2B5EF4-FFF2-40B4-BE49-F238E27FC236}">
                <a16:creationId xmlns:a16="http://schemas.microsoft.com/office/drawing/2014/main" xmlns="" id="{474EE265-6837-B671-B281-B2E358C10012}"/>
              </a:ext>
            </a:extLst>
          </p:cNvPr>
          <p:cNvSpPr/>
          <p:nvPr/>
        </p:nvSpPr>
        <p:spPr>
          <a:xfrm>
            <a:off x="0" y="6653283"/>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67</a:t>
            </a:r>
            <a:endParaRPr lang="fa-IR" dirty="0">
              <a:solidFill>
                <a:prstClr val="black"/>
              </a:solidFill>
              <a:cs typeface="B Titr" panose="00000700000000000000" pitchFamily="2" charset="-78"/>
            </a:endParaRPr>
          </a:p>
        </p:txBody>
      </p:sp>
    </p:spTree>
    <p:extLst>
      <p:ext uri="{BB962C8B-B14F-4D97-AF65-F5344CB8AC3E}">
        <p14:creationId xmlns:p14="http://schemas.microsoft.com/office/powerpoint/2010/main" val="266849603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250" fill="hold"/>
                                        <p:tgtEl>
                                          <p:spTgt spid="16"/>
                                        </p:tgtEl>
                                        <p:attrNameLst>
                                          <p:attrName>ppt_w</p:attrName>
                                        </p:attrNameLst>
                                      </p:cBhvr>
                                      <p:tavLst>
                                        <p:tav tm="0">
                                          <p:val>
                                            <p:fltVal val="0"/>
                                          </p:val>
                                        </p:tav>
                                        <p:tav tm="100000">
                                          <p:val>
                                            <p:strVal val="#ppt_w"/>
                                          </p:val>
                                        </p:tav>
                                      </p:tavLst>
                                    </p:anim>
                                    <p:anim calcmode="lin" valueType="num">
                                      <p:cBhvr>
                                        <p:cTn id="8" dur="1250" fill="hold"/>
                                        <p:tgtEl>
                                          <p:spTgt spid="16"/>
                                        </p:tgtEl>
                                        <p:attrNameLst>
                                          <p:attrName>ppt_h</p:attrName>
                                        </p:attrNameLst>
                                      </p:cBhvr>
                                      <p:tavLst>
                                        <p:tav tm="0">
                                          <p:val>
                                            <p:fltVal val="0"/>
                                          </p:val>
                                        </p:tav>
                                        <p:tav tm="100000">
                                          <p:val>
                                            <p:strVal val="#ppt_h"/>
                                          </p:val>
                                        </p:tav>
                                      </p:tavLst>
                                    </p:anim>
                                    <p:anim calcmode="lin" valueType="num">
                                      <p:cBhvr>
                                        <p:cTn id="9" dur="1250" fill="hold"/>
                                        <p:tgtEl>
                                          <p:spTgt spid="16"/>
                                        </p:tgtEl>
                                        <p:attrNameLst>
                                          <p:attrName>style.rotation</p:attrName>
                                        </p:attrNameLst>
                                      </p:cBhvr>
                                      <p:tavLst>
                                        <p:tav tm="0">
                                          <p:val>
                                            <p:fltVal val="90"/>
                                          </p:val>
                                        </p:tav>
                                        <p:tav tm="100000">
                                          <p:val>
                                            <p:fltVal val="0"/>
                                          </p:val>
                                        </p:tav>
                                      </p:tavLst>
                                    </p:anim>
                                    <p:animEffect transition="in" filter="fade">
                                      <p:cBhvr>
                                        <p:cTn id="10"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502367"/>
            <a:ext cx="9112077" cy="4662815"/>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1. هدف کلان</a:t>
            </a:r>
          </a:p>
          <a:p>
            <a:pPr algn="justLow" rtl="1">
              <a:lnSpc>
                <a:spcPct val="150000"/>
              </a:lnSpc>
            </a:pPr>
            <a:r>
              <a:rPr lang="fa-IR" sz="2200" b="1" dirty="0" smtClean="0">
                <a:solidFill>
                  <a:prstClr val="black"/>
                </a:solidFill>
                <a:cs typeface="B Nazanin" panose="00000400000000000000" pitchFamily="2" charset="-78"/>
              </a:rPr>
              <a:t>ساخت </a:t>
            </a:r>
            <a:r>
              <a:rPr lang="fa-IR" sz="2200" b="1" dirty="0">
                <a:solidFill>
                  <a:prstClr val="black"/>
                </a:solidFill>
                <a:cs typeface="B Nazanin" panose="00000400000000000000" pitchFamily="2" charset="-78"/>
              </a:rPr>
              <a:t>یک چارچوب تحلیلی مقاومتی و مبتنی بر قرآن برای تفسیر حوادث، به‌گونه‌ای که جامعه مؤمن در شرایط جنگ، تهدید، بحران و فتنه، به جای گرفتار شدن در دام تحلیل‌های هیجانی و کوتاه‌مدت دشمن، بتواند با نگاهی راهبردی، بلندمدت و مبتنی بر سنت‌های قطعی الهی، روندهای کلان تاریخ را فهمیده و موضع و اقدام خود را بر اساس آن تنظیم </a:t>
            </a:r>
            <a:r>
              <a:rPr lang="fa-IR" sz="2200" b="1" dirty="0" smtClean="0">
                <a:solidFill>
                  <a:prstClr val="black"/>
                </a:solidFill>
                <a:cs typeface="B Nazanin" panose="00000400000000000000" pitchFamily="2" charset="-78"/>
              </a:rPr>
              <a:t>نماید.</a:t>
            </a:r>
          </a:p>
          <a:p>
            <a:pPr algn="justLow" rtl="1">
              <a:lnSpc>
                <a:spcPct val="150000"/>
              </a:lnSpc>
            </a:pPr>
            <a:r>
              <a:rPr lang="fa-IR" sz="2200" dirty="0" smtClean="0">
                <a:solidFill>
                  <a:srgbClr val="C00000"/>
                </a:solidFill>
                <a:cs typeface="B Titr" panose="00000700000000000000" pitchFamily="2" charset="-78"/>
              </a:rPr>
              <a:t>2</a:t>
            </a:r>
            <a:r>
              <a:rPr lang="fa-IR" sz="2200" dirty="0">
                <a:solidFill>
                  <a:srgbClr val="C00000"/>
                </a:solidFill>
                <a:cs typeface="B Titr" panose="00000700000000000000" pitchFamily="2" charset="-78"/>
              </a:rPr>
              <a:t>. کارکرد کلان </a:t>
            </a:r>
          </a:p>
          <a:p>
            <a:pPr algn="justLow" rtl="1">
              <a:lnSpc>
                <a:spcPct val="150000"/>
              </a:lnSpc>
            </a:pPr>
            <a:r>
              <a:rPr lang="fa-IR" sz="2200" b="1" dirty="0" smtClean="0">
                <a:solidFill>
                  <a:prstClr val="black"/>
                </a:solidFill>
                <a:cs typeface="B Nazanin" panose="00000400000000000000" pitchFamily="2" charset="-78"/>
              </a:rPr>
              <a:t>تنظیم </a:t>
            </a:r>
            <a:r>
              <a:rPr lang="fa-IR" sz="2200" b="1" dirty="0">
                <a:solidFill>
                  <a:prstClr val="black"/>
                </a:solidFill>
                <a:cs typeface="B Nazanin" panose="00000400000000000000" pitchFamily="2" charset="-78"/>
              </a:rPr>
              <a:t>روایت کلان حوادث، جلوگیری از تحلیل‌های هیجانی و تثبیت نگاه راهبردی در شرایط جنگ، بحران و </a:t>
            </a:r>
            <a:r>
              <a:rPr lang="fa-IR" sz="2200" b="1" dirty="0" smtClean="0">
                <a:solidFill>
                  <a:prstClr val="black"/>
                </a:solidFill>
                <a:cs typeface="B Nazanin" panose="00000400000000000000" pitchFamily="2" charset="-78"/>
              </a:rPr>
              <a:t>فتنه.</a:t>
            </a:r>
            <a:endParaRPr lang="fa-IR" sz="2200" b="1" dirty="0">
              <a:solidFill>
                <a:prstClr val="black"/>
              </a:solidFill>
              <a:cs typeface="B Nazanin" panose="00000400000000000000" pitchFamily="2" charset="-78"/>
            </a:endParaRPr>
          </a:p>
          <a:p>
            <a:pPr algn="justLow" rtl="1">
              <a:lnSpc>
                <a:spcPct val="150000"/>
              </a:lnSpc>
            </a:pP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68</a:t>
            </a:r>
            <a:endParaRPr lang="fa-IR" dirty="0">
              <a:solidFill>
                <a:prstClr val="black"/>
              </a:solidFill>
              <a:cs typeface="B Titr" panose="00000700000000000000" pitchFamily="2" charset="-78"/>
            </a:endParaRPr>
          </a:p>
        </p:txBody>
      </p:sp>
      <p:sp>
        <p:nvSpPr>
          <p:cNvPr id="9" name="TextBox 8">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Tree>
    <p:extLst>
      <p:ext uri="{BB962C8B-B14F-4D97-AF65-F5344CB8AC3E}">
        <p14:creationId xmlns:p14="http://schemas.microsoft.com/office/powerpoint/2010/main" val="707325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 calcmode="lin" valueType="num">
                                      <p:cBhvr>
                                        <p:cTn id="22"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3"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24"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25" dur="1000"/>
                                        <p:tgtEl>
                                          <p:spTgt spid="6">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86309"/>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3</a:t>
            </a:r>
            <a:r>
              <a:rPr lang="fa-IR" sz="2200" dirty="0">
                <a:solidFill>
                  <a:srgbClr val="C00000"/>
                </a:solidFill>
                <a:cs typeface="B Titr" panose="00000700000000000000" pitchFamily="2" charset="-78"/>
              </a:rPr>
              <a:t>. تبیین محوری</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یکی </a:t>
            </a:r>
            <a:r>
              <a:rPr lang="fa-IR" sz="2200" b="1" dirty="0">
                <a:solidFill>
                  <a:prstClr val="black"/>
                </a:solidFill>
                <a:cs typeface="B Nazanin" panose="00000400000000000000" pitchFamily="2" charset="-78"/>
              </a:rPr>
              <a:t>از مهم‌ترین میدان‌های نبرد در جنگ‌های ترکیبی، میدان روایت و تفسیر حوادث است. دشمن تلاش می‌کند با بزرگ‌نمایی شکست‌ها، پنهان‌سازی پیروزی‌ها و قطع ارتباط حوادث با منطق الهی، جامعه مؤمن را دچار سردرگمی، ناامیدی و بی‌اعتمادی کند. قرآن کریم، در برابر این جنگ روایی، یک چارچوب روشن ارائه می‌دهد: حوادث تاریخ، تابع «سنت‌های قطعی الهی» هستند؛ نه تصادفی‌اند، نه بی‌حساب، و نه خارج از حکمت خداوند. بنابراین در نگاه سیستمی، نصرت یک «پاسخ قانون‌مند» به یک وضعیت مشخص است.</a:t>
            </a:r>
          </a:p>
          <a:p>
            <a:pPr marL="342900" indent="-342900" algn="justLow" rtl="1">
              <a:lnSpc>
                <a:spcPct val="150000"/>
              </a:lnSpc>
              <a:buFont typeface="Wingdings" panose="05000000000000000000" pitchFamily="2" charset="2"/>
              <a:buChar char="q"/>
            </a:pPr>
            <a:r>
              <a:rPr lang="fa-IR" sz="2200" b="1" dirty="0" smtClean="0">
                <a:solidFill>
                  <a:prstClr val="black"/>
                </a:solidFill>
                <a:cs typeface="B Nazanin" panose="00000400000000000000" pitchFamily="2" charset="-78"/>
              </a:rPr>
              <a:t> </a:t>
            </a:r>
            <a:r>
              <a:rPr lang="fa-IR" sz="2200" b="1" dirty="0">
                <a:solidFill>
                  <a:prstClr val="black"/>
                </a:solidFill>
                <a:cs typeface="B Nazanin" panose="00000400000000000000" pitchFamily="2" charset="-78"/>
              </a:rPr>
              <a:t>دشمن در جنگ روایی، بر نقاط عطف منفی (یک شکست، یک تنش) تمرکز می‌کند تا «روند کلی» را مخدوش کند. سنت نصرت الهی به ما می‌آموزد که وقایع را نه به صورت تک‌حادثه‌ای، بلکه در یک روند طولانی‌مدت، که مشمول سنت‌های الهی است، تحلیل کنیم. یک عقب‌نشینی تاکتیکی در یک روند صعودیِ نهایی، معنای کاملاً متفاوتی دارد. مؤمن با این نگاه، در لحظه‌های سخت، «کلّ نقشه» را می‌بیند و دچار یأس </a:t>
            </a:r>
            <a:r>
              <a:rPr lang="fa-IR" sz="2200" b="1" dirty="0" smtClean="0">
                <a:solidFill>
                  <a:prstClr val="black"/>
                </a:solidFill>
                <a:cs typeface="B Nazanin" panose="00000400000000000000" pitchFamily="2" charset="-78"/>
              </a:rPr>
              <a:t>نمی‌شود.</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69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0454394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 calcmode="lin" valueType="num">
                                      <p:cBhvr>
                                        <p:cTn id="29"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Effect transition="in" filter="fade">
                                      <p:cBhvr>
                                        <p:cTn id="37" dur="1000"/>
                                        <p:tgtEl>
                                          <p:spTgt spid="6">
                                            <p:txEl>
                                              <p:pRg st="1" end="1"/>
                                            </p:txEl>
                                          </p:spTgt>
                                        </p:tgtEl>
                                      </p:cBhvr>
                                    </p:animEffect>
                                    <p:anim calcmode="lin" valueType="num">
                                      <p:cBhvr>
                                        <p:cTn id="38"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1000"/>
                                        <p:tgtEl>
                                          <p:spTgt spid="6">
                                            <p:txEl>
                                              <p:pRg st="2" end="2"/>
                                            </p:txEl>
                                          </p:spTgt>
                                        </p:tgtEl>
                                      </p:cBhvr>
                                    </p:animEffect>
                                    <p:anim calcmode="lin" valueType="num">
                                      <p:cBhvr>
                                        <p:cTn id="45"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7355"/>
          </a:xfrm>
          <a:prstGeom prst="rect">
            <a:avLst/>
          </a:prstGeom>
        </p:spPr>
      </p:pic>
      <p:graphicFrame>
        <p:nvGraphicFramePr>
          <p:cNvPr id="10" name="Diagram 9"/>
          <p:cNvGraphicFramePr>
            <a:graphicFrameLocks/>
          </p:cNvGraphicFramePr>
          <p:nvPr>
            <p:extLst>
              <p:ext uri="{D42A27DB-BD31-4B8C-83A1-F6EECF244321}">
                <p14:modId xmlns:p14="http://schemas.microsoft.com/office/powerpoint/2010/main" val="2770107838"/>
              </p:ext>
            </p:extLst>
          </p:nvPr>
        </p:nvGraphicFramePr>
        <p:xfrm>
          <a:off x="215462" y="157333"/>
          <a:ext cx="11634951" cy="6542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xmlns="" id="{93DF2D1C-CAFA-84A3-B8C7-3C545DE11061}"/>
              </a:ext>
            </a:extLst>
          </p:cNvPr>
          <p:cNvSpPr txBox="1"/>
          <p:nvPr/>
        </p:nvSpPr>
        <p:spPr>
          <a:xfrm rot="16200000">
            <a:off x="8295547" y="3209205"/>
            <a:ext cx="6850959" cy="684803"/>
          </a:xfrm>
          <a:prstGeom prst="rect">
            <a:avLst/>
          </a:prstGeom>
          <a:noFill/>
        </p:spPr>
        <p:txBody>
          <a:bodyPr wrap="square" rtlCol="1">
            <a:spAutoFit/>
          </a:bodyPr>
          <a:lstStyle/>
          <a:p>
            <a:pPr algn="ctr">
              <a:lnSpc>
                <a:spcPct val="150000"/>
              </a:lnSpc>
            </a:pPr>
            <a:r>
              <a:rPr lang="fa-IR" sz="2800" dirty="0">
                <a:solidFill>
                  <a:srgbClr val="C00000"/>
                </a:solidFill>
                <a:cs typeface="B Titr" panose="00000700000000000000" pitchFamily="2" charset="-78"/>
              </a:rPr>
              <a:t>دشمن به دنبال تغییر ذهن‌ها و تصرف دل هاست.</a:t>
            </a:r>
          </a:p>
        </p:txBody>
      </p:sp>
      <p:pic>
        <p:nvPicPr>
          <p:cNvPr id="13" name="Picture 12">
            <a:extLst>
              <a:ext uri="{FF2B5EF4-FFF2-40B4-BE49-F238E27FC236}">
                <a16:creationId xmlns="" xmlns:a16="http://schemas.microsoft.com/office/drawing/2014/main" id="{BE8695FB-CFC8-E12D-C80A-2EAB71FE71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88475" y="418550"/>
            <a:ext cx="1130079" cy="1126471"/>
          </a:xfrm>
          <a:prstGeom prst="rect">
            <a:avLst/>
          </a:prstGeom>
        </p:spPr>
      </p:pic>
      <p:pic>
        <p:nvPicPr>
          <p:cNvPr id="14" name="Picture 13">
            <a:extLst>
              <a:ext uri="{FF2B5EF4-FFF2-40B4-BE49-F238E27FC236}">
                <a16:creationId xmlns="" xmlns:a16="http://schemas.microsoft.com/office/drawing/2014/main" id="{BE8695FB-CFC8-E12D-C80A-2EAB71FE717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888475" y="5284839"/>
            <a:ext cx="1130079" cy="1126471"/>
          </a:xfrm>
          <a:prstGeom prst="rect">
            <a:avLst/>
          </a:prstGeom>
        </p:spPr>
      </p:pic>
      <p:sp>
        <p:nvSpPr>
          <p:cNvPr id="7" name="Rectangle: Rounded Corners 2">
            <a:hlinkClick r:id="rId9" action="ppaction://hlinksldjump"/>
            <a:extLst>
              <a:ext uri="{FF2B5EF4-FFF2-40B4-BE49-F238E27FC236}">
                <a16:creationId xmlns:a16="http://schemas.microsoft.com/office/drawing/2014/main" xmlns="" id="{474EE265-6837-B671-B281-B2E358C10012}"/>
              </a:ext>
            </a:extLst>
          </p:cNvPr>
          <p:cNvSpPr/>
          <p:nvPr/>
        </p:nvSpPr>
        <p:spPr>
          <a:xfrm>
            <a:off x="0" y="6447922"/>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7</a:t>
            </a:r>
            <a:endParaRPr lang="fa-IR" dirty="0">
              <a:solidFill>
                <a:schemeClr val="tx1"/>
              </a:solidFill>
              <a:cs typeface="B Titr" panose="00000700000000000000" pitchFamily="2" charset="-78"/>
            </a:endParaRPr>
          </a:p>
        </p:txBody>
      </p:sp>
    </p:spTree>
    <p:extLst>
      <p:ext uri="{BB962C8B-B14F-4D97-AF65-F5344CB8AC3E}">
        <p14:creationId xmlns:p14="http://schemas.microsoft.com/office/powerpoint/2010/main" val="262343064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graphicEl>
                                              <a:dgm id="{87887D8B-AF1C-4419-BE4E-6ED13A9089B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graphicEl>
                                              <a:dgm id="{C37527E2-8D35-4A58-BEED-72370A1F16C3}"/>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graphicEl>
                                              <a:dgm id="{B5E049D0-23EB-4A47-A201-B7ABF19BC6ED}"/>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graphicEl>
                                              <a:dgm id="{E7F1CAF7-23D4-4571-A90F-820D03F25589}"/>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graphicEl>
                                              <a:dgm id="{ABA0AF39-C5CC-424E-8794-C02100F848FD}"/>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graphicEl>
                                              <a:dgm id="{BDD48605-4075-49F1-BD78-42729F99B03A}"/>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graphicEl>
                                              <a:dgm id="{EAF7E405-C7B9-40CC-89F8-31A4D2C50CD9}"/>
                                            </p:graphic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graphicEl>
                                              <a:dgm id="{C2D7E883-D9EA-40CE-A0AD-5E36061AB2F1}"/>
                                            </p:graphic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graphicEl>
                                              <a:dgm id="{F1DE76DD-3E83-4F50-A421-292FDF80E7AA}"/>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graphicEl>
                                              <a:dgm id="{24277886-915B-45D4-B201-8A02A9F7FD22}"/>
                                            </p:graphic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
                                            <p:graphicEl>
                                              <a:dgm id="{FB473616-3142-48DC-9BED-68F5B21700CC}"/>
                                            </p:graphic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0">
                                            <p:graphicEl>
                                              <a:dgm id="{C55CC30D-43CD-4FFE-967B-989A6F61898A}"/>
                                            </p:graphic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graphicEl>
                                              <a:dgm id="{BBEB56A1-B823-48FE-9E8B-0BB4E08FD7C7}"/>
                                            </p:graphic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0">
                                            <p:graphicEl>
                                              <a:dgm id="{59A52C34-4D1B-43F5-BCF0-E4AE4C701E28}"/>
                                            </p:graphic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graphicEl>
                                              <a:dgm id="{DFE596FC-B48D-47C3-BF35-BF982BD36627}"/>
                                            </p:graphic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
                                            <p:graphicEl>
                                              <a:dgm id="{CE971BCD-8766-42D7-A0FF-56F99FE3FB9D}"/>
                                            </p:graphic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0">
                                            <p:graphicEl>
                                              <a:dgm id="{7BD31F0A-B607-4F28-BE67-B351BFF14652}"/>
                                            </p:graphic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0">
                                            <p:graphicEl>
                                              <a:dgm id="{6405D73D-A9F0-4A95-99DE-0DFC252EA041}"/>
                                            </p:graphic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0">
                                            <p:graphicEl>
                                              <a:dgm id="{A1045E35-9396-4038-8812-54CE27B6BF17}"/>
                                            </p:graphic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0">
                                            <p:graphicEl>
                                              <a:dgm id="{965519A8-4240-4705-8135-2E86C95416C9}"/>
                                            </p:graphic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0">
                                            <p:graphicEl>
                                              <a:dgm id="{984A0404-8562-4DBB-B601-195E67BF24F6}"/>
                                            </p:graphic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0">
                                            <p:graphicEl>
                                              <a:dgm id="{91488D33-C3E4-4898-9800-75C36C1D3864}"/>
                                            </p:graphicEl>
                                          </p:spTgt>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10">
                                            <p:graphicEl>
                                              <a:dgm id="{B8FF04D3-780D-4835-A04D-9C5DA9927B9A}"/>
                                            </p:graphic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10">
                                            <p:graphicEl>
                                              <a:dgm id="{7C230139-6CD7-4C4D-BCDF-6E27EBD93E97}"/>
                                            </p:graphicEl>
                                          </p:spTgt>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10">
                                            <p:graphicEl>
                                              <a:dgm id="{0FDFB288-C5FA-4361-A1E5-216D33A605C1}"/>
                                            </p:graphic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0">
                                            <p:graphicEl>
                                              <a:dgm id="{5B2E325C-290E-4C6B-8AC6-5492D455FAE1}"/>
                                            </p:graphicEl>
                                          </p:spTgt>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10">
                                            <p:graphicEl>
                                              <a:dgm id="{A130826B-E342-4E2D-9DAA-9B3C0E0C2F1E}"/>
                                            </p:graphic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10">
                                            <p:graphicEl>
                                              <a:dgm id="{FEC87279-6398-4FF9-B746-455D64726F08}"/>
                                            </p:graphicEl>
                                          </p:spTgt>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0">
                                            <p:graphicEl>
                                              <a:dgm id="{78386336-6D4C-41BD-AF9E-0CFA418A2DFB}"/>
                                            </p:graphic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42" presetClass="entr" presetSubtype="0" fill="hold" grpId="0" nodeType="clickEffect">
                                  <p:stCondLst>
                                    <p:cond delay="0"/>
                                  </p:stCondLst>
                                  <p:childTnLst>
                                    <p:set>
                                      <p:cBhvr>
                                        <p:cTn id="94" dur="1" fill="hold">
                                          <p:stCondLst>
                                            <p:cond delay="0"/>
                                          </p:stCondLst>
                                        </p:cTn>
                                        <p:tgtEl>
                                          <p:spTgt spid="11"/>
                                        </p:tgtEl>
                                        <p:attrNameLst>
                                          <p:attrName>style.visibility</p:attrName>
                                        </p:attrNameLst>
                                      </p:cBhvr>
                                      <p:to>
                                        <p:strVal val="visible"/>
                                      </p:to>
                                    </p:set>
                                    <p:animEffect transition="in" filter="fade">
                                      <p:cBhvr>
                                        <p:cTn id="95" dur="1000"/>
                                        <p:tgtEl>
                                          <p:spTgt spid="11"/>
                                        </p:tgtEl>
                                      </p:cBhvr>
                                    </p:animEffect>
                                    <p:anim calcmode="lin" valueType="num">
                                      <p:cBhvr>
                                        <p:cTn id="96" dur="1000" fill="hold"/>
                                        <p:tgtEl>
                                          <p:spTgt spid="11"/>
                                        </p:tgtEl>
                                        <p:attrNameLst>
                                          <p:attrName>ppt_x</p:attrName>
                                        </p:attrNameLst>
                                      </p:cBhvr>
                                      <p:tavLst>
                                        <p:tav tm="0">
                                          <p:val>
                                            <p:strVal val="#ppt_x"/>
                                          </p:val>
                                        </p:tav>
                                        <p:tav tm="100000">
                                          <p:val>
                                            <p:strVal val="#ppt_x"/>
                                          </p:val>
                                        </p:tav>
                                      </p:tavLst>
                                    </p:anim>
                                    <p:anim calcmode="lin" valueType="num">
                                      <p:cBhvr>
                                        <p:cTn id="9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35581"/>
            <a:ext cx="9112077" cy="544764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000" b="1" dirty="0">
                <a:solidFill>
                  <a:prstClr val="black"/>
                </a:solidFill>
                <a:cs typeface="B Nazanin" panose="00000400000000000000" pitchFamily="2" charset="-78"/>
              </a:rPr>
              <a:t>زندگی انسان بر طبق امر الهی، با همه سنن تاریخی و طبیعی هماهنگ است. انسانی که طبیعت قانون را می‌شناسد و روال و سنت حاکم بر این دستگاه را می‌شناسد خود را با آن قوانین هماهنگ می‌کند و طبق اقتضای آن قوانین کار می‌کند و عمل می‌کند. ان انسانی که خودش را منطبق کرده، این موفق‌تر است در زندگی. انسانی که با نام خدا زندگی می‌کند و عبودیت خدا می‌کند و امر و نهی خدا را در زندگی مسیر عمل خودش و برنامه کار خودش قرار می‌دهد با این قوانین حاکم بر این مجموعه... خودش را هماهنگ می‌کند موفق‌تر است. اما اگر انسان بر خلاف مسیر جریان آب حرکت بکند، احتمال توفیقش کمتر است؛ نیروی زیادتری مصرف می‌شود؛ کار کمتری انجام می‌گیرد؛ بر وفق جریان آب، بر وفق طبیعت و قانون حاکم بر این طبیعت که حرکت می‌کند، توفیق بیشتری یا سهولت بیشتری خواهد داشت.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3387468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6394"/>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graphicFrame>
        <p:nvGraphicFramePr>
          <p:cNvPr id="16" name="Diagram 15"/>
          <p:cNvGraphicFramePr>
            <a:graphicFrameLocks/>
          </p:cNvGraphicFramePr>
          <p:nvPr>
            <p:extLst>
              <p:ext uri="{D42A27DB-BD31-4B8C-83A1-F6EECF244321}">
                <p14:modId xmlns:p14="http://schemas.microsoft.com/office/powerpoint/2010/main" val="1966952261"/>
              </p:ext>
            </p:extLst>
          </p:nvPr>
        </p:nvGraphicFramePr>
        <p:xfrm>
          <a:off x="409903" y="2071006"/>
          <a:ext cx="8951546" cy="453474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7" name="Oval 16"/>
          <p:cNvSpPr/>
          <p:nvPr/>
        </p:nvSpPr>
        <p:spPr>
          <a:xfrm>
            <a:off x="8165507" y="3049799"/>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2</a:t>
            </a:r>
            <a:endParaRPr lang="en-US" dirty="0">
              <a:solidFill>
                <a:prstClr val="black"/>
              </a:solidFill>
              <a:cs typeface="B Titr" panose="00000700000000000000" pitchFamily="2" charset="-78"/>
            </a:endParaRPr>
          </a:p>
        </p:txBody>
      </p:sp>
      <p:sp>
        <p:nvSpPr>
          <p:cNvPr id="18" name="Oval 17"/>
          <p:cNvSpPr/>
          <p:nvPr/>
        </p:nvSpPr>
        <p:spPr>
          <a:xfrm>
            <a:off x="8569618" y="2242976"/>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1</a:t>
            </a:r>
            <a:endParaRPr lang="en-US" dirty="0">
              <a:solidFill>
                <a:prstClr val="black"/>
              </a:solidFill>
              <a:cs typeface="B Titr" panose="00000700000000000000" pitchFamily="2" charset="-78"/>
            </a:endParaRPr>
          </a:p>
        </p:txBody>
      </p:sp>
      <p:sp>
        <p:nvSpPr>
          <p:cNvPr id="19" name="Oval 18"/>
          <p:cNvSpPr/>
          <p:nvPr/>
        </p:nvSpPr>
        <p:spPr>
          <a:xfrm>
            <a:off x="8008735" y="39490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3</a:t>
            </a:r>
            <a:endParaRPr lang="en-US" dirty="0">
              <a:solidFill>
                <a:prstClr val="black"/>
              </a:solidFill>
              <a:cs typeface="B Titr" panose="00000700000000000000" pitchFamily="2" charset="-78"/>
            </a:endParaRPr>
          </a:p>
        </p:txBody>
      </p:sp>
      <p:sp>
        <p:nvSpPr>
          <p:cNvPr id="20" name="Oval 19"/>
          <p:cNvSpPr/>
          <p:nvPr/>
        </p:nvSpPr>
        <p:spPr>
          <a:xfrm>
            <a:off x="8180628" y="4796865"/>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prstClr val="black"/>
                </a:solidFill>
                <a:cs typeface="B Titr" panose="00000700000000000000" pitchFamily="2" charset="-78"/>
              </a:rPr>
              <a:t>4</a:t>
            </a:r>
            <a:endParaRPr lang="en-US" dirty="0">
              <a:solidFill>
                <a:prstClr val="black"/>
              </a:solidFill>
              <a:cs typeface="B Titr" panose="00000700000000000000" pitchFamily="2" charset="-78"/>
            </a:endParaRPr>
          </a:p>
        </p:txBody>
      </p:sp>
      <p:sp>
        <p:nvSpPr>
          <p:cNvPr id="15" name="Rectangle: Rounded Corners 2">
            <a:hlinkClick r:id="rId10"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71</a:t>
            </a:r>
            <a:endParaRPr lang="fa-IR" dirty="0">
              <a:solidFill>
                <a:prstClr val="black"/>
              </a:solidFill>
              <a:cs typeface="B Titr" panose="00000700000000000000" pitchFamily="2" charset="-78"/>
            </a:endParaRP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 name="Rectangle 1"/>
          <p:cNvSpPr/>
          <p:nvPr/>
        </p:nvSpPr>
        <p:spPr>
          <a:xfrm>
            <a:off x="6251347" y="1356925"/>
            <a:ext cx="3089307" cy="507831"/>
          </a:xfrm>
          <a:prstGeom prst="rect">
            <a:avLst/>
          </a:prstGeom>
        </p:spPr>
        <p:txBody>
          <a:bodyPr wrap="none">
            <a:spAutoFit/>
          </a:bodyPr>
          <a:lstStyle/>
          <a:p>
            <a:pPr algn="justLow" rtl="1">
              <a:lnSpc>
                <a:spcPct val="150000"/>
              </a:lnSpc>
            </a:pPr>
            <a:r>
              <a:rPr lang="fa-IR" dirty="0">
                <a:solidFill>
                  <a:srgbClr val="C00000"/>
                </a:solidFill>
                <a:cs typeface="B Titr" panose="00000700000000000000" pitchFamily="2" charset="-78"/>
              </a:rPr>
              <a:t>4. مؤلفه‌های اساسی با استناد قرآنی</a:t>
            </a:r>
          </a:p>
        </p:txBody>
      </p:sp>
      <p:sp>
        <p:nvSpPr>
          <p:cNvPr id="21" name="Oval 20"/>
          <p:cNvSpPr/>
          <p:nvPr/>
        </p:nvSpPr>
        <p:spPr>
          <a:xfrm>
            <a:off x="8568214" y="5678941"/>
            <a:ext cx="742279" cy="80682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prstClr val="black"/>
                </a:solidFill>
                <a:cs typeface="B Titr" panose="00000700000000000000" pitchFamily="2" charset="-78"/>
              </a:rPr>
              <a:t>5</a:t>
            </a:r>
            <a:endParaRPr lang="en-US" dirty="0">
              <a:solidFill>
                <a:prstClr val="black"/>
              </a:solidFill>
              <a:cs typeface="B Titr" panose="00000700000000000000" pitchFamily="2" charset="-78"/>
            </a:endParaRPr>
          </a:p>
        </p:txBody>
      </p:sp>
      <p:sp>
        <p:nvSpPr>
          <p:cNvPr id="23" name="TextBox 22">
            <a:extLst>
              <a:ext uri="{FF2B5EF4-FFF2-40B4-BE49-F238E27FC236}">
                <a16:creationId xmlns:a16="http://schemas.microsoft.com/office/drawing/2014/main" xmlns="" id="{9F6F0F3F-0E25-84C7-8212-BE0B2481A4DD}"/>
              </a:ext>
            </a:extLst>
          </p:cNvPr>
          <p:cNvSpPr txBox="1"/>
          <p:nvPr/>
        </p:nvSpPr>
        <p:spPr>
          <a:xfrm>
            <a:off x="2269259" y="248833"/>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17821068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
                                            <p:graphicEl>
                                              <a:dgm id="{40C87744-42FC-4FE6-BDF5-53872D9BA09A}"/>
                                            </p:graphicEl>
                                          </p:spTgt>
                                        </p:tgtEl>
                                        <p:attrNameLst>
                                          <p:attrName>style.visibility</p:attrName>
                                        </p:attrNameLst>
                                      </p:cBhvr>
                                      <p:to>
                                        <p:strVal val="visible"/>
                                      </p:to>
                                    </p:set>
                                    <p:animEffect transition="in" filter="fade">
                                      <p:cBhvr>
                                        <p:cTn id="15" dur="1000"/>
                                        <p:tgtEl>
                                          <p:spTgt spid="16">
                                            <p:graphicEl>
                                              <a:dgm id="{40C87744-42FC-4FE6-BDF5-53872D9BA09A}"/>
                                            </p:graphicEl>
                                          </p:spTgt>
                                        </p:tgtEl>
                                      </p:cBhvr>
                                    </p:animEffect>
                                    <p:anim calcmode="lin" valueType="num">
                                      <p:cBhvr>
                                        <p:cTn id="16" dur="1000" fill="hold"/>
                                        <p:tgtEl>
                                          <p:spTgt spid="16">
                                            <p:graphicEl>
                                              <a:dgm id="{40C87744-42FC-4FE6-BDF5-53872D9BA09A}"/>
                                            </p:graphicEl>
                                          </p:spTgt>
                                        </p:tgtEl>
                                        <p:attrNameLst>
                                          <p:attrName>ppt_x</p:attrName>
                                        </p:attrNameLst>
                                      </p:cBhvr>
                                      <p:tavLst>
                                        <p:tav tm="0">
                                          <p:val>
                                            <p:strVal val="#ppt_x"/>
                                          </p:val>
                                        </p:tav>
                                        <p:tav tm="100000">
                                          <p:val>
                                            <p:strVal val="#ppt_x"/>
                                          </p:val>
                                        </p:tav>
                                      </p:tavLst>
                                    </p:anim>
                                    <p:anim calcmode="lin" valueType="num">
                                      <p:cBhvr>
                                        <p:cTn id="17" dur="1000" fill="hold"/>
                                        <p:tgtEl>
                                          <p:spTgt spid="16">
                                            <p:graphicEl>
                                              <a:dgm id="{40C87744-42FC-4FE6-BDF5-53872D9BA09A}"/>
                                            </p:graphicEl>
                                          </p:spTgt>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16">
                                            <p:graphicEl>
                                              <a:dgm id="{F95DCD4D-5DBC-4E05-84AC-0BC0E608F248}"/>
                                            </p:graphicEl>
                                          </p:spTgt>
                                        </p:tgtEl>
                                        <p:attrNameLst>
                                          <p:attrName>style.visibility</p:attrName>
                                        </p:attrNameLst>
                                      </p:cBhvr>
                                      <p:to>
                                        <p:strVal val="visible"/>
                                      </p:to>
                                    </p:set>
                                    <p:animEffect transition="in" filter="fade">
                                      <p:cBhvr>
                                        <p:cTn id="20" dur="1000"/>
                                        <p:tgtEl>
                                          <p:spTgt spid="16">
                                            <p:graphicEl>
                                              <a:dgm id="{F95DCD4D-5DBC-4E05-84AC-0BC0E608F248}"/>
                                            </p:graphicEl>
                                          </p:spTgt>
                                        </p:tgtEl>
                                      </p:cBhvr>
                                    </p:animEffect>
                                    <p:anim calcmode="lin" valueType="num">
                                      <p:cBhvr>
                                        <p:cTn id="21" dur="1000" fill="hold"/>
                                        <p:tgtEl>
                                          <p:spTgt spid="16">
                                            <p:graphicEl>
                                              <a:dgm id="{F95DCD4D-5DBC-4E05-84AC-0BC0E608F248}"/>
                                            </p:graphicEl>
                                          </p:spTgt>
                                        </p:tgtEl>
                                        <p:attrNameLst>
                                          <p:attrName>ppt_x</p:attrName>
                                        </p:attrNameLst>
                                      </p:cBhvr>
                                      <p:tavLst>
                                        <p:tav tm="0">
                                          <p:val>
                                            <p:strVal val="#ppt_x"/>
                                          </p:val>
                                        </p:tav>
                                        <p:tav tm="100000">
                                          <p:val>
                                            <p:strVal val="#ppt_x"/>
                                          </p:val>
                                        </p:tav>
                                      </p:tavLst>
                                    </p:anim>
                                    <p:anim calcmode="lin" valueType="num">
                                      <p:cBhvr>
                                        <p:cTn id="22" dur="1000" fill="hold"/>
                                        <p:tgtEl>
                                          <p:spTgt spid="16">
                                            <p:graphicEl>
                                              <a:dgm id="{F95DCD4D-5DBC-4E05-84AC-0BC0E608F248}"/>
                                            </p:graphicEl>
                                          </p:spTgt>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6">
                                            <p:graphicEl>
                                              <a:dgm id="{3510A347-D3AB-4E3C-84E3-1DC91A2A3149}"/>
                                            </p:graphicEl>
                                          </p:spTgt>
                                        </p:tgtEl>
                                        <p:attrNameLst>
                                          <p:attrName>style.visibility</p:attrName>
                                        </p:attrNameLst>
                                      </p:cBhvr>
                                      <p:to>
                                        <p:strVal val="visible"/>
                                      </p:to>
                                    </p:set>
                                    <p:animEffect transition="in" filter="fade">
                                      <p:cBhvr>
                                        <p:cTn id="25" dur="1000"/>
                                        <p:tgtEl>
                                          <p:spTgt spid="16">
                                            <p:graphicEl>
                                              <a:dgm id="{3510A347-D3AB-4E3C-84E3-1DC91A2A3149}"/>
                                            </p:graphicEl>
                                          </p:spTgt>
                                        </p:tgtEl>
                                      </p:cBhvr>
                                    </p:animEffect>
                                    <p:anim calcmode="lin" valueType="num">
                                      <p:cBhvr>
                                        <p:cTn id="26" dur="1000" fill="hold"/>
                                        <p:tgtEl>
                                          <p:spTgt spid="16">
                                            <p:graphicEl>
                                              <a:dgm id="{3510A347-D3AB-4E3C-84E3-1DC91A2A3149}"/>
                                            </p:graphicEl>
                                          </p:spTgt>
                                        </p:tgtEl>
                                        <p:attrNameLst>
                                          <p:attrName>ppt_x</p:attrName>
                                        </p:attrNameLst>
                                      </p:cBhvr>
                                      <p:tavLst>
                                        <p:tav tm="0">
                                          <p:val>
                                            <p:strVal val="#ppt_x"/>
                                          </p:val>
                                        </p:tav>
                                        <p:tav tm="100000">
                                          <p:val>
                                            <p:strVal val="#ppt_x"/>
                                          </p:val>
                                        </p:tav>
                                      </p:tavLst>
                                    </p:anim>
                                    <p:anim calcmode="lin" valueType="num">
                                      <p:cBhvr>
                                        <p:cTn id="27" dur="1000" fill="hold"/>
                                        <p:tgtEl>
                                          <p:spTgt spid="16">
                                            <p:graphicEl>
                                              <a:dgm id="{3510A347-D3AB-4E3C-84E3-1DC91A2A3149}"/>
                                            </p:graphic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6">
                                            <p:graphicEl>
                                              <a:dgm id="{AF410E85-3E60-4D5C-A73A-3ED4F4F99C2A}"/>
                                            </p:graphicEl>
                                          </p:spTgt>
                                        </p:tgtEl>
                                        <p:attrNameLst>
                                          <p:attrName>style.visibility</p:attrName>
                                        </p:attrNameLst>
                                      </p:cBhvr>
                                      <p:to>
                                        <p:strVal val="visible"/>
                                      </p:to>
                                    </p:set>
                                    <p:animEffect transition="in" filter="fade">
                                      <p:cBhvr>
                                        <p:cTn id="32" dur="1000"/>
                                        <p:tgtEl>
                                          <p:spTgt spid="16">
                                            <p:graphicEl>
                                              <a:dgm id="{AF410E85-3E60-4D5C-A73A-3ED4F4F99C2A}"/>
                                            </p:graphicEl>
                                          </p:spTgt>
                                        </p:tgtEl>
                                      </p:cBhvr>
                                    </p:animEffect>
                                    <p:anim calcmode="lin" valueType="num">
                                      <p:cBhvr>
                                        <p:cTn id="33" dur="1000" fill="hold"/>
                                        <p:tgtEl>
                                          <p:spTgt spid="16">
                                            <p:graphicEl>
                                              <a:dgm id="{AF410E85-3E60-4D5C-A73A-3ED4F4F99C2A}"/>
                                            </p:graphicEl>
                                          </p:spTgt>
                                        </p:tgtEl>
                                        <p:attrNameLst>
                                          <p:attrName>ppt_x</p:attrName>
                                        </p:attrNameLst>
                                      </p:cBhvr>
                                      <p:tavLst>
                                        <p:tav tm="0">
                                          <p:val>
                                            <p:strVal val="#ppt_x"/>
                                          </p:val>
                                        </p:tav>
                                        <p:tav tm="100000">
                                          <p:val>
                                            <p:strVal val="#ppt_x"/>
                                          </p:val>
                                        </p:tav>
                                      </p:tavLst>
                                    </p:anim>
                                    <p:anim calcmode="lin" valueType="num">
                                      <p:cBhvr>
                                        <p:cTn id="34" dur="1000" fill="hold"/>
                                        <p:tgtEl>
                                          <p:spTgt spid="16">
                                            <p:graphicEl>
                                              <a:dgm id="{AF410E85-3E60-4D5C-A73A-3ED4F4F99C2A}"/>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graphicEl>
                                              <a:dgm id="{49D189AE-D119-416A-A087-386746343807}"/>
                                            </p:graphicEl>
                                          </p:spTgt>
                                        </p:tgtEl>
                                        <p:attrNameLst>
                                          <p:attrName>style.visibility</p:attrName>
                                        </p:attrNameLst>
                                      </p:cBhvr>
                                      <p:to>
                                        <p:strVal val="visible"/>
                                      </p:to>
                                    </p:set>
                                    <p:animEffect transition="in" filter="fade">
                                      <p:cBhvr>
                                        <p:cTn id="37" dur="1000"/>
                                        <p:tgtEl>
                                          <p:spTgt spid="16">
                                            <p:graphicEl>
                                              <a:dgm id="{49D189AE-D119-416A-A087-386746343807}"/>
                                            </p:graphicEl>
                                          </p:spTgt>
                                        </p:tgtEl>
                                      </p:cBhvr>
                                    </p:animEffect>
                                    <p:anim calcmode="lin" valueType="num">
                                      <p:cBhvr>
                                        <p:cTn id="38" dur="1000" fill="hold"/>
                                        <p:tgtEl>
                                          <p:spTgt spid="16">
                                            <p:graphicEl>
                                              <a:dgm id="{49D189AE-D119-416A-A087-386746343807}"/>
                                            </p:graphicEl>
                                          </p:spTgt>
                                        </p:tgtEl>
                                        <p:attrNameLst>
                                          <p:attrName>ppt_x</p:attrName>
                                        </p:attrNameLst>
                                      </p:cBhvr>
                                      <p:tavLst>
                                        <p:tav tm="0">
                                          <p:val>
                                            <p:strVal val="#ppt_x"/>
                                          </p:val>
                                        </p:tav>
                                        <p:tav tm="100000">
                                          <p:val>
                                            <p:strVal val="#ppt_x"/>
                                          </p:val>
                                        </p:tav>
                                      </p:tavLst>
                                    </p:anim>
                                    <p:anim calcmode="lin" valueType="num">
                                      <p:cBhvr>
                                        <p:cTn id="39" dur="1000" fill="hold"/>
                                        <p:tgtEl>
                                          <p:spTgt spid="16">
                                            <p:graphicEl>
                                              <a:dgm id="{49D189AE-D119-416A-A087-386746343807}"/>
                                            </p:graphic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6">
                                            <p:graphicEl>
                                              <a:dgm id="{DC8FE0A1-59FB-4D19-85DE-552A7983729A}"/>
                                            </p:graphicEl>
                                          </p:spTgt>
                                        </p:tgtEl>
                                        <p:attrNameLst>
                                          <p:attrName>style.visibility</p:attrName>
                                        </p:attrNameLst>
                                      </p:cBhvr>
                                      <p:to>
                                        <p:strVal val="visible"/>
                                      </p:to>
                                    </p:set>
                                    <p:animEffect transition="in" filter="fade">
                                      <p:cBhvr>
                                        <p:cTn id="44" dur="1000"/>
                                        <p:tgtEl>
                                          <p:spTgt spid="16">
                                            <p:graphicEl>
                                              <a:dgm id="{DC8FE0A1-59FB-4D19-85DE-552A7983729A}"/>
                                            </p:graphicEl>
                                          </p:spTgt>
                                        </p:tgtEl>
                                      </p:cBhvr>
                                    </p:animEffect>
                                    <p:anim calcmode="lin" valueType="num">
                                      <p:cBhvr>
                                        <p:cTn id="45" dur="1000" fill="hold"/>
                                        <p:tgtEl>
                                          <p:spTgt spid="16">
                                            <p:graphicEl>
                                              <a:dgm id="{DC8FE0A1-59FB-4D19-85DE-552A7983729A}"/>
                                            </p:graphicEl>
                                          </p:spTgt>
                                        </p:tgtEl>
                                        <p:attrNameLst>
                                          <p:attrName>ppt_x</p:attrName>
                                        </p:attrNameLst>
                                      </p:cBhvr>
                                      <p:tavLst>
                                        <p:tav tm="0">
                                          <p:val>
                                            <p:strVal val="#ppt_x"/>
                                          </p:val>
                                        </p:tav>
                                        <p:tav tm="100000">
                                          <p:val>
                                            <p:strVal val="#ppt_x"/>
                                          </p:val>
                                        </p:tav>
                                      </p:tavLst>
                                    </p:anim>
                                    <p:anim calcmode="lin" valueType="num">
                                      <p:cBhvr>
                                        <p:cTn id="46" dur="1000" fill="hold"/>
                                        <p:tgtEl>
                                          <p:spTgt spid="16">
                                            <p:graphicEl>
                                              <a:dgm id="{DC8FE0A1-59FB-4D19-85DE-552A7983729A}"/>
                                            </p:graphicEl>
                                          </p:spTgt>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graphicEl>
                                              <a:dgm id="{41E9B5C6-6BB2-4D34-B386-8BFC79CCCA12}"/>
                                            </p:graphicEl>
                                          </p:spTgt>
                                        </p:tgtEl>
                                        <p:attrNameLst>
                                          <p:attrName>style.visibility</p:attrName>
                                        </p:attrNameLst>
                                      </p:cBhvr>
                                      <p:to>
                                        <p:strVal val="visible"/>
                                      </p:to>
                                    </p:set>
                                    <p:animEffect transition="in" filter="fade">
                                      <p:cBhvr>
                                        <p:cTn id="49" dur="1000"/>
                                        <p:tgtEl>
                                          <p:spTgt spid="16">
                                            <p:graphicEl>
                                              <a:dgm id="{41E9B5C6-6BB2-4D34-B386-8BFC79CCCA12}"/>
                                            </p:graphicEl>
                                          </p:spTgt>
                                        </p:tgtEl>
                                      </p:cBhvr>
                                    </p:animEffect>
                                    <p:anim calcmode="lin" valueType="num">
                                      <p:cBhvr>
                                        <p:cTn id="50" dur="1000" fill="hold"/>
                                        <p:tgtEl>
                                          <p:spTgt spid="16">
                                            <p:graphicEl>
                                              <a:dgm id="{41E9B5C6-6BB2-4D34-B386-8BFC79CCCA12}"/>
                                            </p:graphicEl>
                                          </p:spTgt>
                                        </p:tgtEl>
                                        <p:attrNameLst>
                                          <p:attrName>ppt_x</p:attrName>
                                        </p:attrNameLst>
                                      </p:cBhvr>
                                      <p:tavLst>
                                        <p:tav tm="0">
                                          <p:val>
                                            <p:strVal val="#ppt_x"/>
                                          </p:val>
                                        </p:tav>
                                        <p:tav tm="100000">
                                          <p:val>
                                            <p:strVal val="#ppt_x"/>
                                          </p:val>
                                        </p:tav>
                                      </p:tavLst>
                                    </p:anim>
                                    <p:anim calcmode="lin" valueType="num">
                                      <p:cBhvr>
                                        <p:cTn id="51" dur="1000" fill="hold"/>
                                        <p:tgtEl>
                                          <p:spTgt spid="16">
                                            <p:graphicEl>
                                              <a:dgm id="{41E9B5C6-6BB2-4D34-B386-8BFC79CCCA12}"/>
                                            </p:graphic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6">
                                            <p:graphicEl>
                                              <a:dgm id="{A8C3C8DD-7CDC-4964-B0F5-C4D8CB4500F1}"/>
                                            </p:graphicEl>
                                          </p:spTgt>
                                        </p:tgtEl>
                                        <p:attrNameLst>
                                          <p:attrName>style.visibility</p:attrName>
                                        </p:attrNameLst>
                                      </p:cBhvr>
                                      <p:to>
                                        <p:strVal val="visible"/>
                                      </p:to>
                                    </p:set>
                                    <p:animEffect transition="in" filter="fade">
                                      <p:cBhvr>
                                        <p:cTn id="56" dur="1000"/>
                                        <p:tgtEl>
                                          <p:spTgt spid="16">
                                            <p:graphicEl>
                                              <a:dgm id="{A8C3C8DD-7CDC-4964-B0F5-C4D8CB4500F1}"/>
                                            </p:graphicEl>
                                          </p:spTgt>
                                        </p:tgtEl>
                                      </p:cBhvr>
                                    </p:animEffect>
                                    <p:anim calcmode="lin" valueType="num">
                                      <p:cBhvr>
                                        <p:cTn id="57" dur="1000" fill="hold"/>
                                        <p:tgtEl>
                                          <p:spTgt spid="16">
                                            <p:graphicEl>
                                              <a:dgm id="{A8C3C8DD-7CDC-4964-B0F5-C4D8CB4500F1}"/>
                                            </p:graphicEl>
                                          </p:spTgt>
                                        </p:tgtEl>
                                        <p:attrNameLst>
                                          <p:attrName>ppt_x</p:attrName>
                                        </p:attrNameLst>
                                      </p:cBhvr>
                                      <p:tavLst>
                                        <p:tav tm="0">
                                          <p:val>
                                            <p:strVal val="#ppt_x"/>
                                          </p:val>
                                        </p:tav>
                                        <p:tav tm="100000">
                                          <p:val>
                                            <p:strVal val="#ppt_x"/>
                                          </p:val>
                                        </p:tav>
                                      </p:tavLst>
                                    </p:anim>
                                    <p:anim calcmode="lin" valueType="num">
                                      <p:cBhvr>
                                        <p:cTn id="58" dur="1000" fill="hold"/>
                                        <p:tgtEl>
                                          <p:spTgt spid="16">
                                            <p:graphicEl>
                                              <a:dgm id="{A8C3C8DD-7CDC-4964-B0F5-C4D8CB4500F1}"/>
                                            </p:graphicEl>
                                          </p:spTgt>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6">
                                            <p:graphicEl>
                                              <a:dgm id="{F486C669-4D59-4782-9C63-01EE2E0463D7}"/>
                                            </p:graphicEl>
                                          </p:spTgt>
                                        </p:tgtEl>
                                        <p:attrNameLst>
                                          <p:attrName>style.visibility</p:attrName>
                                        </p:attrNameLst>
                                      </p:cBhvr>
                                      <p:to>
                                        <p:strVal val="visible"/>
                                      </p:to>
                                    </p:set>
                                    <p:animEffect transition="in" filter="fade">
                                      <p:cBhvr>
                                        <p:cTn id="61" dur="1000"/>
                                        <p:tgtEl>
                                          <p:spTgt spid="16">
                                            <p:graphicEl>
                                              <a:dgm id="{F486C669-4D59-4782-9C63-01EE2E0463D7}"/>
                                            </p:graphicEl>
                                          </p:spTgt>
                                        </p:tgtEl>
                                      </p:cBhvr>
                                    </p:animEffect>
                                    <p:anim calcmode="lin" valueType="num">
                                      <p:cBhvr>
                                        <p:cTn id="62" dur="1000" fill="hold"/>
                                        <p:tgtEl>
                                          <p:spTgt spid="16">
                                            <p:graphicEl>
                                              <a:dgm id="{F486C669-4D59-4782-9C63-01EE2E0463D7}"/>
                                            </p:graphicEl>
                                          </p:spTgt>
                                        </p:tgtEl>
                                        <p:attrNameLst>
                                          <p:attrName>ppt_x</p:attrName>
                                        </p:attrNameLst>
                                      </p:cBhvr>
                                      <p:tavLst>
                                        <p:tav tm="0">
                                          <p:val>
                                            <p:strVal val="#ppt_x"/>
                                          </p:val>
                                        </p:tav>
                                        <p:tav tm="100000">
                                          <p:val>
                                            <p:strVal val="#ppt_x"/>
                                          </p:val>
                                        </p:tav>
                                      </p:tavLst>
                                    </p:anim>
                                    <p:anim calcmode="lin" valueType="num">
                                      <p:cBhvr>
                                        <p:cTn id="63" dur="1000" fill="hold"/>
                                        <p:tgtEl>
                                          <p:spTgt spid="16">
                                            <p:graphicEl>
                                              <a:dgm id="{F486C669-4D59-4782-9C63-01EE2E0463D7}"/>
                                            </p:graphicEl>
                                          </p:spTgt>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16">
                                            <p:graphicEl>
                                              <a:dgm id="{FB940DE9-F3AD-49AA-A525-E30950B71CB5}"/>
                                            </p:graphicEl>
                                          </p:spTgt>
                                        </p:tgtEl>
                                        <p:attrNameLst>
                                          <p:attrName>style.visibility</p:attrName>
                                        </p:attrNameLst>
                                      </p:cBhvr>
                                      <p:to>
                                        <p:strVal val="visible"/>
                                      </p:to>
                                    </p:set>
                                    <p:animEffect transition="in" filter="fade">
                                      <p:cBhvr>
                                        <p:cTn id="68" dur="1000"/>
                                        <p:tgtEl>
                                          <p:spTgt spid="16">
                                            <p:graphicEl>
                                              <a:dgm id="{FB940DE9-F3AD-49AA-A525-E30950B71CB5}"/>
                                            </p:graphicEl>
                                          </p:spTgt>
                                        </p:tgtEl>
                                      </p:cBhvr>
                                    </p:animEffect>
                                    <p:anim calcmode="lin" valueType="num">
                                      <p:cBhvr>
                                        <p:cTn id="69" dur="1000" fill="hold"/>
                                        <p:tgtEl>
                                          <p:spTgt spid="16">
                                            <p:graphicEl>
                                              <a:dgm id="{FB940DE9-F3AD-49AA-A525-E30950B71CB5}"/>
                                            </p:graphicEl>
                                          </p:spTgt>
                                        </p:tgtEl>
                                        <p:attrNameLst>
                                          <p:attrName>ppt_x</p:attrName>
                                        </p:attrNameLst>
                                      </p:cBhvr>
                                      <p:tavLst>
                                        <p:tav tm="0">
                                          <p:val>
                                            <p:strVal val="#ppt_x"/>
                                          </p:val>
                                        </p:tav>
                                        <p:tav tm="100000">
                                          <p:val>
                                            <p:strVal val="#ppt_x"/>
                                          </p:val>
                                        </p:tav>
                                      </p:tavLst>
                                    </p:anim>
                                    <p:anim calcmode="lin" valueType="num">
                                      <p:cBhvr>
                                        <p:cTn id="70" dur="1000" fill="hold"/>
                                        <p:tgtEl>
                                          <p:spTgt spid="16">
                                            <p:graphicEl>
                                              <a:dgm id="{FB940DE9-F3AD-49AA-A525-E30950B71CB5}"/>
                                            </p:graphic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6">
                                            <p:graphicEl>
                                              <a:dgm id="{12BBDCEB-5A20-44F2-B515-88C8FD0538E5}"/>
                                            </p:graphicEl>
                                          </p:spTgt>
                                        </p:tgtEl>
                                        <p:attrNameLst>
                                          <p:attrName>style.visibility</p:attrName>
                                        </p:attrNameLst>
                                      </p:cBhvr>
                                      <p:to>
                                        <p:strVal val="visible"/>
                                      </p:to>
                                    </p:set>
                                    <p:animEffect transition="in" filter="fade">
                                      <p:cBhvr>
                                        <p:cTn id="73" dur="1000"/>
                                        <p:tgtEl>
                                          <p:spTgt spid="16">
                                            <p:graphicEl>
                                              <a:dgm id="{12BBDCEB-5A20-44F2-B515-88C8FD0538E5}"/>
                                            </p:graphicEl>
                                          </p:spTgt>
                                        </p:tgtEl>
                                      </p:cBhvr>
                                    </p:animEffect>
                                    <p:anim calcmode="lin" valueType="num">
                                      <p:cBhvr>
                                        <p:cTn id="74" dur="1000" fill="hold"/>
                                        <p:tgtEl>
                                          <p:spTgt spid="16">
                                            <p:graphicEl>
                                              <a:dgm id="{12BBDCEB-5A20-44F2-B515-88C8FD0538E5}"/>
                                            </p:graphicEl>
                                          </p:spTgt>
                                        </p:tgtEl>
                                        <p:attrNameLst>
                                          <p:attrName>ppt_x</p:attrName>
                                        </p:attrNameLst>
                                      </p:cBhvr>
                                      <p:tavLst>
                                        <p:tav tm="0">
                                          <p:val>
                                            <p:strVal val="#ppt_x"/>
                                          </p:val>
                                        </p:tav>
                                        <p:tav tm="100000">
                                          <p:val>
                                            <p:strVal val="#ppt_x"/>
                                          </p:val>
                                        </p:tav>
                                      </p:tavLst>
                                    </p:anim>
                                    <p:anim calcmode="lin" valueType="num">
                                      <p:cBhvr>
                                        <p:cTn id="75" dur="1000" fill="hold"/>
                                        <p:tgtEl>
                                          <p:spTgt spid="16">
                                            <p:graphicEl>
                                              <a:dgm id="{12BBDCEB-5A20-44F2-B515-88C8FD0538E5}"/>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Sub>
          <a:bldDgm bld="one"/>
        </p:bldSub>
      </p:bldGraphic>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13239"/>
            <a:ext cx="9112077" cy="5786199"/>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smtClean="0">
                <a:solidFill>
                  <a:srgbClr val="0070C0"/>
                </a:solidFill>
                <a:cs typeface="B Nazanin" panose="00000400000000000000" pitchFamily="2" charset="-78"/>
              </a:rPr>
              <a:t>سنت </a:t>
            </a:r>
            <a:r>
              <a:rPr lang="fa-IR" sz="2200" b="1" dirty="0">
                <a:solidFill>
                  <a:srgbClr val="0070C0"/>
                </a:solidFill>
                <a:cs typeface="B Nazanin" panose="00000400000000000000" pitchFamily="2" charset="-78"/>
              </a:rPr>
              <a:t>نصرت الهی (یاری حتمیِ جبهه حق</a:t>
            </a:r>
            <a:r>
              <a:rPr lang="fa-IR" sz="2200" b="1" dirty="0" smtClean="0">
                <a:solidFill>
                  <a:srgbClr val="0070C0"/>
                </a:solidFill>
                <a:cs typeface="B Nazanin" panose="00000400000000000000" pitchFamily="2" charset="-78"/>
              </a:rPr>
              <a:t>)</a:t>
            </a:r>
          </a:p>
          <a:p>
            <a:pPr marL="342900" indent="-342900" algn="justLow" rtl="1">
              <a:lnSpc>
                <a:spcPct val="150000"/>
              </a:lnSpc>
              <a:buFont typeface="Wingdings" panose="05000000000000000000" pitchFamily="2" charset="2"/>
              <a:buChar char="q"/>
            </a:pPr>
            <a:endParaRPr lang="fa-IR" sz="1200" b="1" dirty="0" smtClean="0">
              <a:solidFill>
                <a:srgbClr val="0070C0"/>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تعریف سنت</a:t>
            </a:r>
          </a:p>
          <a:p>
            <a:pPr algn="justLow" rtl="1">
              <a:lnSpc>
                <a:spcPct val="150000"/>
              </a:lnSpc>
            </a:pPr>
            <a:r>
              <a:rPr lang="fa-IR" sz="2200" b="1" dirty="0">
                <a:solidFill>
                  <a:prstClr val="black"/>
                </a:solidFill>
                <a:cs typeface="B Nazanin" panose="00000400000000000000" pitchFamily="2" charset="-78"/>
              </a:rPr>
              <a:t>دخالت هدفمند خداوند برای تغییر معادلات به نفع جبهه حق [و یک «جامعه» حق‌طلب]، در نقطه‌ای که ابزارهای مادی به تنهایی برای حفظ یا پیشبرد «مسیر جمعی» کافی نیست. به تعبیر دیگر، خداوند این‌گونه تقدیر کرده است که پیامبران الهی و مؤمنان را نصرت و یاری نماید و آنان را درنهایت به پیروزی برساند.</a:t>
            </a:r>
          </a:p>
          <a:p>
            <a:pPr algn="justLow" rtl="1">
              <a:lnSpc>
                <a:spcPct val="150000"/>
              </a:lnSpc>
            </a:pPr>
            <a:endParaRPr lang="fa-IR" sz="2200" b="1" dirty="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کارکرد</a:t>
            </a:r>
            <a:endParaRPr lang="fa-IR" sz="2200" b="1" dirty="0">
              <a:solidFill>
                <a:srgbClr val="ED7D31">
                  <a:lumMod val="75000"/>
                </a:srgbClr>
              </a:solidFill>
              <a:cs typeface="B Nazanin" panose="00000400000000000000" pitchFamily="2" charset="-78"/>
            </a:endParaRPr>
          </a:p>
          <a:p>
            <a:pPr algn="justLow" rtl="1">
              <a:lnSpc>
                <a:spcPct val="200000"/>
              </a:lnSpc>
            </a:pPr>
            <a:r>
              <a:rPr lang="fa-IR" sz="2200" b="1" dirty="0">
                <a:solidFill>
                  <a:prstClr val="black"/>
                </a:solidFill>
                <a:cs typeface="B Nazanin" panose="00000400000000000000" pitchFamily="2" charset="-78"/>
              </a:rPr>
              <a:t>ایجاد امید و اطمینان استراتژیک، خنثی‌سازی روایت‌های یأس‌آفرین دشمن، و تبدیل «انتظار برای پیروزی» به یک «قطعیت برنامه‌ریزی‌شده» در فرآیند مبارزه.</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0188381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p:cTn id="15"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1000"/>
                                        <p:tgtEl>
                                          <p:spTgt spid="6">
                                            <p:txEl>
                                              <p:pRg st="3" end="3"/>
                                            </p:txEl>
                                          </p:spTgt>
                                        </p:tgtEl>
                                      </p:cBhvr>
                                    </p:animEffect>
                                    <p:anim calcmode="lin" valueType="num">
                                      <p:cBhvr>
                                        <p:cTn id="2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 calcmode="lin" valueType="num">
                                      <p:cBhvr>
                                        <p:cTn id="30"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Effect transition="in" filter="fade">
                                      <p:cBhvr>
                                        <p:cTn id="38" dur="1000"/>
                                        <p:tgtEl>
                                          <p:spTgt spid="6">
                                            <p:txEl>
                                              <p:pRg st="6" end="6"/>
                                            </p:txEl>
                                          </p:spTgt>
                                        </p:tgtEl>
                                      </p:cBhvr>
                                    </p:animEffect>
                                    <p:anim calcmode="lin" valueType="num">
                                      <p:cBhvr>
                                        <p:cTn id="3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9053" y="1437388"/>
            <a:ext cx="9112077" cy="457817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تبیین</a:t>
            </a:r>
          </a:p>
          <a:p>
            <a:pPr algn="justLow" rtl="1">
              <a:lnSpc>
                <a:spcPct val="200000"/>
              </a:lnSpc>
            </a:pPr>
            <a:r>
              <a:rPr lang="fa-IR" sz="2200" b="1" dirty="0">
                <a:solidFill>
                  <a:prstClr val="black"/>
                </a:solidFill>
                <a:cs typeface="B Nazanin" panose="00000400000000000000" pitchFamily="2" charset="-78"/>
              </a:rPr>
              <a:t>دشمن با هدف منفعل‌سازی جامعه مؤمن، تلاش می‌کند هر شکست موقتی یا تأخیر در پیروزی را به عنوان «نقصان قدرت خدا»، «ناکارآمدی جبهه حق» یا «غلبه نهایی باطل» معرفی کند. قرآن کریم، در برابر این تحریف، سنت نصرت را به عنوان یک قانون تخلف‌ناپذیر تاریخی مطرح می‌سازد: یاری خدا به جبهه حق (رسل و مؤمنان)، وعده‌ای حتمی و مشروط است که در بستر زمان و متناسب با حکمت الهی محقق می‌شود. این سنت، تحلیل حوادث را از حالت «واکنش هیجانی به نقاط عطف» به «درک روندهای حاکم بر تاریخ» ارتقا می‌دهد</a:t>
            </a:r>
            <a:r>
              <a:rPr lang="fa-IR" sz="2200" b="1" dirty="0" smtClean="0">
                <a:solidFill>
                  <a:prstClr val="black"/>
                </a:solidFill>
                <a:cs typeface="B Nazanin" panose="00000400000000000000" pitchFamily="2" charset="-78"/>
              </a:rPr>
              <a:t>.</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7845378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67847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p>
          <a:p>
            <a:pPr marL="342900" indent="-342900" algn="justLow" rtl="1">
              <a:lnSpc>
                <a:spcPct val="250000"/>
              </a:lnSpc>
              <a:buFont typeface="Arial" panose="020B0604020202020204" pitchFamily="34" charset="0"/>
              <a:buChar char="•"/>
            </a:pPr>
            <a:r>
              <a:rPr lang="fa-IR" sz="2200" b="1" dirty="0">
                <a:solidFill>
                  <a:prstClr val="black"/>
                </a:solidFill>
                <a:cs typeface="B Nazanin" panose="00000400000000000000" pitchFamily="2" charset="-78"/>
              </a:rPr>
              <a:t>وَلَینصُرَنَّ اللَّهُ مَن ینصُرُهُ إِنَّ اللَّهَ لَقَوِی عَزیزٌ (حج: 40</a:t>
            </a:r>
            <a:r>
              <a:rPr lang="fa-IR" sz="2200" b="1" dirty="0" smtClean="0">
                <a:solidFill>
                  <a:prstClr val="black"/>
                </a:solidFill>
                <a:cs typeface="B Nazanin" panose="00000400000000000000" pitchFamily="2" charset="-78"/>
              </a:rPr>
              <a:t>)؛</a:t>
            </a:r>
            <a:endParaRPr lang="fa-IR" sz="2200" b="1" dirty="0">
              <a:solidFill>
                <a:prstClr val="black"/>
              </a:solidFill>
              <a:cs typeface="B Nazanin" panose="00000400000000000000" pitchFamily="2" charset="-78"/>
            </a:endParaRPr>
          </a:p>
          <a:p>
            <a:pPr marL="342900" indent="-342900" algn="justLow" rtl="1">
              <a:lnSpc>
                <a:spcPct val="250000"/>
              </a:lnSpc>
              <a:buFont typeface="Arial" panose="020B0604020202020204" pitchFamily="34" charset="0"/>
              <a:buChar char="•"/>
            </a:pPr>
            <a:r>
              <a:rPr lang="fa-IR" sz="2200" b="1" dirty="0">
                <a:solidFill>
                  <a:prstClr val="black"/>
                </a:solidFill>
                <a:cs typeface="B Nazanin" panose="00000400000000000000" pitchFamily="2" charset="-78"/>
              </a:rPr>
              <a:t>یا أَیُّهَا الَّذینَ آمَنُوا إِنْ تَنْصُرُوا اللَّهَ یَنْصُرْکُمْ وَ یُثَبِّتْ أَقْدامَکُمْ (محمد: 7)؛ </a:t>
            </a:r>
            <a:endParaRPr lang="fa-IR" sz="2200" b="1" dirty="0" smtClean="0">
              <a:solidFill>
                <a:prstClr val="black"/>
              </a:solidFill>
              <a:cs typeface="B Nazanin" panose="00000400000000000000" pitchFamily="2" charset="-78"/>
            </a:endParaRPr>
          </a:p>
          <a:p>
            <a:pPr marL="342900" indent="-342900" algn="justLow" rtl="1">
              <a:lnSpc>
                <a:spcPct val="250000"/>
              </a:lnSpc>
              <a:buFont typeface="Arial" panose="020B0604020202020204" pitchFamily="34" charset="0"/>
              <a:buChar char="•"/>
            </a:pPr>
            <a:r>
              <a:rPr lang="fa-IR" sz="2200" b="1" dirty="0" smtClean="0">
                <a:solidFill>
                  <a:prstClr val="black"/>
                </a:solidFill>
                <a:cs typeface="B Nazanin" panose="00000400000000000000" pitchFamily="2" charset="-78"/>
              </a:rPr>
              <a:t>إِنَّا </a:t>
            </a:r>
            <a:r>
              <a:rPr lang="fa-IR" sz="2200" b="1" dirty="0">
                <a:solidFill>
                  <a:prstClr val="black"/>
                </a:solidFill>
                <a:cs typeface="B Nazanin" panose="00000400000000000000" pitchFamily="2" charset="-78"/>
              </a:rPr>
              <a:t>لَنَنْصُرُ رُسُلَنا وَ الَّذِینَ آمَنُوا فِی الْحَیاةِ الدُّنْیا وَ یوْمَ یقُومُ الْأَشْهاد (غافر: 51)؛ </a:t>
            </a:r>
            <a:endParaRPr lang="fa-IR" sz="2200" b="1" dirty="0" smtClean="0">
              <a:solidFill>
                <a:prstClr val="black"/>
              </a:solidFill>
              <a:cs typeface="B Nazanin" panose="00000400000000000000" pitchFamily="2" charset="-78"/>
            </a:endParaRPr>
          </a:p>
          <a:p>
            <a:pPr marL="342900" indent="-342900" algn="justLow" rtl="1">
              <a:lnSpc>
                <a:spcPct val="250000"/>
              </a:lnSpc>
              <a:buFont typeface="Arial" panose="020B0604020202020204" pitchFamily="34" charset="0"/>
              <a:buChar char="•"/>
            </a:pPr>
            <a:r>
              <a:rPr lang="fa-IR" sz="2200" b="1" dirty="0" smtClean="0">
                <a:solidFill>
                  <a:prstClr val="black"/>
                </a:solidFill>
                <a:cs typeface="B Nazanin" panose="00000400000000000000" pitchFamily="2" charset="-78"/>
              </a:rPr>
              <a:t>«</a:t>
            </a:r>
            <a:r>
              <a:rPr lang="fa-IR" sz="2200" b="1" dirty="0">
                <a:solidFill>
                  <a:prstClr val="black"/>
                </a:solidFill>
                <a:cs typeface="B Nazanin" panose="00000400000000000000" pitchFamily="2" charset="-78"/>
              </a:rPr>
              <a:t>كانَ حَقًّا عَلَینا نَصْرُ الْمُؤْمِنِین (روم: 47)؛ </a:t>
            </a:r>
            <a:endParaRPr lang="fa-IR" sz="2200" b="1" dirty="0" smtClean="0">
              <a:solidFill>
                <a:prstClr val="black"/>
              </a:solidFill>
              <a:cs typeface="B Nazanin" panose="00000400000000000000" pitchFamily="2" charset="-78"/>
            </a:endParaRPr>
          </a:p>
          <a:p>
            <a:pPr marL="342900" indent="-342900" algn="justLow" rtl="1">
              <a:lnSpc>
                <a:spcPct val="25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یَنْصُرْکُمُ اللَّهُ فَلا غالِبَ لَکُمْ وَ إِنْ یَخْذُلْکُمْ فَمَنْ ذَا الَّذی یَنْصُرُکُمْ مِنْ بَعْدِهِ وَ عَلَى اللَّهِ فَلْیَتَوَکَلِ الْمُؤْمِنُونَ (آل‌عمران: 160)؛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094094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الهی، وعده‌ای قطعی و تخلف‌ناپذیر اما مشروط است؛ یعنی تحقق آن در گرو ایجاد شرایط لازم در میان مومنان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الهی، به صورت یک فرآیند تدریجی و حکیمانه محقق می‌شود، نه یک رویداد دفعی و تصادفی؛</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الهی همیشه فوری و بدون فاصله زمانی ظاهر نمی شود.</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تأخیر </a:t>
            </a:r>
            <a:r>
              <a:rPr lang="fa-IR" sz="2000" b="1" dirty="0">
                <a:solidFill>
                  <a:prstClr val="black"/>
                </a:solidFill>
                <a:cs typeface="B Nazanin" panose="00000400000000000000" pitchFamily="2" charset="-78"/>
              </a:rPr>
              <a:t>در نصرت الهی به معنای نقض وعده نیست</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 </a:t>
            </a: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همواره به معنای پیروزی نظامی فوری نیست. </a:t>
            </a:r>
            <a:endParaRPr lang="fa-IR" sz="20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الهی معادله ای دو سویه و متوازن است؛ (اقدام اصیل انسانی و نصرت حتمی الهی</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پیروزی، محصول ایمان فعال، مجاهدت مستمر و وفاداری به مسیر حق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شکست‌ها در چارچوب امتحان، تربیت و آماده‌سازی برای نصرت بزرگ‌تر معنا پیدا می‌کنند.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گاهی ریشه و عامل شکست‌ها را باید در اسباب مادی و عواملی انسانی جستجو کرد.</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نصرت الهی، در بسیاری از موارد، یک فرآیند تدریجی است که حکمت‌های خاص خود را دنبال می‌کند. </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6298386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Effect transition="in" filter="fade">
                                      <p:cBhvr>
                                        <p:cTn id="78" dur="1000"/>
                                        <p:tgtEl>
                                          <p:spTgt spid="6">
                                            <p:txEl>
                                              <p:pRg st="10" end="10"/>
                                            </p:txEl>
                                          </p:spTgt>
                                        </p:tgtEl>
                                      </p:cBhvr>
                                    </p:animEffect>
                                    <p:anim calcmode="lin" valueType="num">
                                      <p:cBhvr>
                                        <p:cTn id="7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01643"/>
            <a:ext cx="9112077" cy="620939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سنّت یعنی قانون، قاعده؛ خدای متعال در عالم طبیعت، در عالم انسان قواعدی دارد، قوانینی دارد... یکی از این قوانین این است: لَیَنصُرَنَّ اللَهُ مَن یَنصُرُه؛ هر کسی که خدا را نصرت کند، خدا او را نصرت </a:t>
            </a:r>
            <a:r>
              <a:rPr lang="fa-IR" sz="2000" b="1" dirty="0" smtClean="0">
                <a:solidFill>
                  <a:prstClr val="black"/>
                </a:solidFill>
                <a:cs typeface="B Nazanin" panose="00000400000000000000" pitchFamily="2" charset="-78"/>
              </a:rPr>
              <a:t>می‌کند</a:t>
            </a:r>
            <a:r>
              <a:rPr lang="fa-IR" sz="2000" b="1" dirty="0">
                <a:solidFill>
                  <a:prstClr val="black"/>
                </a:solidFill>
                <a:cs typeface="B Nazanin" panose="00000400000000000000" pitchFamily="2" charset="-78"/>
              </a:rPr>
              <a:t>؛ لَیَنصُرَنَّ الله </a:t>
            </a: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با چند علامت تأکید </a:t>
            </a: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یا «اِن تَنصُرُوا اللَهَ یَنصُرکُم»؛ این سنّت الهی است. اگر طریقی که شما دارید </a:t>
            </a:r>
            <a:r>
              <a:rPr lang="fa-IR" sz="2000" b="1" dirty="0" smtClean="0">
                <a:solidFill>
                  <a:prstClr val="black"/>
                </a:solidFill>
                <a:cs typeface="B Nazanin" panose="00000400000000000000" pitchFamily="2" charset="-78"/>
              </a:rPr>
              <a:t>می‌روید</a:t>
            </a:r>
            <a:r>
              <a:rPr lang="fa-IR" sz="2000" b="1" dirty="0">
                <a:solidFill>
                  <a:prstClr val="black"/>
                </a:solidFill>
                <a:cs typeface="B Nazanin" panose="00000400000000000000" pitchFamily="2" charset="-78"/>
              </a:rPr>
              <a:t>، کاری که شما دارید </a:t>
            </a:r>
            <a:r>
              <a:rPr lang="fa-IR" sz="2000" b="1" dirty="0" smtClean="0">
                <a:solidFill>
                  <a:prstClr val="black"/>
                </a:solidFill>
                <a:cs typeface="B Nazanin" panose="00000400000000000000" pitchFamily="2" charset="-78"/>
              </a:rPr>
              <a:t>می‌کنید</a:t>
            </a:r>
            <a:r>
              <a:rPr lang="fa-IR" sz="2000" b="1" dirty="0">
                <a:solidFill>
                  <a:prstClr val="black"/>
                </a:solidFill>
                <a:cs typeface="B Nazanin" panose="00000400000000000000" pitchFamily="2" charset="-78"/>
              </a:rPr>
              <a:t>، جهت‌گیری شما، نصرت خدا [باشد] </a:t>
            </a: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نصرت خدا یعنی نصرت دین خدا، یعنی نصرت </a:t>
            </a:r>
            <a:r>
              <a:rPr lang="fa-IR" sz="2000" b="1" dirty="0" smtClean="0">
                <a:solidFill>
                  <a:prstClr val="black"/>
                </a:solidFill>
                <a:cs typeface="B Nazanin" panose="00000400000000000000" pitchFamily="2" charset="-78"/>
              </a:rPr>
              <a:t>ارزش‌های </a:t>
            </a:r>
            <a:r>
              <a:rPr lang="fa-IR" sz="2000" b="1" dirty="0">
                <a:solidFill>
                  <a:prstClr val="black"/>
                </a:solidFill>
                <a:cs typeface="B Nazanin" panose="00000400000000000000" pitchFamily="2" charset="-78"/>
              </a:rPr>
              <a:t>الهی؛ یعنی </a:t>
            </a:r>
            <a:r>
              <a:rPr lang="fa-IR" sz="2000" b="1" dirty="0" smtClean="0">
                <a:solidFill>
                  <a:prstClr val="black"/>
                </a:solidFill>
                <a:cs typeface="B Nazanin" panose="00000400000000000000" pitchFamily="2" charset="-78"/>
              </a:rPr>
              <a:t>این-اگر </a:t>
            </a:r>
            <a:r>
              <a:rPr lang="fa-IR" sz="2000" b="1" dirty="0">
                <a:solidFill>
                  <a:prstClr val="black"/>
                </a:solidFill>
                <a:cs typeface="B Nazanin" panose="00000400000000000000" pitchFamily="2" charset="-78"/>
              </a:rPr>
              <a:t>در این جهت حرکت بکنید، پیروز خواهید شد، خدا شما را کمک خواهد کرد. البتّه به شرطی که حرکت کنید، عمل کنید، نه اینکه [فقط] بگویید؛ عمل کنید. این یک سنّت الهی است. </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همه‌ </a:t>
            </a:r>
            <a:r>
              <a:rPr lang="fa-IR" sz="2000" b="1" dirty="0">
                <a:solidFill>
                  <a:prstClr val="black"/>
                </a:solidFill>
                <a:cs typeface="B Nazanin" panose="00000400000000000000" pitchFamily="2" charset="-78"/>
              </a:rPr>
              <a:t>ما بدانیم که تا در راه خدا و برای خدا کار </a:t>
            </a:r>
            <a:r>
              <a:rPr lang="fa-IR" sz="2000" b="1" dirty="0" smtClean="0">
                <a:solidFill>
                  <a:prstClr val="black"/>
                </a:solidFill>
                <a:cs typeface="B Nazanin" panose="00000400000000000000" pitchFamily="2" charset="-78"/>
              </a:rPr>
              <a:t>می‌کنیم</a:t>
            </a:r>
            <a:r>
              <a:rPr lang="fa-IR" sz="2000" b="1" dirty="0">
                <a:solidFill>
                  <a:prstClr val="black"/>
                </a:solidFill>
                <a:cs typeface="B Nazanin" panose="00000400000000000000" pitchFamily="2" charset="-78"/>
              </a:rPr>
              <a:t>، حرکت </a:t>
            </a:r>
            <a:r>
              <a:rPr lang="fa-IR" sz="2000" b="1" dirty="0" smtClean="0">
                <a:solidFill>
                  <a:prstClr val="black"/>
                </a:solidFill>
                <a:cs typeface="B Nazanin" panose="00000400000000000000" pitchFamily="2" charset="-78"/>
              </a:rPr>
              <a:t>می‌کنیم</a:t>
            </a:r>
            <a:r>
              <a:rPr lang="fa-IR" sz="2000" b="1" dirty="0">
                <a:solidFill>
                  <a:prstClr val="black"/>
                </a:solidFill>
                <a:cs typeface="B Nazanin" panose="00000400000000000000" pitchFamily="2" charset="-78"/>
              </a:rPr>
              <a:t>، حرف </a:t>
            </a:r>
            <a:r>
              <a:rPr lang="fa-IR" sz="2000" b="1" dirty="0" smtClean="0">
                <a:solidFill>
                  <a:prstClr val="black"/>
                </a:solidFill>
                <a:cs typeface="B Nazanin" panose="00000400000000000000" pitchFamily="2" charset="-78"/>
              </a:rPr>
              <a:t>می‌زنیم</a:t>
            </a:r>
            <a:r>
              <a:rPr lang="fa-IR" sz="2000" b="1" dirty="0">
                <a:solidFill>
                  <a:prstClr val="black"/>
                </a:solidFill>
                <a:cs typeface="B Nazanin" panose="00000400000000000000" pitchFamily="2" charset="-78"/>
              </a:rPr>
              <a:t>، خدا به ما کمک خواهد کرد؛ این </a:t>
            </a:r>
            <a:r>
              <a:rPr lang="fa-IR" sz="2000" b="1" dirty="0" smtClean="0">
                <a:solidFill>
                  <a:prstClr val="black"/>
                </a:solidFill>
                <a:cs typeface="B Nazanin" panose="00000400000000000000" pitchFamily="2" charset="-78"/>
              </a:rPr>
              <a:t>وعده‌ </a:t>
            </a:r>
            <a:r>
              <a:rPr lang="fa-IR" sz="2000" b="1" dirty="0">
                <a:solidFill>
                  <a:prstClr val="black"/>
                </a:solidFill>
                <a:cs typeface="B Nazanin" panose="00000400000000000000" pitchFamily="2" charset="-78"/>
              </a:rPr>
              <a:t>الهی است: اِن تَنصُرُوا اللَهَ یَنصُرکُم؛ وَ لَیَنصُرَنَّ اللَهُ مَن یَنصُرُه. اگر نیّت شما نصرت خدا است، بلاشک خدای متعال به شما کمک خواهد کرد؛ گاهی </a:t>
            </a:r>
            <a:r>
              <a:rPr lang="fa-IR" sz="2000" b="1" dirty="0" smtClean="0">
                <a:solidFill>
                  <a:prstClr val="black"/>
                </a:solidFill>
                <a:cs typeface="B Nazanin" panose="00000400000000000000" pitchFamily="2" charset="-78"/>
              </a:rPr>
              <a:t>طریقه‌ </a:t>
            </a:r>
            <a:r>
              <a:rPr lang="fa-IR" sz="2000" b="1" dirty="0">
                <a:solidFill>
                  <a:prstClr val="black"/>
                </a:solidFill>
                <a:cs typeface="B Nazanin" panose="00000400000000000000" pitchFamily="2" charset="-78"/>
              </a:rPr>
              <a:t>کمک را خودمان </a:t>
            </a:r>
            <a:r>
              <a:rPr lang="fa-IR" sz="2000" b="1" dirty="0" smtClean="0">
                <a:solidFill>
                  <a:prstClr val="black"/>
                </a:solidFill>
                <a:cs typeface="B Nazanin" panose="00000400000000000000" pitchFamily="2" charset="-78"/>
              </a:rPr>
              <a:t>می‌فهمیم</a:t>
            </a:r>
            <a:r>
              <a:rPr lang="fa-IR" sz="2000" b="1" dirty="0">
                <a:solidFill>
                  <a:prstClr val="black"/>
                </a:solidFill>
                <a:cs typeface="B Nazanin" panose="00000400000000000000" pitchFamily="2" charset="-78"/>
              </a:rPr>
              <a:t>، تشخیص </a:t>
            </a:r>
            <a:r>
              <a:rPr lang="fa-IR" sz="2000" b="1" dirty="0" smtClean="0">
                <a:solidFill>
                  <a:prstClr val="black"/>
                </a:solidFill>
                <a:cs typeface="B Nazanin" panose="00000400000000000000" pitchFamily="2" charset="-78"/>
              </a:rPr>
              <a:t>می‌دهیم</a:t>
            </a:r>
            <a:r>
              <a:rPr lang="fa-IR" sz="2000" b="1" dirty="0">
                <a:solidFill>
                  <a:prstClr val="black"/>
                </a:solidFill>
                <a:cs typeface="B Nazanin" panose="00000400000000000000" pitchFamily="2" charset="-78"/>
              </a:rPr>
              <a:t>، گاهی هم </a:t>
            </a:r>
            <a:r>
              <a:rPr lang="fa-IR" sz="2000" b="1" dirty="0" smtClean="0">
                <a:solidFill>
                  <a:prstClr val="black"/>
                </a:solidFill>
                <a:cs typeface="B Nazanin" panose="00000400000000000000" pitchFamily="2" charset="-78"/>
              </a:rPr>
              <a:t>نمی‌فهمیم</a:t>
            </a:r>
            <a:r>
              <a:rPr lang="fa-IR" sz="2000" b="1" dirty="0">
                <a:solidFill>
                  <a:prstClr val="black"/>
                </a:solidFill>
                <a:cs typeface="B Nazanin" panose="00000400000000000000" pitchFamily="2" charset="-78"/>
              </a:rPr>
              <a:t>، می‌بینیم کمک شدیم، می‌بینیم کار راه افتاد، کار پیش رفت؛ این کمک الهی است</a:t>
            </a:r>
            <a:r>
              <a:rPr lang="fa-IR" sz="2000" b="1" dirty="0" smtClean="0">
                <a:solidFill>
                  <a:prstClr val="black"/>
                </a:solidFill>
                <a:cs typeface="B Nazanin" panose="00000400000000000000" pitchFamily="2" charset="-78"/>
              </a:rPr>
              <a:t>.</a:t>
            </a:r>
            <a:r>
              <a:rPr lang="fa-IR" sz="2300" b="1" dirty="0" smtClean="0">
                <a:solidFill>
                  <a:prstClr val="black"/>
                </a:solidFill>
                <a:cs typeface="B Nazanin" panose="00000400000000000000" pitchFamily="2" charset="-78"/>
              </a:rPr>
              <a:t> </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6336675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50920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سنت معیت الهی (حضور خدا در میدان</a:t>
            </a:r>
            <a:r>
              <a:rPr lang="fa-IR" sz="2200" b="1" dirty="0" smtClean="0">
                <a:solidFill>
                  <a:srgbClr val="0070C0"/>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تعریف سنت</a:t>
            </a:r>
          </a:p>
          <a:p>
            <a:pPr algn="justLow" rtl="1">
              <a:lnSpc>
                <a:spcPct val="150000"/>
              </a:lnSpc>
            </a:pPr>
            <a:r>
              <a:rPr lang="fa-IR" sz="2200" b="1" dirty="0">
                <a:solidFill>
                  <a:prstClr val="black"/>
                </a:solidFill>
                <a:cs typeface="B Nazanin" panose="00000400000000000000" pitchFamily="2" charset="-78"/>
              </a:rPr>
              <a:t>سنت معیت الهی در زندگی فردی، عبارت است از حضور ادراکی و حمایتی خداوند در تمام ابعاد وجودی و حیات مؤمن، به‌گونه‌ای که فرد پیوسته حضور او را حس می‌کند (ادراک قلبی) و از برکات و توانمندی‌های ناشی از این همراهی در جهت حرکت به سوی کمال و غلبه بر موانع بهره‌مند می‌شود. به عبارت دیگر، معیت الهی یعنی: «خداوند با توست، نه فقط ناظر بر تو، بلکه یار و پشتیبان فعال تو در هر قدم از مسیر زندگی، با هدف توانمندسازی و ارتقای تو</a:t>
            </a:r>
            <a:r>
              <a:rPr lang="fa-IR" sz="2200" b="1" dirty="0" smtClean="0">
                <a:solidFill>
                  <a:prstClr val="black"/>
                </a:solidFill>
                <a:cs typeface="B Nazanin" panose="00000400000000000000" pitchFamily="2" charset="-78"/>
              </a:rPr>
              <a:t>.»</a:t>
            </a:r>
          </a:p>
          <a:p>
            <a:pPr algn="justLow" rtl="1">
              <a:lnSpc>
                <a:spcPct val="150000"/>
              </a:lnSpc>
            </a:pPr>
            <a:r>
              <a:rPr lang="fa-IR" sz="2200" b="1" dirty="0" smtClean="0">
                <a:solidFill>
                  <a:srgbClr val="ED7D31">
                    <a:lumMod val="75000"/>
                  </a:srgbClr>
                </a:solidFill>
                <a:cs typeface="B Nazanin" panose="00000400000000000000" pitchFamily="2" charset="-78"/>
              </a:rPr>
              <a:t>کارکرد</a:t>
            </a:r>
            <a:endParaRPr lang="fa-IR" sz="2200" b="1" dirty="0">
              <a:solidFill>
                <a:srgbClr val="ED7D31">
                  <a:lumMod val="75000"/>
                </a:srgbClr>
              </a:solidFill>
              <a:cs typeface="B Nazanin" panose="00000400000000000000" pitchFamily="2" charset="-78"/>
            </a:endParaRPr>
          </a:p>
          <a:p>
            <a:pPr algn="justLow" rtl="1">
              <a:lnSpc>
                <a:spcPct val="200000"/>
              </a:lnSpc>
            </a:pPr>
            <a:r>
              <a:rPr lang="fa-IR" sz="2200" b="1" dirty="0">
                <a:solidFill>
                  <a:prstClr val="black"/>
                </a:solidFill>
                <a:cs typeface="B Nazanin" panose="00000400000000000000" pitchFamily="2" charset="-78"/>
              </a:rPr>
              <a:t>تقویت روحیه و ایجاد تاب‌آوری روانی-عقیدتی در برابر فشارهای جنگ روانی دشمن، تبدیل احساس تنهایی و ضعف به احساس امنیت و قدرت ناشی از همراهی مطلق..</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2025522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9053" y="1437388"/>
            <a:ext cx="9112077" cy="4070345"/>
          </a:xfrm>
          <a:prstGeom prst="rect">
            <a:avLst/>
          </a:prstGeom>
          <a:noFill/>
        </p:spPr>
        <p:txBody>
          <a:bodyPr wrap="square" rtlCol="1">
            <a:spAutoFit/>
          </a:bodyPr>
          <a:lstStyle/>
          <a:p>
            <a:pPr marL="342900" indent="-342900" algn="justLow" rtl="1">
              <a:lnSpc>
                <a:spcPct val="20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تبیین</a:t>
            </a:r>
          </a:p>
          <a:p>
            <a:pPr algn="justLow" rtl="1">
              <a:lnSpc>
                <a:spcPct val="200000"/>
              </a:lnSpc>
            </a:pPr>
            <a:r>
              <a:rPr lang="fa-IR" sz="2200" b="1" dirty="0">
                <a:solidFill>
                  <a:prstClr val="black"/>
                </a:solidFill>
                <a:cs typeface="B Nazanin" panose="00000400000000000000" pitchFamily="2" charset="-78"/>
              </a:rPr>
              <a:t>دشمن در جنگ روایی، با القای حس «تنهایی»، «انزوای بین‌المللی» و «عدم تعادل قوا» سعی در تضعیف اراده و ایجاد ترس در جبهه مؤمنان دارد. قرآن کریم در برابر این حمله، سنت «معیت الهی» را مطرح می‌سازد؛ مفهومی که خدا را نه ناظری منفعل و دور، بلکه حاضری فعال، همراهی مباشر و پشتیبانی قادر در متن میدان نبرد و زندگی مؤمنان معرفی می‌کند. این معیت، یک حس پشتوانه بی‌نهایت را ایجاد می‌کند که مادی‌ترین محاسبات را تحت‌الشعاع قرار می‌دهد.</a:t>
            </a:r>
            <a:endParaRPr lang="fa-IR" sz="2200" b="1" dirty="0" smtClean="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628222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0892" y="992548"/>
            <a:ext cx="9256637" cy="555536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إِنَّ اللَّهَ مَعَ الَّذِينَ اتَّقَوا وَالَّذِينَ هُم مُّحْسِنُونَ (</a:t>
            </a:r>
            <a:r>
              <a:rPr lang="fa-IR" sz="2300" b="1" dirty="0" smtClean="0">
                <a:solidFill>
                  <a:prstClr val="black"/>
                </a:solidFill>
                <a:cs typeface="B Nazanin" panose="00000400000000000000" pitchFamily="2" charset="-78"/>
              </a:rPr>
              <a:t>نحل:۱۲۸</a:t>
            </a:r>
            <a:r>
              <a:rPr lang="fa-IR" sz="2300" b="1" dirty="0">
                <a:solidFill>
                  <a:prstClr val="black"/>
                </a:solidFill>
                <a:cs typeface="B Nazanin" panose="00000400000000000000" pitchFamily="2" charset="-78"/>
              </a:rPr>
              <a:t>)؛ </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لَا تَحْزَنْ إِنَّ اللَّهَ مَعَنَا (</a:t>
            </a:r>
            <a:r>
              <a:rPr lang="fa-IR" sz="2300" b="1" dirty="0" smtClean="0">
                <a:solidFill>
                  <a:prstClr val="black"/>
                </a:solidFill>
                <a:cs typeface="B Nazanin" panose="00000400000000000000" pitchFamily="2" charset="-78"/>
              </a:rPr>
              <a:t>توبه:۴۰</a:t>
            </a:r>
            <a:r>
              <a:rPr lang="fa-IR" sz="2300" b="1" dirty="0">
                <a:solidFill>
                  <a:prstClr val="black"/>
                </a:solidFill>
                <a:cs typeface="B Nazanin" panose="00000400000000000000" pitchFamily="2" charset="-78"/>
              </a:rPr>
              <a:t>)؛</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وَ الَّذِينَ جاهَدُوا فِينا لَنَهْدِيَنَّهُمْ سُبُلَنا وَ إِنَّ اللَّهَ لَمَعَ الْمُحْسِنِين( عنکبوت:69)؛ </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فَلَا تَهِنُوا وَتَدْعُوا إِلَى السَّلْمِ وَأَنْتُمُ الْأَعْلَوْنَ وَاللَّهُ مَعَکُمْ وَلَنْ یَتِرَکُمْ أَعْمَالَکُمْ (محمد: 35)؛</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قالَ لا تَخافا إِنَّني مَعَكُما أَسمَعُ وَأَرى (طه: 46)؛ </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فَلَمّا تَراءَى الجَمعانِ قالَ أَصحابُ موسى إِنّا لَمُدرَكونَ قالَ كَلّا إِنَّ مَعِيَ رَبّي سَيَهدينِ(شعرا: 61-62)؛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79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023044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4872"/>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61449" y="-212644"/>
            <a:ext cx="2237591" cy="2317801"/>
          </a:xfrm>
          <a:prstGeom prst="rect">
            <a:avLst/>
          </a:prstGeom>
        </p:spPr>
      </p:pic>
      <p:pic>
        <p:nvPicPr>
          <p:cNvPr id="4" name="Picture 3">
            <a:extLst>
              <a:ext uri="{FF2B5EF4-FFF2-40B4-BE49-F238E27FC236}">
                <a16:creationId xmlns:a16="http://schemas.microsoft.com/office/drawing/2014/main" xmlns="" id="{B6ACE6B9-9130-8B84-24E6-B03BFFC7DE8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24000" y="-6394"/>
            <a:ext cx="7315200" cy="1243578"/>
          </a:xfrm>
          <a:prstGeom prst="rect">
            <a:avLst/>
          </a:prstGeom>
        </p:spPr>
      </p:pic>
      <p:sp>
        <p:nvSpPr>
          <p:cNvPr id="7" name="TextBox 6">
            <a:extLst>
              <a:ext uri="{FF2B5EF4-FFF2-40B4-BE49-F238E27FC236}">
                <a16:creationId xmlns:a16="http://schemas.microsoft.com/office/drawing/2014/main" xmlns="" id="{9F6F0F3F-0E25-84C7-8212-BE0B2481A4DD}"/>
              </a:ext>
            </a:extLst>
          </p:cNvPr>
          <p:cNvSpPr txBox="1"/>
          <p:nvPr/>
        </p:nvSpPr>
        <p:spPr>
          <a:xfrm>
            <a:off x="1483962" y="317652"/>
            <a:ext cx="7395276" cy="400110"/>
          </a:xfrm>
          <a:prstGeom prst="rect">
            <a:avLst/>
          </a:prstGeom>
          <a:noFill/>
        </p:spPr>
        <p:txBody>
          <a:bodyPr wrap="square" rtlCol="1">
            <a:spAutoFit/>
          </a:bodyPr>
          <a:lstStyle/>
          <a:p>
            <a:pPr algn="ctr" rtl="1"/>
            <a:r>
              <a:rPr lang="fa-IR" sz="2000" dirty="0" smtClean="0">
                <a:solidFill>
                  <a:prstClr val="white">
                    <a:lumMod val="95000"/>
                  </a:prstClr>
                </a:solidFill>
                <a:cs typeface="B Titr" panose="00000700000000000000" pitchFamily="2" charset="-78"/>
              </a:rPr>
              <a:t>نقشه راه </a:t>
            </a:r>
            <a:r>
              <a:rPr lang="fa-IR" sz="2000" dirty="0">
                <a:solidFill>
                  <a:prstClr val="white">
                    <a:lumMod val="95000"/>
                  </a:prstClr>
                </a:solidFill>
                <a:cs typeface="B Titr" panose="00000700000000000000" pitchFamily="2" charset="-78"/>
              </a:rPr>
              <a:t>قرآنی  برای  مدیریت شرایط </a:t>
            </a:r>
            <a:r>
              <a:rPr lang="fa-IR" sz="2000" dirty="0" smtClean="0">
                <a:solidFill>
                  <a:prstClr val="white">
                    <a:lumMod val="95000"/>
                  </a:prstClr>
                </a:solidFill>
                <a:cs typeface="B Titr" panose="00000700000000000000" pitchFamily="2" charset="-78"/>
              </a:rPr>
              <a:t>جنگ، تهدید</a:t>
            </a:r>
            <a:r>
              <a:rPr lang="fa-IR" sz="2000" dirty="0">
                <a:solidFill>
                  <a:prstClr val="white">
                    <a:lumMod val="95000"/>
                  </a:prstClr>
                </a:solidFill>
                <a:cs typeface="B Titr" panose="00000700000000000000" pitchFamily="2" charset="-78"/>
              </a:rPr>
              <a:t>، بحران و </a:t>
            </a:r>
            <a:r>
              <a:rPr lang="fa-IR" sz="2000" dirty="0" smtClean="0">
                <a:solidFill>
                  <a:prstClr val="white">
                    <a:lumMod val="95000"/>
                  </a:prstClr>
                </a:solidFill>
                <a:cs typeface="B Titr" panose="00000700000000000000" pitchFamily="2" charset="-78"/>
              </a:rPr>
              <a:t>فتنه</a:t>
            </a:r>
            <a:endParaRPr lang="fa-IR" sz="4400" dirty="0">
              <a:solidFill>
                <a:prstClr val="white">
                  <a:lumMod val="95000"/>
                </a:prstClr>
              </a:solidFill>
              <a:cs typeface="B Titr" panose="00000700000000000000" pitchFamily="2" charset="-78"/>
            </a:endParaRPr>
          </a:p>
        </p:txBody>
      </p:sp>
      <p:sp>
        <p:nvSpPr>
          <p:cNvPr id="12" name="Rounded Rectangle 5">
            <a:extLst>
              <a:ext uri="{FF2B5EF4-FFF2-40B4-BE49-F238E27FC236}">
                <a16:creationId xmlns="" xmlns:a16="http://schemas.microsoft.com/office/drawing/2014/main" id="{45FDA0D1-F768-47E3-BCDB-9595448C6C74}"/>
              </a:ext>
            </a:extLst>
          </p:cNvPr>
          <p:cNvSpPr/>
          <p:nvPr/>
        </p:nvSpPr>
        <p:spPr>
          <a:xfrm>
            <a:off x="10116330" y="2436191"/>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258501" y="33071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a:solidFill>
                  <a:prstClr val="black"/>
                </a:solidFill>
                <a:cs typeface="B Titr" panose="00000700000000000000" pitchFamily="2" charset="-78"/>
              </a:rPr>
              <a:t>9</a:t>
            </a:r>
          </a:p>
        </p:txBody>
      </p:sp>
      <p:sp>
        <p:nvSpPr>
          <p:cNvPr id="13" name="TextBox 12">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21" name="Content Placeholder 2"/>
          <p:cNvSpPr txBox="1">
            <a:spLocks/>
          </p:cNvSpPr>
          <p:nvPr/>
        </p:nvSpPr>
        <p:spPr>
          <a:xfrm>
            <a:off x="604269" y="2579551"/>
            <a:ext cx="9388465" cy="1998069"/>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lvl="0" indent="0" algn="ctr" rtl="1">
              <a:lnSpc>
                <a:spcPct val="170000"/>
              </a:lnSpc>
              <a:buClr>
                <a:srgbClr val="90C226"/>
              </a:buClr>
              <a:buNone/>
            </a:pPr>
            <a:r>
              <a:rPr lang="fa-IR" sz="7200" b="1" dirty="0" smtClean="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مبانی</a:t>
            </a:r>
            <a:r>
              <a:rPr lang="fa-IR" sz="7200" b="1" dirty="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 چارچوب و منطق حاکم بر منظومه </a:t>
            </a:r>
            <a:r>
              <a:rPr lang="fa-IR" sz="7200" b="1" dirty="0" smtClean="0">
                <a:solidFill>
                  <a:srgbClr val="002060"/>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قرآنی</a:t>
            </a:r>
            <a:endParaRPr kumimoji="0" lang="fa-IR" sz="7200" b="1" i="0" u="none" strike="noStrike" kern="1200" cap="none" spc="0" normalizeH="0" baseline="0" noProof="0" dirty="0">
              <a:ln>
                <a:noFill/>
              </a:ln>
              <a:solidFill>
                <a:srgbClr val="002060"/>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pic>
        <p:nvPicPr>
          <p:cNvPr id="22" name="Picture 21">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24929" y="5833494"/>
            <a:ext cx="6887263" cy="882933"/>
          </a:xfrm>
          <a:prstGeom prst="rect">
            <a:avLst/>
          </a:prstGeom>
        </p:spPr>
      </p:pic>
      <p:pic>
        <p:nvPicPr>
          <p:cNvPr id="23" name="Picture 22">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517" y="-329973"/>
            <a:ext cx="2237591" cy="2317801"/>
          </a:xfrm>
          <a:prstGeom prst="rect">
            <a:avLst/>
          </a:prstGeom>
        </p:spPr>
      </p:pic>
      <p:pic>
        <p:nvPicPr>
          <p:cNvPr id="24" name="Picture 23">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58" y="4739410"/>
            <a:ext cx="2237591" cy="2317801"/>
          </a:xfrm>
          <a:prstGeom prst="rect">
            <a:avLst/>
          </a:prstGeom>
        </p:spPr>
      </p:pic>
      <p:sp>
        <p:nvSpPr>
          <p:cNvPr id="25" name="Content Placeholder 2"/>
          <p:cNvSpPr txBox="1">
            <a:spLocks/>
          </p:cNvSpPr>
          <p:nvPr/>
        </p:nvSpPr>
        <p:spPr>
          <a:xfrm>
            <a:off x="561149" y="1420651"/>
            <a:ext cx="8694042" cy="764694"/>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lvl="0" indent="0" algn="ctr" rtl="1">
              <a:lnSpc>
                <a:spcPct val="170000"/>
              </a:lnSpc>
              <a:buClr>
                <a:srgbClr val="90C226"/>
              </a:buClr>
              <a:buNone/>
            </a:pPr>
            <a:r>
              <a:rPr lang="fa-IR" sz="3600" b="1" dirty="0" smtClean="0">
                <a:solidFill>
                  <a:srgbClr val="C42F1A">
                    <a:lumMod val="75000"/>
                  </a:srgbClr>
                </a:solidFill>
                <a:latin typeface="IranNastaliq" panose="02020505000000020003" pitchFamily="18" charset="0"/>
                <a:cs typeface="B Titr" panose="00000700000000000000" pitchFamily="2" charset="-78"/>
              </a:rPr>
              <a:t>بخش اول: کلیات</a:t>
            </a:r>
            <a:endParaRPr kumimoji="0" lang="fa-IR" sz="3600" b="1" i="0" u="none" strike="noStrike" kern="1200" cap="none" spc="0" normalizeH="0" baseline="0" noProof="0" dirty="0">
              <a:ln>
                <a:noFill/>
              </a:ln>
              <a:solidFill>
                <a:srgbClr val="C42F1A">
                  <a:lumMod val="75000"/>
                </a:srgbClr>
              </a:solidFill>
              <a:effectLst/>
              <a:uLnTx/>
              <a:uFillTx/>
              <a:latin typeface="IranNastaliq" panose="02020505000000020003" pitchFamily="18" charset="0"/>
              <a:cs typeface="B Titr" panose="00000700000000000000" pitchFamily="2" charset="-78"/>
            </a:endParaRPr>
          </a:p>
        </p:txBody>
      </p:sp>
    </p:spTree>
    <p:extLst>
      <p:ext uri="{BB962C8B-B14F-4D97-AF65-F5344CB8AC3E}">
        <p14:creationId xmlns:p14="http://schemas.microsoft.com/office/powerpoint/2010/main" val="384889251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 calcmode="lin" valueType="num">
                                      <p:cBhvr>
                                        <p:cTn id="9" dur="1250" fill="hold"/>
                                        <p:tgtEl>
                                          <p:spTgt spid="5"/>
                                        </p:tgtEl>
                                        <p:attrNameLst>
                                          <p:attrName>style.rotation</p:attrName>
                                        </p:attrNameLst>
                                      </p:cBhvr>
                                      <p:tavLst>
                                        <p:tav tm="0">
                                          <p:val>
                                            <p:fltVal val="90"/>
                                          </p:val>
                                        </p:tav>
                                        <p:tav tm="100000">
                                          <p:val>
                                            <p:fltVal val="0"/>
                                          </p:val>
                                        </p:tav>
                                      </p:tavLst>
                                    </p:anim>
                                    <p:animEffect transition="in" filter="fade">
                                      <p:cBhvr>
                                        <p:cTn id="10" dur="1250"/>
                                        <p:tgtEl>
                                          <p:spTgt spid="5"/>
                                        </p:tgtEl>
                                      </p:cBhvr>
                                    </p:animEffect>
                                  </p:childTnLst>
                                </p:cTn>
                              </p:par>
                              <p:par>
                                <p:cTn id="11" presetID="3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p:cTn id="13" dur="1250" fill="hold"/>
                                        <p:tgtEl>
                                          <p:spTgt spid="23"/>
                                        </p:tgtEl>
                                        <p:attrNameLst>
                                          <p:attrName>ppt_w</p:attrName>
                                        </p:attrNameLst>
                                      </p:cBhvr>
                                      <p:tavLst>
                                        <p:tav tm="0">
                                          <p:val>
                                            <p:fltVal val="0"/>
                                          </p:val>
                                        </p:tav>
                                        <p:tav tm="100000">
                                          <p:val>
                                            <p:strVal val="#ppt_w"/>
                                          </p:val>
                                        </p:tav>
                                      </p:tavLst>
                                    </p:anim>
                                    <p:anim calcmode="lin" valueType="num">
                                      <p:cBhvr>
                                        <p:cTn id="14" dur="1250" fill="hold"/>
                                        <p:tgtEl>
                                          <p:spTgt spid="23"/>
                                        </p:tgtEl>
                                        <p:attrNameLst>
                                          <p:attrName>ppt_h</p:attrName>
                                        </p:attrNameLst>
                                      </p:cBhvr>
                                      <p:tavLst>
                                        <p:tav tm="0">
                                          <p:val>
                                            <p:fltVal val="0"/>
                                          </p:val>
                                        </p:tav>
                                        <p:tav tm="100000">
                                          <p:val>
                                            <p:strVal val="#ppt_h"/>
                                          </p:val>
                                        </p:tav>
                                      </p:tavLst>
                                    </p:anim>
                                    <p:anim calcmode="lin" valueType="num">
                                      <p:cBhvr>
                                        <p:cTn id="15" dur="1250" fill="hold"/>
                                        <p:tgtEl>
                                          <p:spTgt spid="23"/>
                                        </p:tgtEl>
                                        <p:attrNameLst>
                                          <p:attrName>style.rotation</p:attrName>
                                        </p:attrNameLst>
                                      </p:cBhvr>
                                      <p:tavLst>
                                        <p:tav tm="0">
                                          <p:val>
                                            <p:fltVal val="90"/>
                                          </p:val>
                                        </p:tav>
                                        <p:tav tm="100000">
                                          <p:val>
                                            <p:fltVal val="0"/>
                                          </p:val>
                                        </p:tav>
                                      </p:tavLst>
                                    </p:anim>
                                    <p:animEffect transition="in" filter="fade">
                                      <p:cBhvr>
                                        <p:cTn id="16" dur="125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25">
                                            <p:txEl>
                                              <p:pRg st="0" end="0"/>
                                            </p:txEl>
                                          </p:spTgt>
                                        </p:tgtEl>
                                        <p:attrNameLst>
                                          <p:attrName>style.visibility</p:attrName>
                                        </p:attrNameLst>
                                      </p:cBhvr>
                                      <p:to>
                                        <p:strVal val="visible"/>
                                      </p:to>
                                    </p:set>
                                    <p:anim calcmode="lin" valueType="num">
                                      <p:cBhvr>
                                        <p:cTn id="21" dur="10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22" dur="1000" fill="hold"/>
                                        <p:tgtEl>
                                          <p:spTgt spid="25">
                                            <p:txEl>
                                              <p:pRg st="0" end="0"/>
                                            </p:txEl>
                                          </p:spTgt>
                                        </p:tgtEl>
                                        <p:attrNameLst>
                                          <p:attrName>ppt_h</p:attrName>
                                        </p:attrNameLst>
                                      </p:cBhvr>
                                      <p:tavLst>
                                        <p:tav tm="0">
                                          <p:val>
                                            <p:fltVal val="0"/>
                                          </p:val>
                                        </p:tav>
                                        <p:tav tm="100000">
                                          <p:val>
                                            <p:strVal val="#ppt_h"/>
                                          </p:val>
                                        </p:tav>
                                      </p:tavLst>
                                    </p:anim>
                                    <p:anim calcmode="lin" valueType="num">
                                      <p:cBhvr>
                                        <p:cTn id="23" dur="1000" fill="hold"/>
                                        <p:tgtEl>
                                          <p:spTgt spid="25">
                                            <p:txEl>
                                              <p:pRg st="0" end="0"/>
                                            </p:txEl>
                                          </p:spTgt>
                                        </p:tgtEl>
                                        <p:attrNameLst>
                                          <p:attrName>style.rotation</p:attrName>
                                        </p:attrNameLst>
                                      </p:cBhvr>
                                      <p:tavLst>
                                        <p:tav tm="0">
                                          <p:val>
                                            <p:fltVal val="90"/>
                                          </p:val>
                                        </p:tav>
                                        <p:tav tm="100000">
                                          <p:val>
                                            <p:fltVal val="0"/>
                                          </p:val>
                                        </p:tav>
                                      </p:tavLst>
                                    </p:anim>
                                    <p:animEffect transition="in" filter="fade">
                                      <p:cBhvr>
                                        <p:cTn id="24" dur="1000"/>
                                        <p:tgtEl>
                                          <p:spTgt spid="25">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21">
                                            <p:txEl>
                                              <p:pRg st="0" end="0"/>
                                            </p:txEl>
                                          </p:spTgt>
                                        </p:tgtEl>
                                        <p:attrNameLst>
                                          <p:attrName>style.visibility</p:attrName>
                                        </p:attrNameLst>
                                      </p:cBhvr>
                                      <p:to>
                                        <p:strVal val="visible"/>
                                      </p:to>
                                    </p:set>
                                    <p:anim calcmode="lin" valueType="num">
                                      <p:cBhvr>
                                        <p:cTn id="29" dur="10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30" dur="1000" fill="hold"/>
                                        <p:tgtEl>
                                          <p:spTgt spid="21">
                                            <p:txEl>
                                              <p:pRg st="0" end="0"/>
                                            </p:txEl>
                                          </p:spTgt>
                                        </p:tgtEl>
                                        <p:attrNameLst>
                                          <p:attrName>ppt_h</p:attrName>
                                        </p:attrNameLst>
                                      </p:cBhvr>
                                      <p:tavLst>
                                        <p:tav tm="0">
                                          <p:val>
                                            <p:fltVal val="0"/>
                                          </p:val>
                                        </p:tav>
                                        <p:tav tm="100000">
                                          <p:val>
                                            <p:strVal val="#ppt_h"/>
                                          </p:val>
                                        </p:tav>
                                      </p:tavLst>
                                    </p:anim>
                                    <p:anim calcmode="lin" valueType="num">
                                      <p:cBhvr>
                                        <p:cTn id="31" dur="1000" fill="hold"/>
                                        <p:tgtEl>
                                          <p:spTgt spid="21">
                                            <p:txEl>
                                              <p:pRg st="0" end="0"/>
                                            </p:txEl>
                                          </p:spTgt>
                                        </p:tgtEl>
                                        <p:attrNameLst>
                                          <p:attrName>style.rotation</p:attrName>
                                        </p:attrNameLst>
                                      </p:cBhvr>
                                      <p:tavLst>
                                        <p:tav tm="0">
                                          <p:val>
                                            <p:fltVal val="90"/>
                                          </p:val>
                                        </p:tav>
                                        <p:tav tm="100000">
                                          <p:val>
                                            <p:fltVal val="0"/>
                                          </p:val>
                                        </p:tav>
                                      </p:tavLst>
                                    </p:anim>
                                    <p:animEffect transition="in" filter="fade">
                                      <p:cBhvr>
                                        <p:cTn id="32" dur="1000"/>
                                        <p:tgtEl>
                                          <p:spTgt spid="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909310"/>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a:solidFill>
                  <a:prstClr val="black"/>
                </a:solidFill>
                <a:cs typeface="B Nazanin" panose="00000400000000000000" pitchFamily="2" charset="-78"/>
              </a:rPr>
              <a:t>معیت الهی امری واقعی و تاثیرگذار است نه تشریفاتی و لفظی؛ </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الهی مشروط و دارای طرف مقابل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الهی، حلقه اتصال اراده بشری به مشیت الهی در فرآیند سنت نصرت الهی و غلبه حق بر باطل است.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در </a:t>
            </a:r>
            <a:r>
              <a:rPr lang="fa-IR" sz="2300" b="1" dirty="0">
                <a:solidFill>
                  <a:prstClr val="black"/>
                </a:solidFill>
                <a:cs typeface="B Nazanin" panose="00000400000000000000" pitchFamily="2" charset="-78"/>
              </a:rPr>
              <a:t>سخت‌ترین شرایط، «معیت الهی» منبع آرامش، ثبات و جسارت تصمیم است.</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الهی، جایزه‌ و پاداش «ماندن در مسیر» است، نه «رسیدن فوری به مقصد».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الهی بر یک «جمع متحد» نازل می‌شود. </a:t>
            </a:r>
            <a:endParaRPr lang="fa-IR" sz="23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فعال الهی، هم در بعد راهبردی (هدایت) و هم در بعد روانی (تثبیت قلب)، معادله میدان نبرد را به نفع جبهه حق تغییر می‌دهد: </a:t>
            </a:r>
          </a:p>
          <a:p>
            <a:pPr marL="342900" indent="-342900" algn="justLow" rtl="1">
              <a:lnSpc>
                <a:spcPct val="150000"/>
              </a:lnSpc>
              <a:buFont typeface="Arial" panose="020B0604020202020204" pitchFamily="34" charset="0"/>
              <a:buChar char="•"/>
            </a:pPr>
            <a:r>
              <a:rPr lang="fa-IR" sz="2300" b="1" dirty="0" smtClean="0">
                <a:solidFill>
                  <a:prstClr val="black"/>
                </a:solidFill>
                <a:cs typeface="B Nazanin" panose="00000400000000000000" pitchFamily="2" charset="-78"/>
              </a:rPr>
              <a:t>معیت </a:t>
            </a:r>
            <a:r>
              <a:rPr lang="fa-IR" sz="2300" b="1" dirty="0">
                <a:solidFill>
                  <a:prstClr val="black"/>
                </a:solidFill>
                <a:cs typeface="B Nazanin" panose="00000400000000000000" pitchFamily="2" charset="-78"/>
              </a:rPr>
              <a:t>الهی، منبع بی بدیل، ایجاد انگیزه، جسارت و امید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0162044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1000"/>
                                        <p:tgtEl>
                                          <p:spTgt spid="6">
                                            <p:txEl>
                                              <p:pRg st="5" end="5"/>
                                            </p:txEl>
                                          </p:spTgt>
                                        </p:tgtEl>
                                      </p:cBhvr>
                                    </p:animEffect>
                                    <p:anim calcmode="lin" valueType="num">
                                      <p:cBhvr>
                                        <p:cTn id="4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animEffect transition="in" filter="fade">
                                      <p:cBhvr>
                                        <p:cTn id="49" dur="1000"/>
                                        <p:tgtEl>
                                          <p:spTgt spid="6">
                                            <p:txEl>
                                              <p:pRg st="6" end="6"/>
                                            </p:txEl>
                                          </p:spTgt>
                                        </p:tgtEl>
                                      </p:cBhvr>
                                    </p:animEffect>
                                    <p:anim calcmode="lin" valueType="num">
                                      <p:cBhvr>
                                        <p:cTn id="50"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6">
                                            <p:txEl>
                                              <p:pRg st="7" end="7"/>
                                            </p:txEl>
                                          </p:spTgt>
                                        </p:tgtEl>
                                        <p:attrNameLst>
                                          <p:attrName>style.visibility</p:attrName>
                                        </p:attrNameLst>
                                      </p:cBhvr>
                                      <p:to>
                                        <p:strVal val="visible"/>
                                      </p:to>
                                    </p:set>
                                    <p:animEffect transition="in" filter="fade">
                                      <p:cBhvr>
                                        <p:cTn id="56" dur="1000"/>
                                        <p:tgtEl>
                                          <p:spTgt spid="6">
                                            <p:txEl>
                                              <p:pRg st="7" end="7"/>
                                            </p:txEl>
                                          </p:spTgt>
                                        </p:tgtEl>
                                      </p:cBhvr>
                                    </p:animEffect>
                                    <p:anim calcmode="lin" valueType="num">
                                      <p:cBhvr>
                                        <p:cTn id="57"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animEffect transition="in" filter="fade">
                                      <p:cBhvr>
                                        <p:cTn id="63" dur="1000"/>
                                        <p:tgtEl>
                                          <p:spTgt spid="6">
                                            <p:txEl>
                                              <p:pRg st="8" end="8"/>
                                            </p:txEl>
                                          </p:spTgt>
                                        </p:tgtEl>
                                      </p:cBhvr>
                                    </p:animEffect>
                                    <p:anim calcmode="lin" valueType="num">
                                      <p:cBhvr>
                                        <p:cTn id="64"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61608"/>
            <a:ext cx="9112077" cy="47589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300" b="1" dirty="0">
                <a:solidFill>
                  <a:prstClr val="black"/>
                </a:solidFill>
                <a:cs typeface="B Nazanin" panose="00000400000000000000" pitchFamily="2" charset="-78"/>
              </a:rPr>
              <a:t>وقتی حضرت موسی بنی‌اسرائیل را برداشت و شبانه به طرف دریا حرکت کردند که از آنجا بگریزند و بروند </a:t>
            </a:r>
            <a:r>
              <a:rPr lang="fa-IR" sz="2300" b="1" dirty="0" smtClean="0">
                <a:solidFill>
                  <a:prstClr val="black"/>
                </a:solidFill>
                <a:cs typeface="B Nazanin" panose="00000400000000000000" pitchFamily="2" charset="-78"/>
              </a:rPr>
              <a:t>...فرعونی‌ها </a:t>
            </a:r>
            <a:r>
              <a:rPr lang="fa-IR" sz="2300" b="1" dirty="0">
                <a:solidFill>
                  <a:prstClr val="black"/>
                </a:solidFill>
                <a:cs typeface="B Nazanin" panose="00000400000000000000" pitchFamily="2" charset="-78"/>
              </a:rPr>
              <a:t>فهمیدند، اینها را دنبال کردند؛ منتها آنها پیاده و بازحمت، اینها با اسب و سواره؛ وقتی که نزدیک شدند و دیده </a:t>
            </a:r>
            <a:r>
              <a:rPr lang="fa-IR" sz="2300" b="1" dirty="0" smtClean="0">
                <a:solidFill>
                  <a:prstClr val="black"/>
                </a:solidFill>
                <a:cs typeface="B Nazanin" panose="00000400000000000000" pitchFamily="2" charset="-78"/>
              </a:rPr>
              <a:t>می‌شدند</a:t>
            </a:r>
            <a:r>
              <a:rPr lang="fa-IR" sz="2300" b="1" dirty="0">
                <a:solidFill>
                  <a:prstClr val="black"/>
                </a:solidFill>
                <a:cs typeface="B Nazanin" panose="00000400000000000000" pitchFamily="2" charset="-78"/>
              </a:rPr>
              <a:t>، فَلَمَّا تَراءَا الجَمعان. اصحاب موسی رو کردند به موسی گفتند: اِنّا لَمُدرَکون؛ اصحاب </a:t>
            </a:r>
            <a:r>
              <a:rPr lang="fa-IR" sz="2300" b="1" dirty="0" smtClean="0">
                <a:solidFill>
                  <a:prstClr val="black"/>
                </a:solidFill>
                <a:cs typeface="B Nazanin" panose="00000400000000000000" pitchFamily="2" charset="-78"/>
              </a:rPr>
              <a:t>موسی - </a:t>
            </a:r>
            <a:r>
              <a:rPr lang="fa-IR" sz="2300" b="1" dirty="0">
                <a:solidFill>
                  <a:prstClr val="black"/>
                </a:solidFill>
                <a:cs typeface="B Nazanin" panose="00000400000000000000" pitchFamily="2" charset="-78"/>
              </a:rPr>
              <a:t>بنی‌اسرائیل </a:t>
            </a:r>
            <a:r>
              <a:rPr lang="fa-IR" sz="2300" b="1" dirty="0" smtClean="0">
                <a:solidFill>
                  <a:prstClr val="black"/>
                </a:solidFill>
                <a:cs typeface="B Nazanin" panose="00000400000000000000" pitchFamily="2" charset="-78"/>
              </a:rPr>
              <a:t>- </a:t>
            </a:r>
            <a:r>
              <a:rPr lang="fa-IR" sz="2300" b="1" dirty="0">
                <a:solidFill>
                  <a:prstClr val="black"/>
                </a:solidFill>
                <a:cs typeface="B Nazanin" panose="00000400000000000000" pitchFamily="2" charset="-78"/>
              </a:rPr>
              <a:t>ترسو و کم‌یقین به موسی گفتند: اِنّا لَمُدرَکون؛ الان می‌آیند ما را </a:t>
            </a:r>
            <a:r>
              <a:rPr lang="fa-IR" sz="2300" b="1" dirty="0" smtClean="0">
                <a:solidFill>
                  <a:prstClr val="black"/>
                </a:solidFill>
                <a:cs typeface="B Nazanin" panose="00000400000000000000" pitchFamily="2" charset="-78"/>
              </a:rPr>
              <a:t>می‌گیرند</a:t>
            </a:r>
            <a:r>
              <a:rPr lang="fa-IR" sz="2300" b="1" dirty="0">
                <a:solidFill>
                  <a:prstClr val="black"/>
                </a:solidFill>
                <a:cs typeface="B Nazanin" panose="00000400000000000000" pitchFamily="2" charset="-78"/>
              </a:rPr>
              <a:t>؛ پدرمان درآمد! حضرت موسی فرمود: کَلّا؛ هرگز! اِنَّ مَعِیَ رَبّی </a:t>
            </a:r>
            <a:r>
              <a:rPr lang="fa-IR" sz="2300" b="1" dirty="0" smtClean="0">
                <a:solidFill>
                  <a:prstClr val="black"/>
                </a:solidFill>
                <a:cs typeface="B Nazanin" panose="00000400000000000000" pitchFamily="2" charset="-78"/>
              </a:rPr>
              <a:t>سَیَهدین؛ </a:t>
            </a:r>
            <a:r>
              <a:rPr lang="fa-IR" sz="2300" b="1" dirty="0">
                <a:solidFill>
                  <a:prstClr val="black"/>
                </a:solidFill>
                <a:cs typeface="B Nazanin" panose="00000400000000000000" pitchFamily="2" charset="-78"/>
              </a:rPr>
              <a:t>خدا با من است. این سنّت الهی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800697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01643"/>
            <a:ext cx="9112077" cy="56400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بنده </a:t>
            </a:r>
            <a:r>
              <a:rPr lang="fa-IR" sz="2000" b="1" dirty="0">
                <a:solidFill>
                  <a:prstClr val="black"/>
                </a:solidFill>
                <a:cs typeface="B Nazanin" panose="00000400000000000000" pitchFamily="2" charset="-78"/>
              </a:rPr>
              <a:t>عرض </a:t>
            </a:r>
            <a:r>
              <a:rPr lang="fa-IR" sz="2000" b="1" dirty="0" smtClean="0">
                <a:solidFill>
                  <a:prstClr val="black"/>
                </a:solidFill>
                <a:cs typeface="B Nazanin" panose="00000400000000000000" pitchFamily="2" charset="-78"/>
              </a:rPr>
              <a:t>می‌کنم </a:t>
            </a:r>
            <a:r>
              <a:rPr lang="fa-IR" sz="2000" b="1" dirty="0">
                <a:solidFill>
                  <a:prstClr val="black"/>
                </a:solidFill>
                <a:cs typeface="B Nazanin" panose="00000400000000000000" pitchFamily="2" charset="-78"/>
              </a:rPr>
              <a:t>امروز هم آن پرچمی که در منطقه‌ی آسیا، در مناطق اروپا و آمریکا، در هر </a:t>
            </a:r>
            <a:r>
              <a:rPr lang="fa-IR" sz="2000" b="1" dirty="0" smtClean="0">
                <a:solidFill>
                  <a:prstClr val="black"/>
                </a:solidFill>
                <a:cs typeface="B Nazanin" panose="00000400000000000000" pitchFamily="2" charset="-78"/>
              </a:rPr>
              <a:t>نقطه‌‌ای از </a:t>
            </a:r>
            <a:r>
              <a:rPr lang="fa-IR" sz="2000" b="1" dirty="0">
                <a:solidFill>
                  <a:prstClr val="black"/>
                </a:solidFill>
                <a:cs typeface="B Nazanin" panose="00000400000000000000" pitchFamily="2" charset="-78"/>
              </a:rPr>
              <a:t>عالم در مقابل انقلاب ایستاده، همان پرچم است؛ همان پرچمی است که در مقابل ابراهیم و موسی و عیسیٰبرافراشته شده بود. آنها نابود شدند و موسی و عیسی و ابراهیم زنده‌اند. علّت زنده بودنِ آنها هم این است که خدای متعال به حضرت موسی فرمود: اِنَّنی مَعَکُما اَسمَـعُ وَاَرى؛ نترسید، نترسید، واهمه نکنید، دچار اشتباه در محاسبه نشوید، خدا با شما است. فرمود: </a:t>
            </a:r>
            <a:r>
              <a:rPr lang="fa-IR" sz="2000" b="1" dirty="0" smtClean="0">
                <a:solidFill>
                  <a:prstClr val="black"/>
                </a:solidFill>
                <a:cs typeface="B Nazanin" panose="00000400000000000000" pitchFamily="2" charset="-78"/>
              </a:rPr>
              <a:t>: </a:t>
            </a:r>
            <a:r>
              <a:rPr lang="fa-IR" sz="2000" b="1" dirty="0">
                <a:solidFill>
                  <a:prstClr val="black"/>
                </a:solidFill>
                <a:cs typeface="B Nazanin" panose="00000400000000000000" pitchFamily="2" charset="-78"/>
              </a:rPr>
              <a:t>اِنَّنی مَعَکُما اَسمَعُ وَاَرى؛ میبینم، می‌شنوم، میدانم چه اتّفاقی دارد می‌افتد. مسئله‌ی ما این است. آن کسی که باور ندارد، نگاه کند به این چهل سال. در این چهل سال، دشمنان ما که مرکز قدرت مادّی دنیا بودند، با همه‌ی وجود آمدند در مقابل این انقلاب و این حرکت ایستادند و ضربه زدند و همه‌ی </a:t>
            </a:r>
            <a:r>
              <a:rPr lang="fa-IR" sz="2000" b="1" dirty="0" smtClean="0">
                <a:solidFill>
                  <a:prstClr val="black"/>
                </a:solidFill>
                <a:cs typeface="B Nazanin" panose="00000400000000000000" pitchFamily="2" charset="-78"/>
              </a:rPr>
              <a:t>تلاش‌شان </a:t>
            </a:r>
            <a:r>
              <a:rPr lang="fa-IR" sz="2000" b="1" dirty="0">
                <a:solidFill>
                  <a:prstClr val="black"/>
                </a:solidFill>
                <a:cs typeface="B Nazanin" panose="00000400000000000000" pitchFamily="2" charset="-78"/>
              </a:rPr>
              <a:t>را به کار گرفتند. واقعاً </a:t>
            </a:r>
            <a:r>
              <a:rPr lang="fa-IR" sz="2000" b="1" dirty="0" smtClean="0">
                <a:solidFill>
                  <a:prstClr val="black"/>
                </a:solidFill>
                <a:cs typeface="B Nazanin" panose="00000400000000000000" pitchFamily="2" charset="-78"/>
              </a:rPr>
              <a:t>همه‌ تلاش‌شان </a:t>
            </a:r>
            <a:r>
              <a:rPr lang="fa-IR" sz="2000" b="1" dirty="0">
                <a:solidFill>
                  <a:prstClr val="black"/>
                </a:solidFill>
                <a:cs typeface="B Nazanin" panose="00000400000000000000" pitchFamily="2" charset="-78"/>
              </a:rPr>
              <a:t>را و هر کاری </a:t>
            </a:r>
            <a:r>
              <a:rPr lang="fa-IR" sz="2000" b="1" dirty="0" smtClean="0">
                <a:solidFill>
                  <a:prstClr val="black"/>
                </a:solidFill>
                <a:cs typeface="B Nazanin" panose="00000400000000000000" pitchFamily="2" charset="-78"/>
              </a:rPr>
              <a:t>می‌توانستند </a:t>
            </a:r>
            <a:r>
              <a:rPr lang="fa-IR" sz="2000" b="1" dirty="0">
                <a:solidFill>
                  <a:prstClr val="black"/>
                </a:solidFill>
                <a:cs typeface="B Nazanin" panose="00000400000000000000" pitchFamily="2" charset="-78"/>
              </a:rPr>
              <a:t>کردند. [حالا] بعد از چهل سال، آنها ضعیف‌تر از روز اوّلند، ما قوی‌تر از روز اوّلیم. این نشان‌دهنده‌ی این است که «اِنَّنی مَعَکُما»، خدای متعال با ما است، «اَسمَـعُ وَاَرى»؛ امّا یک شرط دارد: شما با خدا باشید: اِن تَنصُرُوا اللهَ یَنصُرکُم وَ یُثَبِّت اَقدامَکُم. این درس را امام بزرگوار به ما داد.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5606616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01643"/>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ما می‌خواهیم </a:t>
            </a:r>
            <a:r>
              <a:rPr lang="fa-IR" sz="2000" b="1" dirty="0">
                <a:solidFill>
                  <a:prstClr val="black"/>
                </a:solidFill>
                <a:cs typeface="B Nazanin" panose="00000400000000000000" pitchFamily="2" charset="-78"/>
              </a:rPr>
              <a:t>این معیّت[الهی] را برای خودمان تأمین کنیم؛ راهش چیست؟ مهم این است. این معیّت وجود دارد، امّا شرط دارد؛ برای همه نیست. در قرآن چند شرط گذاشته است برای این معیّت. در آخر سوره‌ی نحل [</a:t>
            </a:r>
            <a:r>
              <a:rPr lang="fa-IR" sz="2000" b="1" dirty="0" smtClean="0">
                <a:solidFill>
                  <a:prstClr val="black"/>
                </a:solidFill>
                <a:cs typeface="B Nazanin" panose="00000400000000000000" pitchFamily="2" charset="-78"/>
              </a:rPr>
              <a:t>می‌فرماید</a:t>
            </a:r>
            <a:r>
              <a:rPr lang="fa-IR" sz="2000" b="1" dirty="0">
                <a:solidFill>
                  <a:prstClr val="black"/>
                </a:solidFill>
                <a:cs typeface="B Nazanin" panose="00000400000000000000" pitchFamily="2" charset="-78"/>
              </a:rPr>
              <a:t>]: اِنَّ اللهَ مَعَ الَّذینَ اتَّقَوا وَالَّذینَ هُم مُحسِنون؛ تقوا. «اِنَّ ‌اللهَ مَعَ الصّبِرین‌» و «وَ اللهُ‌ مَعَ‌ الصّبِرین» و «اَنَّ اللهَ مَعَ المُتَّقین»‌و «اَنَّ اللهَ مَعَ المُؤمِنین‌» و «وَ اِنَّ اللهَ لَمَعَ المُحسِنین» در چند جای قرآن تکرار شده. ما وظیفه‌مان را از اینجا بفهمیم.  </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ما مورد ظلم هستیم، مظلومیم، امّا ضعیف نیستیم؛ ما مقتدریم. بخش اصلی و مهمّ قوّت ملّت ایران به خاطر اعتقاد به حمایت الهی است؛ قالَ لا تَخافا </a:t>
            </a:r>
            <a:r>
              <a:rPr lang="fa-IR" sz="2000" b="1" dirty="0" smtClean="0">
                <a:solidFill>
                  <a:prstClr val="black"/>
                </a:solidFill>
                <a:cs typeface="B Nazanin" panose="00000400000000000000" pitchFamily="2" charset="-78"/>
              </a:rPr>
              <a:t>اِنَّنی </a:t>
            </a:r>
            <a:r>
              <a:rPr lang="fa-IR" sz="2000" b="1" dirty="0">
                <a:solidFill>
                  <a:prstClr val="black"/>
                </a:solidFill>
                <a:cs typeface="B Nazanin" panose="00000400000000000000" pitchFamily="2" charset="-78"/>
              </a:rPr>
              <a:t>مَعَکُما اَسمَعُ وَ اَرى؛ خدای متعال با ما است، دارد کمک میکند؛ نشانه‌اش هم همین چهل سالی است که این همه علیه ما توطئه کرده‌اند، این همه فشار آورده‌اند، جنگ راه انداخته‌اند، فتنه راه‌ انداخته‌اند، نفوذ درست کرده‌اند، عوامل تروریستی را به جان مردم انداخته‌اند، هزار کار زشت و خیانت‌آمیز با این ملّت انجام داده‌اند، این ملّت مثل کوه ایستاد و روزبه‌روز هم استوارتر شد؛ امروز هم از ده سال پیش، بیست سال پیش قوی‌تر، قدرتمندتر و استوارتر است.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2941206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43935"/>
            <a:ext cx="9090149" cy="62786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200" b="1" dirty="0">
                <a:solidFill>
                  <a:srgbClr val="0070C0"/>
                </a:solidFill>
                <a:cs typeface="B Nazanin" panose="00000400000000000000" pitchFamily="2" charset="-78"/>
              </a:rPr>
              <a:t>سنت امتحان و غربال </a:t>
            </a:r>
            <a:r>
              <a:rPr lang="fa-IR" sz="2200" b="1" dirty="0" smtClean="0">
                <a:solidFill>
                  <a:srgbClr val="0070C0"/>
                </a:solidFill>
                <a:cs typeface="B Nazanin" panose="00000400000000000000" pitchFamily="2" charset="-78"/>
              </a:rPr>
              <a:t>مؤمنان</a:t>
            </a:r>
          </a:p>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تعریف سنت</a:t>
            </a:r>
          </a:p>
          <a:p>
            <a:pPr algn="justLow" rtl="1">
              <a:lnSpc>
                <a:spcPct val="150000"/>
              </a:lnSpc>
            </a:pPr>
            <a:r>
              <a:rPr lang="fa-IR" sz="2000" b="1" dirty="0" smtClean="0">
                <a:solidFill>
                  <a:prstClr val="black"/>
                </a:solidFill>
                <a:cs typeface="B Nazanin" panose="00000400000000000000" pitchFamily="2" charset="-78"/>
              </a:rPr>
              <a:t>صحنه </a:t>
            </a:r>
            <a:r>
              <a:rPr lang="fa-IR" sz="2000" b="1" dirty="0">
                <a:solidFill>
                  <a:prstClr val="black"/>
                </a:solidFill>
                <a:cs typeface="B Nazanin" panose="00000400000000000000" pitchFamily="2" charset="-78"/>
              </a:rPr>
              <a:t>دنیا با همه مظاهر آن، وسیله امتحان امت‌ها و بندگان خداست تا ظرفیت‌های نهفته بروز کرده و صاحبان صدق و كذب و ایمان و نفاق از هم متمایز و حجت پروردگار بر همگان تمام شود</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a:solidFill>
                  <a:srgbClr val="ED7D31">
                    <a:lumMod val="75000"/>
                  </a:srgbClr>
                </a:solidFill>
                <a:cs typeface="B Nazanin" panose="00000400000000000000" pitchFamily="2" charset="-78"/>
              </a:rPr>
              <a:t> کارکرد</a:t>
            </a:r>
          </a:p>
          <a:p>
            <a:pPr algn="justLow" rtl="1">
              <a:lnSpc>
                <a:spcPct val="150000"/>
              </a:lnSpc>
            </a:pPr>
            <a:r>
              <a:rPr lang="fa-IR" sz="2000" b="1" dirty="0">
                <a:solidFill>
                  <a:prstClr val="black"/>
                </a:solidFill>
                <a:cs typeface="B Nazanin" panose="00000400000000000000" pitchFamily="2" charset="-78"/>
              </a:rPr>
              <a:t>شکست‌های مقطعی و فشارهای شدید، ابزار الهی برای تفکیک ایمان‌های واقعی از ایمان‌های سطحی است</a:t>
            </a:r>
            <a:r>
              <a:rPr lang="fa-IR" sz="20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2200" b="1" dirty="0">
                <a:solidFill>
                  <a:srgbClr val="ED7D31">
                    <a:lumMod val="75000"/>
                  </a:srgbClr>
                </a:solidFill>
                <a:cs typeface="B Nazanin" panose="00000400000000000000" pitchFamily="2" charset="-78"/>
              </a:rPr>
              <a:t>تبیین محوری</a:t>
            </a:r>
          </a:p>
          <a:p>
            <a:pPr algn="justLow" rtl="1">
              <a:lnSpc>
                <a:spcPct val="150000"/>
              </a:lnSpc>
            </a:pPr>
            <a:r>
              <a:rPr lang="fa-IR" sz="2000" b="1" dirty="0" smtClean="0">
                <a:solidFill>
                  <a:prstClr val="black"/>
                </a:solidFill>
                <a:cs typeface="B Nazanin" panose="00000400000000000000" pitchFamily="2" charset="-78"/>
              </a:rPr>
              <a:t>دشمن </a:t>
            </a:r>
            <a:r>
              <a:rPr lang="fa-IR" sz="2000" b="1" dirty="0">
                <a:solidFill>
                  <a:prstClr val="black"/>
                </a:solidFill>
                <a:cs typeface="B Nazanin" panose="00000400000000000000" pitchFamily="2" charset="-78"/>
              </a:rPr>
              <a:t>(اعم از شیطان داخلی یا خارجی) تلاش می‌کند هر سختی و بلایی را نشانه «خشم خدا» یا «عقب‌ماندگی جبهه حق» جلوه دهد تا موجی از یأس، سرزنش و انفعال ایجاد کند. قرآن کریم در برابر این تحریف، سنت ابتلاء را به عنوان یک قانون تخلف‌ناپذیر و </a:t>
            </a:r>
            <a:r>
              <a:rPr lang="fa-IR" sz="2000" b="1" dirty="0" smtClean="0">
                <a:solidFill>
                  <a:prstClr val="black"/>
                </a:solidFill>
                <a:cs typeface="B Nazanin" panose="00000400000000000000" pitchFamily="2" charset="-78"/>
              </a:rPr>
              <a:t>تربیتی </a:t>
            </a:r>
            <a:r>
              <a:rPr lang="fa-IR" sz="2000" b="1" dirty="0">
                <a:solidFill>
                  <a:prstClr val="black"/>
                </a:solidFill>
                <a:cs typeface="B Nazanin" panose="00000400000000000000" pitchFamily="2" charset="-78"/>
              </a:rPr>
              <a:t>مطرح می‌سازد: آزمایش، مقدمه و لازمه‌ جدایی صدق از کذب، تقویت ایمان و آماده‌سازی برای مسئولیت‌های بزرگتر است. این سنت، تحلیل حوادث را از </a:t>
            </a:r>
            <a:r>
              <a:rPr lang="fa-IR" sz="2000" b="1" dirty="0" smtClean="0">
                <a:solidFill>
                  <a:prstClr val="black"/>
                </a:solidFill>
                <a:cs typeface="B Nazanin" panose="00000400000000000000" pitchFamily="2" charset="-78"/>
              </a:rPr>
              <a:t>حالت صرفاً </a:t>
            </a:r>
            <a:r>
              <a:rPr lang="fa-IR" sz="2000" b="1" dirty="0">
                <a:solidFill>
                  <a:prstClr val="black"/>
                </a:solidFill>
                <a:cs typeface="B Nazanin" panose="00000400000000000000" pitchFamily="2" charset="-78"/>
              </a:rPr>
              <a:t>مادی و کوتاه‌مدت» به «درک فرآیندهای تربیتی و بلندمدت الهی» ارتقا </a:t>
            </a:r>
            <a:r>
              <a:rPr lang="fa-IR" sz="2000" b="1" dirty="0" smtClean="0">
                <a:solidFill>
                  <a:prstClr val="black"/>
                </a:solidFill>
                <a:cs typeface="B Nazanin" panose="00000400000000000000" pitchFamily="2" charset="-78"/>
              </a:rPr>
              <a:t>می‌دهد.</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06443" y="-160800"/>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9292510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p:cTn id="4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6" end="6"/>
                                            </p:txEl>
                                          </p:spTgt>
                                        </p:tgtEl>
                                        <p:attrNameLst>
                                          <p:attrName>style.visibility</p:attrName>
                                        </p:attrNameLst>
                                      </p:cBhvr>
                                      <p:to>
                                        <p:strVal val="visible"/>
                                      </p:to>
                                    </p:set>
                                    <p:animEffect transition="in" filter="fade">
                                      <p:cBhvr>
                                        <p:cTn id="53" dur="1000"/>
                                        <p:tgtEl>
                                          <p:spTgt spid="6">
                                            <p:txEl>
                                              <p:pRg st="6" end="6"/>
                                            </p:txEl>
                                          </p:spTgt>
                                        </p:tgtEl>
                                      </p:cBhvr>
                                    </p:animEffect>
                                    <p:anim calcmode="lin" valueType="num">
                                      <p:cBhvr>
                                        <p:cTn id="5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0892" y="872144"/>
            <a:ext cx="9256637" cy="563615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وَبَلَوناهُم </a:t>
            </a:r>
            <a:r>
              <a:rPr lang="fa-IR" sz="2200" b="1" dirty="0">
                <a:solidFill>
                  <a:prstClr val="black"/>
                </a:solidFill>
                <a:cs typeface="B Nazanin" panose="00000400000000000000" pitchFamily="2" charset="-78"/>
              </a:rPr>
              <a:t>بِالحَسَناتِ وَالسَّيِّئَاتِ لَعَلَّهُم يَرجِعونَ﴿اعراف: 168)؛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أَ </a:t>
            </a:r>
            <a:r>
              <a:rPr lang="fa-IR" sz="2200" b="1" dirty="0">
                <a:solidFill>
                  <a:prstClr val="black"/>
                </a:solidFill>
                <a:cs typeface="B Nazanin" panose="00000400000000000000" pitchFamily="2" charset="-78"/>
              </a:rPr>
              <a:t>حَسِبَ النَّاسُ أَنْ یتْرَكُوا أَنْ یقُولُوا آمَنَّا وَ هُمْ لایفْتَنُونَ وَ لَقَدْ فَتَنَّا الَّذینَ مِنْ قَبْلِهِمْ فَلَیعْلَمَنَّ اللَّهُ الَّذینَ صَدَقُوا وَ لَیعْلَمَنَّ الْكاذِبینَ (عنکبوت: 2-3</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وَلَنَبْلُوَنَّكُمْ </a:t>
            </a:r>
            <a:r>
              <a:rPr lang="fa-IR" sz="2200" b="1" dirty="0">
                <a:solidFill>
                  <a:prstClr val="black"/>
                </a:solidFill>
                <a:cs typeface="B Nazanin" panose="00000400000000000000" pitchFamily="2" charset="-78"/>
              </a:rPr>
              <a:t>بِشَیءٍ مِنَ الْخَوْفِ وَالْجُوعِ وَنَقْصٍ مِنَ الأَمْوالِ وَالأَنْفُسِ وَالثَّمَراتِ (بقره: 155)؛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وَتِلْكَ </a:t>
            </a:r>
            <a:r>
              <a:rPr lang="fa-IR" sz="2200" b="1" dirty="0">
                <a:solidFill>
                  <a:prstClr val="black"/>
                </a:solidFill>
                <a:cs typeface="B Nazanin" panose="00000400000000000000" pitchFamily="2" charset="-78"/>
              </a:rPr>
              <a:t>الأَیامُ نُداوِلُها بَینَ النّاسِ وَلِیعْلَمَ اللّهُ الَّذِینَ آمَنُوا وَیتَّخِذَ مِنْكُمْ شُهَداءَ وَاللّهُ لا یحِبُّ الظّالِمِینَ وَلِیمَحِّصَ اللّهُ الَّذِینَ آمَنُوا وَیمْحَقَ الْكافِرِینَ أَمْ حَسِبْتُمْ أَنْ تَدْخُلُوا الْجَنة وَلَمّا یعْلَمِ اللّهُ الَّذِینَ جاهَدُوا مِنْكُمْ وَیعْلَمَ الصّابِرِین (آل‌عمران: 140-142)؛ </a:t>
            </a:r>
            <a:endParaRPr lang="fa-IR" sz="2200" b="1" dirty="0" smtClean="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أَمْ </a:t>
            </a:r>
            <a:r>
              <a:rPr lang="fa-IR" sz="2200" b="1" dirty="0">
                <a:solidFill>
                  <a:prstClr val="black"/>
                </a:solidFill>
                <a:cs typeface="B Nazanin" panose="00000400000000000000" pitchFamily="2" charset="-78"/>
              </a:rPr>
              <a:t>حَسِبْتُمْ أَنْ تُتْرَكُوا وَ لَمَّا یعْلَمِ اللَّهُ الَّذینَ جاهَدُوا مِنْكُمْ وَ لَمْ یتَّخِذُوا مِنْ دُونِ اللَّهِ وَ لا رَسُولِهِ وَ لاَ الْمُؤْمِنینَ وَلیجَةً وَ اللَّهُ خَبیرٌ بِما تَعْمَلُونَ (توبه: 16</a:t>
            </a:r>
            <a:r>
              <a:rPr lang="fa-IR" sz="22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200" b="1" dirty="0" smtClean="0">
                <a:solidFill>
                  <a:prstClr val="black"/>
                </a:solidFill>
                <a:cs typeface="B Nazanin" panose="00000400000000000000" pitchFamily="2" charset="-78"/>
              </a:rPr>
              <a:t>أَوَلَا </a:t>
            </a:r>
            <a:r>
              <a:rPr lang="fa-IR" sz="2200" b="1" dirty="0">
                <a:solidFill>
                  <a:prstClr val="black"/>
                </a:solidFill>
                <a:cs typeface="B Nazanin" panose="00000400000000000000" pitchFamily="2" charset="-78"/>
              </a:rPr>
              <a:t>یَرَوْنَ أَنَّهُمْ یُفْتَنُونَ فِی کُلِّ عَامٍ مَرَّةً أَوْ مَرَّتَیْنِ ثُمَّ لَا یَتُوبُونَ وَلَا هُمْ یَذَّکَرُونَ (توبه: 126)؛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17812292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614014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زندگی بشر، مسیری طولانی و پر از فرازونشیب (رنج، بلا، سختی، گشایش)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سنت ابتلا و امتحان ‌الهی از سنّت‌هایی است که برای همۀ افراد و جوامع محتوم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سنت امتحان در همه شرایط (سخت، آسان، متوسط) و در همه فصول زندگی جاری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امتحان، نشانه رهاشدگی نیست؛ نشانه جدی‌گرفتن جبهه حق توسط خداوند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خروج از یک آزمایش، ورود به آزمایشی دیگر است؛</a:t>
            </a:r>
          </a:p>
          <a:p>
            <a:pPr marL="342900" indent="-342900" algn="justLow" rtl="1">
              <a:lnSpc>
                <a:spcPct val="150000"/>
              </a:lnSpc>
              <a:buFont typeface="Arial" panose="020B0604020202020204" pitchFamily="34" charset="0"/>
              <a:buChar char="•"/>
            </a:pPr>
            <a:r>
              <a:rPr lang="fa-IR" sz="2000" b="1" dirty="0">
                <a:solidFill>
                  <a:prstClr val="black"/>
                </a:solidFill>
                <a:cs typeface="B Nazanin" panose="00000400000000000000" pitchFamily="2" charset="-78"/>
              </a:rPr>
              <a:t>امتحان هم در امور و شئون فردی جریان دارد و هم در امور و شئون اجتماعی</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امتحان </a:t>
            </a:r>
            <a:r>
              <a:rPr lang="fa-IR" sz="2000" b="1" dirty="0">
                <a:solidFill>
                  <a:prstClr val="black"/>
                </a:solidFill>
                <a:cs typeface="B Nazanin" panose="00000400000000000000" pitchFamily="2" charset="-78"/>
              </a:rPr>
              <a:t>الهی هدفمند است و هرگز براى كشف‏ مجهول‏ و ارتقای درک و معرفت نیست</a:t>
            </a:r>
            <a:r>
              <a:rPr lang="fa-IR" sz="2000" b="1" dirty="0" smtClean="0">
                <a:solidFill>
                  <a:prstClr val="black"/>
                </a:solidFill>
                <a:cs typeface="B Nazanin" panose="00000400000000000000" pitchFamily="2" charset="-78"/>
              </a:rPr>
              <a:t>؛</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واکنش </a:t>
            </a:r>
            <a:r>
              <a:rPr lang="fa-IR" sz="2000" b="1" dirty="0">
                <a:solidFill>
                  <a:prstClr val="black"/>
                </a:solidFill>
                <a:cs typeface="B Nazanin" panose="00000400000000000000" pitchFamily="2" charset="-78"/>
              </a:rPr>
              <a:t>به امتحان، باید «کنشگری فعال» باشد، نه انفعال؛</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نصرت </a:t>
            </a:r>
            <a:r>
              <a:rPr lang="fa-IR" sz="2000" b="1" dirty="0">
                <a:solidFill>
                  <a:prstClr val="black"/>
                </a:solidFill>
                <a:cs typeface="B Nazanin" panose="00000400000000000000" pitchFamily="2" charset="-78"/>
              </a:rPr>
              <a:t>و پیروزی بزرگ، نیازمند جامعه‌ای با ظرفیت و توانایی است. سنت امتحان، با ایجاد گردنه‌های سخت، ظرفیت صبر، تاب‌آوری و مقاومت را در افراد و جامعه افزایش می‌دهد؛</a:t>
            </a:r>
          </a:p>
          <a:p>
            <a:pPr marL="342900" indent="-342900" algn="justLow" rtl="1">
              <a:lnSpc>
                <a:spcPct val="150000"/>
              </a:lnSpc>
              <a:buFont typeface="Arial" panose="020B0604020202020204" pitchFamily="34" charset="0"/>
              <a:buChar char="•"/>
            </a:pPr>
            <a:r>
              <a:rPr lang="fa-IR" sz="2000" b="1" dirty="0" smtClean="0">
                <a:solidFill>
                  <a:prstClr val="black"/>
                </a:solidFill>
                <a:cs typeface="B Nazanin" panose="00000400000000000000" pitchFamily="2" charset="-78"/>
              </a:rPr>
              <a:t>انسان </a:t>
            </a:r>
            <a:r>
              <a:rPr lang="fa-IR" sz="2000" b="1" dirty="0">
                <a:solidFill>
                  <a:prstClr val="black"/>
                </a:solidFill>
                <a:cs typeface="B Nazanin" panose="00000400000000000000" pitchFamily="2" charset="-78"/>
              </a:rPr>
              <a:t>با عبرت و بهره‌گیری از عوامل و راهکارهایی می‌تواند در امتحان الهی موفق شود و از آثار و برکات آن بهره‌مند </a:t>
            </a:r>
            <a:r>
              <a:rPr lang="fa-IR" sz="2000" b="1" dirty="0" smtClean="0">
                <a:solidFill>
                  <a:prstClr val="black"/>
                </a:solidFill>
                <a:cs typeface="B Nazanin" panose="00000400000000000000" pitchFamily="2" charset="-78"/>
              </a:rPr>
              <a:t>گردد.</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9786787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Effect transition="in" filter="fade">
                                      <p:cBhvr>
                                        <p:cTn id="78" dur="1000"/>
                                        <p:tgtEl>
                                          <p:spTgt spid="6">
                                            <p:txEl>
                                              <p:pRg st="10" end="10"/>
                                            </p:txEl>
                                          </p:spTgt>
                                        </p:tgtEl>
                                      </p:cBhvr>
                                    </p:animEffect>
                                    <p:anim calcmode="lin" valueType="num">
                                      <p:cBhvr>
                                        <p:cTn id="7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587709"/>
            <a:ext cx="9112077" cy="626325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تا وقتی که پروردگار عالم، مردم را نیازماید و در کوره امتحان نریزد و پاک‌بازان در راه دین و مومنان راستین به خدا و راه انبیاء را از دیگر مدعیان پوچ‌گو جدا نکند، کوره امتحان همچنان مشتعل و غربال امتحان در گردش است و همچنان آزمون‌های الهی پیش می‌آید. این مفاد مشترک تمام آیاتی است که درباره امتحان و آزمایش آمده است. </a:t>
            </a:r>
          </a:p>
          <a:p>
            <a:pPr marL="342900" indent="-342900" algn="justLow" rtl="1">
              <a:lnSpc>
                <a:spcPct val="200000"/>
              </a:lnSpc>
              <a:buFont typeface="Arial" panose="020B0604020202020204" pitchFamily="34" charset="0"/>
              <a:buChar char="•"/>
            </a:pPr>
            <a:r>
              <a:rPr lang="fa-IR" sz="2300" b="1" dirty="0">
                <a:solidFill>
                  <a:prstClr val="black"/>
                </a:solidFill>
                <a:cs typeface="B Nazanin" panose="00000400000000000000" pitchFamily="2" charset="-78"/>
              </a:rPr>
              <a:t>تمام طول عمر انسان، قدم به قدم امتحان‌هاست. اگر ما بتوانیم بر هوای نفس خود غالب بیائیم، بتوانیم بصیرت خود را به کار بگیریم، بتوانیم موقع را بشناسیم، بدانیم کار لازم چیست و آن را انجام دهیم، این در ما یک مرتبه‌ جدیدی از حیات به وجود می‌آورد؛ این یک تعالی است، یک ترقی </a:t>
            </a:r>
            <a:r>
              <a:rPr lang="fa-IR" sz="2300" b="1" dirty="0" smtClean="0">
                <a:solidFill>
                  <a:prstClr val="black"/>
                </a:solidFill>
                <a:cs typeface="B Nazanin" panose="00000400000000000000" pitchFamily="2" charset="-78"/>
              </a:rPr>
              <a:t>است</a:t>
            </a:r>
            <a:endParaRPr lang="fa-IR" sz="23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40725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835581"/>
            <a:ext cx="9112077" cy="56400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امتحان </a:t>
            </a:r>
            <a:r>
              <a:rPr lang="fa-IR" sz="2000" b="1" dirty="0">
                <a:solidFill>
                  <a:prstClr val="black"/>
                </a:solidFill>
                <a:cs typeface="B Nazanin" panose="00000400000000000000" pitchFamily="2" charset="-78"/>
              </a:rPr>
              <a:t>الهی، تنها راه عبور به سمت کمال است؛ خدای متعال هر امتحانی که می‌کند، یک نمره می‌دهد. وقتی در یک امتحانی، یک کسی، یک جمعیتی، یک ملتی قبول شدند، خدای متعال به اینها نمره </a:t>
            </a:r>
            <a:r>
              <a:rPr lang="fa-IR" sz="2000" b="1" dirty="0" smtClean="0">
                <a:solidFill>
                  <a:prstClr val="black"/>
                </a:solidFill>
                <a:cs typeface="B Nazanin" panose="00000400000000000000" pitchFamily="2" charset="-78"/>
              </a:rPr>
              <a:t>می‌دهد</a:t>
            </a:r>
            <a:r>
              <a:rPr lang="fa-IR" sz="2000" b="1" dirty="0">
                <a:solidFill>
                  <a:prstClr val="black"/>
                </a:solidFill>
                <a:cs typeface="B Nazanin" panose="00000400000000000000" pitchFamily="2" charset="-78"/>
              </a:rPr>
              <a:t>؛ نمره این است که اینها را بالا می‌آورد. امتحان‌های الهی اینجوری است. همین طور که اگر در امتحان بد عمل کنیم و امتحان را ببازیم، خدای متعال نمره‌ی مردودی میدهد و آن مردودی عبارت است از تنزل و انحطاط - انسان از آنی که بود، بدتر می‌شود - در قبولی هم همین جور است؛ ملت‌ها را بالا می‌برد.  امتحان، بدین معنا نیست که یک آزمایش است تا خدا ما را بشناسد؛ یا یک آزمایش است که ما خودمان، خودمان را بشناسیم - هیچ‌کدام از اینها نیست - بلکه امتحان، عبور از یک مرحله و مواجه شدن با یک بار سنگین است. امتحان، یک گردنه در یک مسیر است. یا شما از این گردنه عبور خواهید کرد، یا پشت گردنه خواهید ماند؛ از این دو حال، خارج نیست... خدای متعال، امتحان‌ها را بر سر راه افراد و ملت‌ها قرار می‌دهد، تا این ملت‌ها این بارها را بردارند، از این گردنه‌ها عبور کنند و به این وسیله، به مقامات عالی برسند و در جایگاه شایسته و مناسب خود قرار بگیرند.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683938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643935"/>
            <a:ext cx="9090149" cy="619592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1900" b="1" dirty="0">
                <a:solidFill>
                  <a:srgbClr val="0070C0"/>
                </a:solidFill>
                <a:cs typeface="B Nazanin" panose="00000400000000000000" pitchFamily="2" charset="-78"/>
              </a:rPr>
              <a:t>سنت غلبه نهایی حق بر </a:t>
            </a:r>
            <a:r>
              <a:rPr lang="fa-IR" sz="1900" b="1" dirty="0" smtClean="0">
                <a:solidFill>
                  <a:srgbClr val="0070C0"/>
                </a:solidFill>
                <a:cs typeface="B Nazanin" panose="00000400000000000000" pitchFamily="2" charset="-78"/>
              </a:rPr>
              <a:t>باطل</a:t>
            </a:r>
          </a:p>
          <a:p>
            <a:pPr marL="342900" indent="-342900" algn="justLow" rtl="1">
              <a:lnSpc>
                <a:spcPct val="150000"/>
              </a:lnSpc>
              <a:buFont typeface="Wingdings" panose="05000000000000000000" pitchFamily="2" charset="2"/>
              <a:buChar char="v"/>
            </a:pPr>
            <a:r>
              <a:rPr lang="fa-IR" sz="1900" b="1" dirty="0" smtClean="0">
                <a:solidFill>
                  <a:srgbClr val="ED7D31">
                    <a:lumMod val="75000"/>
                  </a:srgbClr>
                </a:solidFill>
                <a:cs typeface="B Nazanin" panose="00000400000000000000" pitchFamily="2" charset="-78"/>
              </a:rPr>
              <a:t>تعریف سنت</a:t>
            </a:r>
          </a:p>
          <a:p>
            <a:pPr algn="justLow" rtl="1">
              <a:lnSpc>
                <a:spcPct val="150000"/>
              </a:lnSpc>
            </a:pPr>
            <a:r>
              <a:rPr lang="fa-IR" sz="1900" b="1" dirty="0">
                <a:solidFill>
                  <a:prstClr val="black"/>
                </a:solidFill>
                <a:cs typeface="B Nazanin" panose="00000400000000000000" pitchFamily="2" charset="-78"/>
              </a:rPr>
              <a:t>سنت حتمی الهی که بر اساس آن، جوامعِ مبتنی بر «حق</a:t>
            </a:r>
            <a:r>
              <a:rPr lang="fa-IR" sz="1900" b="1" dirty="0" smtClean="0">
                <a:solidFill>
                  <a:prstClr val="black"/>
                </a:solidFill>
                <a:cs typeface="B Nazanin" panose="00000400000000000000" pitchFamily="2" charset="-78"/>
              </a:rPr>
              <a:t>»-به </a:t>
            </a:r>
            <a:r>
              <a:rPr lang="fa-IR" sz="1900" b="1" dirty="0">
                <a:solidFill>
                  <a:prstClr val="black"/>
                </a:solidFill>
                <a:cs typeface="B Nazanin" panose="00000400000000000000" pitchFamily="2" charset="-78"/>
              </a:rPr>
              <a:t>دلیل اصالت، حیات‌بخشی و قابلیت ذاتی رشد و </a:t>
            </a:r>
            <a:r>
              <a:rPr lang="fa-IR" sz="1900" b="1" dirty="0" smtClean="0">
                <a:solidFill>
                  <a:prstClr val="black"/>
                </a:solidFill>
                <a:cs typeface="B Nazanin" panose="00000400000000000000" pitchFamily="2" charset="-78"/>
              </a:rPr>
              <a:t>پایداری-سرانجام </a:t>
            </a:r>
            <a:r>
              <a:rPr lang="fa-IR" sz="1900" b="1" dirty="0">
                <a:solidFill>
                  <a:prstClr val="black"/>
                </a:solidFill>
                <a:cs typeface="B Nazanin" panose="00000400000000000000" pitchFamily="2" charset="-78"/>
              </a:rPr>
              <a:t>بر جوامعِ مبتنی بر «باطل</a:t>
            </a:r>
            <a:r>
              <a:rPr lang="fa-IR" sz="1900" b="1" dirty="0" smtClean="0">
                <a:solidFill>
                  <a:prstClr val="black"/>
                </a:solidFill>
                <a:cs typeface="B Nazanin" panose="00000400000000000000" pitchFamily="2" charset="-78"/>
              </a:rPr>
              <a:t>»-که </a:t>
            </a:r>
            <a:r>
              <a:rPr lang="fa-IR" sz="1900" b="1" dirty="0">
                <a:solidFill>
                  <a:prstClr val="black"/>
                </a:solidFill>
                <a:cs typeface="B Nazanin" panose="00000400000000000000" pitchFamily="2" charset="-78"/>
              </a:rPr>
              <a:t>به رغم ظواهر فریبنده، درون‌پوچ و ذاتاً محکوم به زوالند </a:t>
            </a:r>
            <a:r>
              <a:rPr lang="fa-IR" sz="1900" b="1" dirty="0" smtClean="0">
                <a:solidFill>
                  <a:prstClr val="black"/>
                </a:solidFill>
                <a:cs typeface="B Nazanin" panose="00000400000000000000" pitchFamily="2" charset="-78"/>
              </a:rPr>
              <a:t>-غالب </a:t>
            </a:r>
            <a:r>
              <a:rPr lang="fa-IR" sz="1900" b="1" dirty="0">
                <a:solidFill>
                  <a:prstClr val="black"/>
                </a:solidFill>
                <a:cs typeface="B Nazanin" panose="00000400000000000000" pitchFamily="2" charset="-78"/>
              </a:rPr>
              <a:t>خواهند شد. این غلبه، فرآیندی تدریجی و مبتنی بر تحقق شروط الهی (نصرت) است که از طریق اثبات برتری کیفی حق در همه عرصه‌ها و نهایتاً اصلاح یا حذف باطل محقق می‌شود</a:t>
            </a:r>
            <a:r>
              <a:rPr lang="fa-IR" sz="19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1900" b="1" dirty="0" smtClean="0">
                <a:solidFill>
                  <a:srgbClr val="ED7D31">
                    <a:lumMod val="75000"/>
                  </a:srgbClr>
                </a:solidFill>
                <a:cs typeface="B Nazanin" panose="00000400000000000000" pitchFamily="2" charset="-78"/>
              </a:rPr>
              <a:t> </a:t>
            </a:r>
            <a:r>
              <a:rPr lang="fa-IR" sz="1900" b="1" dirty="0">
                <a:solidFill>
                  <a:srgbClr val="ED7D31">
                    <a:lumMod val="75000"/>
                  </a:srgbClr>
                </a:solidFill>
                <a:cs typeface="B Nazanin" panose="00000400000000000000" pitchFamily="2" charset="-78"/>
              </a:rPr>
              <a:t>کارکرد</a:t>
            </a:r>
          </a:p>
          <a:p>
            <a:pPr algn="justLow" rtl="1">
              <a:lnSpc>
                <a:spcPct val="150000"/>
              </a:lnSpc>
            </a:pPr>
            <a:r>
              <a:rPr lang="fa-IR" sz="1900" b="1" dirty="0">
                <a:solidFill>
                  <a:prstClr val="black"/>
                </a:solidFill>
                <a:cs typeface="B Nazanin" panose="00000400000000000000" pitchFamily="2" charset="-78"/>
              </a:rPr>
              <a:t>ایجاد اطمینان و ثبات قدم استراتژیک در جبهه حق، خنثی‌سازی پروپاگاندا و هیاهوی تبلیغاتی ظاهریِ جبهه باطل، و تبدیل «اعتقاد به پیروزی نهایی» به یک «اصل راهبردیِ تحلیل و اقدام» در همه عرصه‌های فردی و اجتماعی</a:t>
            </a:r>
            <a:r>
              <a:rPr lang="fa-IR" sz="1900" b="1" dirty="0" smtClean="0">
                <a:solidFill>
                  <a:prstClr val="black"/>
                </a:solidFill>
                <a:cs typeface="B Nazanin" panose="00000400000000000000" pitchFamily="2" charset="-78"/>
              </a:rPr>
              <a:t>.</a:t>
            </a:r>
          </a:p>
          <a:p>
            <a:pPr marL="342900" indent="-342900" algn="justLow" rtl="1">
              <a:lnSpc>
                <a:spcPct val="150000"/>
              </a:lnSpc>
              <a:buFont typeface="Wingdings" panose="05000000000000000000" pitchFamily="2" charset="2"/>
              <a:buChar char="v"/>
            </a:pPr>
            <a:r>
              <a:rPr lang="fa-IR" sz="1900" b="1" dirty="0" smtClean="0">
                <a:solidFill>
                  <a:srgbClr val="ED7D31">
                    <a:lumMod val="75000"/>
                  </a:srgbClr>
                </a:solidFill>
                <a:cs typeface="B Nazanin" panose="00000400000000000000" pitchFamily="2" charset="-78"/>
              </a:rPr>
              <a:t>تبیین </a:t>
            </a:r>
            <a:r>
              <a:rPr lang="fa-IR" sz="1900" b="1" dirty="0">
                <a:solidFill>
                  <a:srgbClr val="ED7D31">
                    <a:lumMod val="75000"/>
                  </a:srgbClr>
                </a:solidFill>
                <a:cs typeface="B Nazanin" panose="00000400000000000000" pitchFamily="2" charset="-78"/>
              </a:rPr>
              <a:t>محوری</a:t>
            </a:r>
          </a:p>
          <a:p>
            <a:pPr algn="justLow" rtl="1">
              <a:lnSpc>
                <a:spcPct val="150000"/>
              </a:lnSpc>
            </a:pPr>
            <a:r>
              <a:rPr lang="fa-IR" sz="1900" b="1" dirty="0">
                <a:solidFill>
                  <a:prstClr val="black"/>
                </a:solidFill>
                <a:cs typeface="B Nazanin" panose="00000400000000000000" pitchFamily="2" charset="-78"/>
              </a:rPr>
              <a:t>نظام باطل همواره این روایت را ترویج می‌کند که کارآمدی و بقا تنها از آنِ قدرتمندانِ صاحبِ امکانات مادی است و حقِ فقیر و محکوم به شکست و حذف است. قرآن به‌صراحت اعلام می‌کند که اگرچه باطل ممکن است در مقاطعی جلوه‌گر شود، اما فرجام تاریخ به نفع حق است.</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89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849632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 calcmode="lin" valueType="num">
                                      <p:cBhvr>
                                        <p:cTn id="30" dur="1000" fill="hold"/>
                                        <p:tgtEl>
                                          <p:spTgt spid="6">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4" end="4"/>
                                            </p:txEl>
                                          </p:spTgt>
                                        </p:tgtEl>
                                        <p:attrNameLst>
                                          <p:attrName>style.visibility</p:attrName>
                                        </p:attrNameLst>
                                      </p:cBhvr>
                                      <p:to>
                                        <p:strVal val="visible"/>
                                      </p:to>
                                    </p:set>
                                    <p:animEffect transition="in" filter="fade">
                                      <p:cBhvr>
                                        <p:cTn id="38" dur="1000"/>
                                        <p:tgtEl>
                                          <p:spTgt spid="6">
                                            <p:txEl>
                                              <p:pRg st="4" end="4"/>
                                            </p:txEl>
                                          </p:spTgt>
                                        </p:tgtEl>
                                      </p:cBhvr>
                                    </p:animEffect>
                                    <p:anim calcmode="lin" valueType="num">
                                      <p:cBhvr>
                                        <p:cTn id="39"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nodeType="clickEffect">
                                  <p:stCondLst>
                                    <p:cond delay="0"/>
                                  </p:stCondLst>
                                  <p:childTnLst>
                                    <p:set>
                                      <p:cBhvr>
                                        <p:cTn id="44" dur="1" fill="hold">
                                          <p:stCondLst>
                                            <p:cond delay="0"/>
                                          </p:stCondLst>
                                        </p:cTn>
                                        <p:tgtEl>
                                          <p:spTgt spid="6">
                                            <p:txEl>
                                              <p:pRg st="5" end="5"/>
                                            </p:txEl>
                                          </p:spTgt>
                                        </p:tgtEl>
                                        <p:attrNameLst>
                                          <p:attrName>style.visibility</p:attrName>
                                        </p:attrNameLst>
                                      </p:cBhvr>
                                      <p:to>
                                        <p:strVal val="visible"/>
                                      </p:to>
                                    </p:set>
                                    <p:anim calcmode="lin" valueType="num">
                                      <p:cBhvr>
                                        <p:cTn id="45"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48" dur="1000"/>
                                        <p:tgtEl>
                                          <p:spTgt spid="6">
                                            <p:txEl>
                                              <p:pRg st="5" end="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6">
                                            <p:txEl>
                                              <p:pRg st="6" end="6"/>
                                            </p:txEl>
                                          </p:spTgt>
                                        </p:tgtEl>
                                        <p:attrNameLst>
                                          <p:attrName>style.visibility</p:attrName>
                                        </p:attrNameLst>
                                      </p:cBhvr>
                                      <p:to>
                                        <p:strVal val="visible"/>
                                      </p:to>
                                    </p:set>
                                    <p:animEffect transition="in" filter="fade">
                                      <p:cBhvr>
                                        <p:cTn id="53" dur="1000"/>
                                        <p:tgtEl>
                                          <p:spTgt spid="6">
                                            <p:txEl>
                                              <p:pRg st="6" end="6"/>
                                            </p:txEl>
                                          </p:spTgt>
                                        </p:tgtEl>
                                      </p:cBhvr>
                                    </p:animEffect>
                                    <p:anim calcmode="lin" valueType="num">
                                      <p:cBhvr>
                                        <p:cTn id="54"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5"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7A12CD87-9350-4409-2088-4280366BA3A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70" y="645"/>
            <a:ext cx="12191999" cy="6857355"/>
          </a:xfrm>
          <a:prstGeom prst="rect">
            <a:avLst/>
          </a:prstGeom>
        </p:spPr>
      </p:pic>
      <p:sp>
        <p:nvSpPr>
          <p:cNvPr id="5" name="TextBox 4">
            <a:extLst>
              <a:ext uri="{FF2B5EF4-FFF2-40B4-BE49-F238E27FC236}">
                <a16:creationId xmlns:a16="http://schemas.microsoft.com/office/drawing/2014/main" xmlns="" id="{C452B9D1-B022-6358-915C-722D3A2DCBAD}"/>
              </a:ext>
            </a:extLst>
          </p:cNvPr>
          <p:cNvSpPr txBox="1"/>
          <p:nvPr/>
        </p:nvSpPr>
        <p:spPr>
          <a:xfrm>
            <a:off x="2055348" y="2301242"/>
            <a:ext cx="8097645" cy="1569660"/>
          </a:xfrm>
          <a:prstGeom prst="rect">
            <a:avLst/>
          </a:prstGeom>
          <a:noFill/>
        </p:spPr>
        <p:txBody>
          <a:bodyPr wrap="square" rtlCol="1">
            <a:spAutoFit/>
          </a:bodyPr>
          <a:lstStyle/>
          <a:p>
            <a:pPr algn="ctr"/>
            <a:r>
              <a:rPr lang="fa-IR" sz="3200" b="1" dirty="0" smtClean="0">
                <a:solidFill>
                  <a:srgbClr val="FFFF00"/>
                </a:solidFill>
                <a:latin typeface="IRBadr" panose="02000506000000020002" pitchFamily="2" charset="-78"/>
                <a:ea typeface="Lotus" panose="00000400000000000000" pitchFamily="2" charset="-78"/>
                <a:cs typeface="B Titr" panose="00000700000000000000" pitchFamily="2" charset="-78"/>
              </a:rPr>
              <a:t>بخش اول: کلیات</a:t>
            </a:r>
            <a:endParaRPr lang="fa-IR" sz="3200" b="1" dirty="0">
              <a:solidFill>
                <a:srgbClr val="FFFF00"/>
              </a:solidFill>
              <a:latin typeface="IRBadr" panose="02000506000000020002" pitchFamily="2" charset="-78"/>
              <a:ea typeface="Lotus" panose="00000400000000000000" pitchFamily="2" charset="-78"/>
              <a:cs typeface="B Titr" panose="00000700000000000000" pitchFamily="2" charset="-78"/>
            </a:endParaRPr>
          </a:p>
          <a:p>
            <a:pPr algn="ctr"/>
            <a:endPar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endParaRPr>
          </a:p>
          <a:p>
            <a:pPr algn="ctr"/>
            <a:r>
              <a:rPr lang="fa-IR" sz="3200" b="1" dirty="0" smtClean="0">
                <a:solidFill>
                  <a:prstClr val="white"/>
                </a:solidFill>
                <a:latin typeface="IRBadr" panose="02000506000000020002" pitchFamily="2" charset="-78"/>
                <a:ea typeface="Lotus" panose="00000400000000000000" pitchFamily="2" charset="-78"/>
                <a:cs typeface="B Titr" panose="00000700000000000000" pitchFamily="2" charset="-78"/>
              </a:rPr>
              <a:t>(</a:t>
            </a:r>
            <a:r>
              <a:rPr lang="fa-IR" sz="3200" b="1" dirty="0">
                <a:solidFill>
                  <a:prstClr val="white"/>
                </a:solidFill>
                <a:latin typeface="IRBadr" panose="02000506000000020002" pitchFamily="2" charset="-78"/>
                <a:ea typeface="Lotus" panose="00000400000000000000" pitchFamily="2" charset="-78"/>
                <a:cs typeface="B Titr" panose="00000700000000000000" pitchFamily="2" charset="-78"/>
              </a:rPr>
              <a:t>مبانی، چارچوب و منطق حاکم بر منظومه قرآنی)</a:t>
            </a:r>
            <a:endParaRPr lang="fa-IR" sz="2800" dirty="0">
              <a:solidFill>
                <a:prstClr val="white"/>
              </a:solidFill>
              <a:cs typeface="B Titr" panose="00000700000000000000" pitchFamily="2" charset="-78"/>
            </a:endParaRPr>
          </a:p>
        </p:txBody>
      </p:sp>
      <p:pic>
        <p:nvPicPr>
          <p:cNvPr id="6" name="Picture 5">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22877" y="-282370"/>
            <a:ext cx="2237591" cy="2317801"/>
          </a:xfrm>
          <a:prstGeom prst="rect">
            <a:avLst/>
          </a:prstGeom>
        </p:spPr>
      </p:pic>
      <p:pic>
        <p:nvPicPr>
          <p:cNvPr id="7" name="Picture 6">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91731"/>
            <a:ext cx="2237591" cy="2317801"/>
          </a:xfrm>
          <a:prstGeom prst="rect">
            <a:avLst/>
          </a:prstGeom>
        </p:spPr>
      </p:pic>
      <p:pic>
        <p:nvPicPr>
          <p:cNvPr id="9" name="Picture 8">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1408" y="645"/>
            <a:ext cx="7961586" cy="761394"/>
          </a:xfrm>
          <a:prstGeom prst="rect">
            <a:avLst/>
          </a:prstGeom>
        </p:spPr>
      </p:pic>
      <p:pic>
        <p:nvPicPr>
          <p:cNvPr id="12" name="Picture 11">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69342" y="5680218"/>
            <a:ext cx="1331294" cy="1379017"/>
          </a:xfrm>
          <a:prstGeom prst="rect">
            <a:avLst/>
          </a:prstGeom>
        </p:spPr>
      </p:pic>
      <p:pic>
        <p:nvPicPr>
          <p:cNvPr id="13" name="Picture 12">
            <a:extLst>
              <a:ext uri="{FF2B5EF4-FFF2-40B4-BE49-F238E27FC236}">
                <a16:creationId xmlns:a16="http://schemas.microsoft.com/office/drawing/2014/main" xmlns="" id="{BE8695FB-CFC8-E12D-C80A-2EAB71FE717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0135" y="5680217"/>
            <a:ext cx="1331294" cy="1379017"/>
          </a:xfrm>
          <a:prstGeom prst="rect">
            <a:avLst/>
          </a:prstGeom>
        </p:spPr>
      </p:pic>
      <p:pic>
        <p:nvPicPr>
          <p:cNvPr id="14" name="Picture 13">
            <a:extLst>
              <a:ext uri="{FF2B5EF4-FFF2-40B4-BE49-F238E27FC236}">
                <a16:creationId xmlns:a16="http://schemas.microsoft.com/office/drawing/2014/main" xmlns="" id="{0FE4655C-EDE1-7DC0-CF01-E3E7CB3B10B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2872" y="5908816"/>
            <a:ext cx="6887263" cy="882933"/>
          </a:xfrm>
          <a:prstGeom prst="rect">
            <a:avLst/>
          </a:prstGeom>
        </p:spPr>
      </p:pic>
      <p:sp>
        <p:nvSpPr>
          <p:cNvPr id="15" name="Rectangle: Rounded Corners 2">
            <a:hlinkClick r:id="rId7" action="ppaction://hlinksldjump"/>
            <a:extLst>
              <a:ext uri="{FF2B5EF4-FFF2-40B4-BE49-F238E27FC236}">
                <a16:creationId xmlns:a16="http://schemas.microsoft.com/office/drawing/2014/main" xmlns="" id="{474EE265-6837-B671-B281-B2E358C10012}"/>
              </a:ext>
            </a:extLst>
          </p:cNvPr>
          <p:cNvSpPr/>
          <p:nvPr/>
        </p:nvSpPr>
        <p:spPr>
          <a:xfrm>
            <a:off x="160551" y="6328438"/>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schemeClr val="tx1"/>
                </a:solidFill>
                <a:cs typeface="B Titr" panose="00000700000000000000" pitchFamily="2" charset="-78"/>
              </a:rPr>
              <a:t>9</a:t>
            </a:r>
            <a:endParaRPr lang="fa-IR" dirty="0">
              <a:solidFill>
                <a:schemeClr val="tx1"/>
              </a:solidFill>
              <a:cs typeface="B Titr" panose="00000700000000000000" pitchFamily="2" charset="-78"/>
            </a:endParaRPr>
          </a:p>
        </p:txBody>
      </p:sp>
      <p:sp>
        <p:nvSpPr>
          <p:cNvPr id="16" name="TextBox 15">
            <a:extLst>
              <a:ext uri="{FF2B5EF4-FFF2-40B4-BE49-F238E27FC236}">
                <a16:creationId xmlns:a16="http://schemas.microsoft.com/office/drawing/2014/main" xmlns="" id="{9F6F0F3F-0E25-84C7-8212-BE0B2481A4DD}"/>
              </a:ext>
            </a:extLst>
          </p:cNvPr>
          <p:cNvSpPr txBox="1"/>
          <p:nvPr/>
        </p:nvSpPr>
        <p:spPr>
          <a:xfrm>
            <a:off x="2771407" y="203284"/>
            <a:ext cx="5526741" cy="461665"/>
          </a:xfrm>
          <a:prstGeom prst="rect">
            <a:avLst/>
          </a:prstGeom>
          <a:noFill/>
        </p:spPr>
        <p:txBody>
          <a:bodyPr wrap="square" rtlCol="1">
            <a:spAutoFit/>
          </a:bodyPr>
          <a:lstStyle/>
          <a:p>
            <a:pPr algn="ctr" rtl="1"/>
            <a:r>
              <a:rPr lang="fa-IR" sz="2400" dirty="0" smtClean="0">
                <a:solidFill>
                  <a:prstClr val="white">
                    <a:lumMod val="95000"/>
                  </a:prstClr>
                </a:solidFill>
                <a:cs typeface="B Titr" panose="00000700000000000000" pitchFamily="2" charset="-78"/>
              </a:rPr>
              <a:t>ما تا آخر ایستاده‌ایم</a:t>
            </a:r>
            <a:endParaRPr lang="fa-IR" sz="4400" dirty="0">
              <a:solidFill>
                <a:prstClr val="white">
                  <a:lumMod val="95000"/>
                </a:prstClr>
              </a:solidFill>
              <a:cs typeface="B Titr" panose="00000700000000000000" pitchFamily="2" charset="-78"/>
            </a:endParaRPr>
          </a:p>
        </p:txBody>
      </p:sp>
    </p:spTree>
    <p:extLst>
      <p:ext uri="{BB962C8B-B14F-4D97-AF65-F5344CB8AC3E}">
        <p14:creationId xmlns:p14="http://schemas.microsoft.com/office/powerpoint/2010/main" val="21307525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250" fill="hold"/>
                                        <p:tgtEl>
                                          <p:spTgt spid="6"/>
                                        </p:tgtEl>
                                        <p:attrNameLst>
                                          <p:attrName>ppt_w</p:attrName>
                                        </p:attrNameLst>
                                      </p:cBhvr>
                                      <p:tavLst>
                                        <p:tav tm="0">
                                          <p:val>
                                            <p:fltVal val="0"/>
                                          </p:val>
                                        </p:tav>
                                        <p:tav tm="100000">
                                          <p:val>
                                            <p:strVal val="#ppt_w"/>
                                          </p:val>
                                        </p:tav>
                                      </p:tavLst>
                                    </p:anim>
                                    <p:anim calcmode="lin" valueType="num">
                                      <p:cBhvr>
                                        <p:cTn id="8" dur="1250" fill="hold"/>
                                        <p:tgtEl>
                                          <p:spTgt spid="6"/>
                                        </p:tgtEl>
                                        <p:attrNameLst>
                                          <p:attrName>ppt_h</p:attrName>
                                        </p:attrNameLst>
                                      </p:cBhvr>
                                      <p:tavLst>
                                        <p:tav tm="0">
                                          <p:val>
                                            <p:fltVal val="0"/>
                                          </p:val>
                                        </p:tav>
                                        <p:tav tm="100000">
                                          <p:val>
                                            <p:strVal val="#ppt_h"/>
                                          </p:val>
                                        </p:tav>
                                      </p:tavLst>
                                    </p:anim>
                                    <p:anim calcmode="lin" valueType="num">
                                      <p:cBhvr>
                                        <p:cTn id="9" dur="1250" fill="hold"/>
                                        <p:tgtEl>
                                          <p:spTgt spid="6"/>
                                        </p:tgtEl>
                                        <p:attrNameLst>
                                          <p:attrName>style.rotation</p:attrName>
                                        </p:attrNameLst>
                                      </p:cBhvr>
                                      <p:tavLst>
                                        <p:tav tm="0">
                                          <p:val>
                                            <p:fltVal val="90"/>
                                          </p:val>
                                        </p:tav>
                                        <p:tav tm="100000">
                                          <p:val>
                                            <p:fltVal val="0"/>
                                          </p:val>
                                        </p:tav>
                                      </p:tavLst>
                                    </p:anim>
                                    <p:animEffect transition="in" filter="fade">
                                      <p:cBhvr>
                                        <p:cTn id="10" dur="12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250" fill="hold"/>
                                        <p:tgtEl>
                                          <p:spTgt spid="12"/>
                                        </p:tgtEl>
                                        <p:attrNameLst>
                                          <p:attrName>ppt_w</p:attrName>
                                        </p:attrNameLst>
                                      </p:cBhvr>
                                      <p:tavLst>
                                        <p:tav tm="0">
                                          <p:val>
                                            <p:fltVal val="0"/>
                                          </p:val>
                                        </p:tav>
                                        <p:tav tm="100000">
                                          <p:val>
                                            <p:strVal val="#ppt_w"/>
                                          </p:val>
                                        </p:tav>
                                      </p:tavLst>
                                    </p:anim>
                                    <p:anim calcmode="lin" valueType="num">
                                      <p:cBhvr>
                                        <p:cTn id="20" dur="1250" fill="hold"/>
                                        <p:tgtEl>
                                          <p:spTgt spid="12"/>
                                        </p:tgtEl>
                                        <p:attrNameLst>
                                          <p:attrName>ppt_h</p:attrName>
                                        </p:attrNameLst>
                                      </p:cBhvr>
                                      <p:tavLst>
                                        <p:tav tm="0">
                                          <p:val>
                                            <p:fltVal val="0"/>
                                          </p:val>
                                        </p:tav>
                                        <p:tav tm="100000">
                                          <p:val>
                                            <p:strVal val="#ppt_h"/>
                                          </p:val>
                                        </p:tav>
                                      </p:tavLst>
                                    </p:anim>
                                    <p:anim calcmode="lin" valueType="num">
                                      <p:cBhvr>
                                        <p:cTn id="21" dur="1250" fill="hold"/>
                                        <p:tgtEl>
                                          <p:spTgt spid="12"/>
                                        </p:tgtEl>
                                        <p:attrNameLst>
                                          <p:attrName>style.rotation</p:attrName>
                                        </p:attrNameLst>
                                      </p:cBhvr>
                                      <p:tavLst>
                                        <p:tav tm="0">
                                          <p:val>
                                            <p:fltVal val="90"/>
                                          </p:val>
                                        </p:tav>
                                        <p:tav tm="100000">
                                          <p:val>
                                            <p:fltVal val="0"/>
                                          </p:val>
                                        </p:tav>
                                      </p:tavLst>
                                    </p:anim>
                                    <p:animEffect transition="in" filter="fade">
                                      <p:cBhvr>
                                        <p:cTn id="22" dur="1250"/>
                                        <p:tgtEl>
                                          <p:spTgt spid="12"/>
                                        </p:tgtEl>
                                      </p:cBhvr>
                                    </p:animEffect>
                                  </p:childTnLst>
                                </p:cTn>
                              </p:par>
                              <p:par>
                                <p:cTn id="23" presetID="3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250" fill="hold"/>
                                        <p:tgtEl>
                                          <p:spTgt spid="13"/>
                                        </p:tgtEl>
                                        <p:attrNameLst>
                                          <p:attrName>ppt_w</p:attrName>
                                        </p:attrNameLst>
                                      </p:cBhvr>
                                      <p:tavLst>
                                        <p:tav tm="0">
                                          <p:val>
                                            <p:fltVal val="0"/>
                                          </p:val>
                                        </p:tav>
                                        <p:tav tm="100000">
                                          <p:val>
                                            <p:strVal val="#ppt_w"/>
                                          </p:val>
                                        </p:tav>
                                      </p:tavLst>
                                    </p:anim>
                                    <p:anim calcmode="lin" valueType="num">
                                      <p:cBhvr>
                                        <p:cTn id="26" dur="1250" fill="hold"/>
                                        <p:tgtEl>
                                          <p:spTgt spid="13"/>
                                        </p:tgtEl>
                                        <p:attrNameLst>
                                          <p:attrName>ppt_h</p:attrName>
                                        </p:attrNameLst>
                                      </p:cBhvr>
                                      <p:tavLst>
                                        <p:tav tm="0">
                                          <p:val>
                                            <p:fltVal val="0"/>
                                          </p:val>
                                        </p:tav>
                                        <p:tav tm="100000">
                                          <p:val>
                                            <p:strVal val="#ppt_h"/>
                                          </p:val>
                                        </p:tav>
                                      </p:tavLst>
                                    </p:anim>
                                    <p:anim calcmode="lin" valueType="num">
                                      <p:cBhvr>
                                        <p:cTn id="27" dur="1250" fill="hold"/>
                                        <p:tgtEl>
                                          <p:spTgt spid="13"/>
                                        </p:tgtEl>
                                        <p:attrNameLst>
                                          <p:attrName>style.rotation</p:attrName>
                                        </p:attrNameLst>
                                      </p:cBhvr>
                                      <p:tavLst>
                                        <p:tav tm="0">
                                          <p:val>
                                            <p:fltVal val="90"/>
                                          </p:val>
                                        </p:tav>
                                        <p:tav tm="100000">
                                          <p:val>
                                            <p:fltVal val="0"/>
                                          </p:val>
                                        </p:tav>
                                      </p:tavLst>
                                    </p:anim>
                                    <p:animEffect transition="in" filter="fade">
                                      <p:cBhvr>
                                        <p:cTn id="28" dur="1250"/>
                                        <p:tgtEl>
                                          <p:spTgt spid="13"/>
                                        </p:tgtEl>
                                      </p:cBhvr>
                                    </p:animEffect>
                                  </p:childTnLst>
                                </p:cTn>
                              </p:par>
                            </p:childTnLst>
                          </p:cTn>
                        </p:par>
                        <p:par>
                          <p:cTn id="29" fill="hold">
                            <p:stCondLst>
                              <p:cond delay="1250"/>
                            </p:stCondLst>
                            <p:childTnLst>
                              <p:par>
                                <p:cTn id="30" presetID="10" presetClass="entr" presetSubtype="0"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1000" fill="hold"/>
                                        <p:tgtEl>
                                          <p:spTgt spid="5"/>
                                        </p:tgtEl>
                                        <p:attrNameLst>
                                          <p:attrName>ppt_w</p:attrName>
                                        </p:attrNameLst>
                                      </p:cBhvr>
                                      <p:tavLst>
                                        <p:tav tm="0">
                                          <p:val>
                                            <p:fltVal val="0"/>
                                          </p:val>
                                        </p:tav>
                                        <p:tav tm="100000">
                                          <p:val>
                                            <p:strVal val="#ppt_w"/>
                                          </p:val>
                                        </p:tav>
                                      </p:tavLst>
                                    </p:anim>
                                    <p:anim calcmode="lin" valueType="num">
                                      <p:cBhvr>
                                        <p:cTn id="38" dur="1000" fill="hold"/>
                                        <p:tgtEl>
                                          <p:spTgt spid="5"/>
                                        </p:tgtEl>
                                        <p:attrNameLst>
                                          <p:attrName>ppt_h</p:attrName>
                                        </p:attrNameLst>
                                      </p:cBhvr>
                                      <p:tavLst>
                                        <p:tav tm="0">
                                          <p:val>
                                            <p:fltVal val="0"/>
                                          </p:val>
                                        </p:tav>
                                        <p:tav tm="100000">
                                          <p:val>
                                            <p:strVal val="#ppt_h"/>
                                          </p:val>
                                        </p:tav>
                                      </p:tavLst>
                                    </p:anim>
                                    <p:anim calcmode="lin" valueType="num">
                                      <p:cBhvr>
                                        <p:cTn id="39" dur="1000" fill="hold"/>
                                        <p:tgtEl>
                                          <p:spTgt spid="5"/>
                                        </p:tgtEl>
                                        <p:attrNameLst>
                                          <p:attrName>style.rotation</p:attrName>
                                        </p:attrNameLst>
                                      </p:cBhvr>
                                      <p:tavLst>
                                        <p:tav tm="0">
                                          <p:val>
                                            <p:fltVal val="90"/>
                                          </p:val>
                                        </p:tav>
                                        <p:tav tm="100000">
                                          <p:val>
                                            <p:fltVal val="0"/>
                                          </p:val>
                                        </p:tav>
                                      </p:tavLst>
                                    </p:anim>
                                    <p:animEffect transition="in" filter="fade">
                                      <p:cBhvr>
                                        <p:cTn id="4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0892" y="872144"/>
            <a:ext cx="9256637" cy="5339923"/>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وَقُلْ جَاءَ الْحَقُّ وَزَهَقَ الْبَاطِلُ إِنَّ الْبَاطِلَ كَانَ زَهُوقًا (اسراء: 81)؛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بَلْ </a:t>
            </a:r>
            <a:r>
              <a:rPr lang="fa-IR" sz="2200" b="1" dirty="0">
                <a:solidFill>
                  <a:prstClr val="black"/>
                </a:solidFill>
                <a:cs typeface="B Nazanin" panose="00000400000000000000" pitchFamily="2" charset="-78"/>
              </a:rPr>
              <a:t>نَقْذِفُ بِالْحَقِّ عَلَى الْبَاطِلِ فَیدْمَغُهُ فَإِذَا هُوَ زَاهِقٌ (انبیاء: 18)؛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هُوَ الَّذي أَرسَلَ رَسولَهُ </a:t>
            </a:r>
            <a:r>
              <a:rPr lang="fa-IR" sz="2200" b="1" dirty="0">
                <a:solidFill>
                  <a:prstClr val="black"/>
                </a:solidFill>
                <a:cs typeface="B Nazanin" panose="00000400000000000000" pitchFamily="2" charset="-78"/>
              </a:rPr>
              <a:t>بِالهُدى وَدينِ الحَقِّ لِيُظهِرَهُ عَلَى الدّينِ كُلِّهِ وَلَو كَرِهَ المُشرِكونَ (صف: 9)؛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وَمَن </a:t>
            </a:r>
            <a:r>
              <a:rPr lang="fa-IR" sz="2200" b="1" dirty="0">
                <a:solidFill>
                  <a:prstClr val="black"/>
                </a:solidFill>
                <a:cs typeface="B Nazanin" panose="00000400000000000000" pitchFamily="2" charset="-78"/>
              </a:rPr>
              <a:t>يَتَوَلَّ اللَّهَ وَرَسُولَهُ وَالَّذِينَ آمَنُوا فَإِنَّ حِزْبَ اللَّهِ هُمُ الْغَالِبُونَ (مائده: ۵۶)؛ </a:t>
            </a:r>
          </a:p>
          <a:p>
            <a:pPr marL="342900" indent="-342900" algn="justLow" rtl="1">
              <a:lnSpc>
                <a:spcPct val="200000"/>
              </a:lnSpc>
              <a:buFont typeface="Arial" panose="020B0604020202020204" pitchFamily="34" charset="0"/>
              <a:buChar char="•"/>
            </a:pPr>
            <a:r>
              <a:rPr lang="fa-IR" sz="2200" b="1" dirty="0">
                <a:solidFill>
                  <a:prstClr val="black"/>
                </a:solidFill>
                <a:cs typeface="B Nazanin" panose="00000400000000000000" pitchFamily="2" charset="-78"/>
              </a:rPr>
              <a:t>وَلَقَدْ سَبَقَتْ كَلِمَتُنَا لِعِبَادِنَا الْمُرْسَلِينَ إِنَّهُمْ لَهُمُ الْمَنْصُورُونَ وَإِنَّ جُنْدَنَا لَهُمُ الْغَالِبُونَ (صافات: 171-173)؛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كَتَبَ </a:t>
            </a:r>
            <a:r>
              <a:rPr lang="fa-IR" sz="2200" b="1" dirty="0">
                <a:solidFill>
                  <a:prstClr val="black"/>
                </a:solidFill>
                <a:cs typeface="B Nazanin" panose="00000400000000000000" pitchFamily="2" charset="-78"/>
              </a:rPr>
              <a:t>اللَّهُ لَأَغْلِبَنَّ أَنَا وَ رُسُلِي إِنَّ اللَّهَ قَوِيٌّ عَزيزٌ(مجادله:21)؛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90</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6558497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55000"/>
            <a:ext cx="9112077" cy="5770811"/>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خدا فعالانه در حالِ نابودی ساختار باطل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«غلبه حق بر باطل» یک آرزوی شیرین نیست، بلکه یک «قانون» است؛ مانند قوانین فیزیک که بر جهان مادی حاکم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در نزاع حق و باطل، پیروزی همواره برای جبهه اهل حق خواهد بود، مگر آنکه اهل حق در میدان نیایند و وظیفه خود را انجام ندهند. </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غلبه حق، فرآیندی تدریجی و مبتنی بر «دمیدن حق بر باطل»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مؤمن، اهل صبر تاریخی است؛ نه اسیر هیجان مقطعی.</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جبهه حق در نبرد با جبهه باطل متحمل هزینه خواهد بود اما ناکامی نخواهد داشت.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باطل «جولان» (نمایش) دارد؛ اما حق «بقا» (ماندگاری) دارد: .</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در منطق سنت الهی، حق‌مندی و نه کثرت عددی، معیار پیروزی استی. این باور، زمینه پیروزی گروه‌های کوچک اما بر حق را فراهم می‌کند.</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مقاومت و پایمردی جبهه حق، شتاب‌دهنده فرآیند غلبه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شکست‌های مقطعی نقض سنت غلبه حق بر باطل نیست بلکه بخشی از نقشه راه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غلبه حق لزوماً به معنای نابودی فیزیکی طرف مقابل نیست؛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اعتماد به وعده الهی، عامل شکست‌ناپذیری روانی است؛</a:t>
            </a:r>
          </a:p>
          <a:p>
            <a:pPr marL="342900" indent="-342900" algn="justLow" rtl="1">
              <a:buFont typeface="Arial" panose="020B0604020202020204" pitchFamily="34" charset="0"/>
              <a:buChar char="•"/>
            </a:pPr>
            <a:r>
              <a:rPr lang="fa-IR" sz="2100" b="1" dirty="0" smtClean="0">
                <a:solidFill>
                  <a:prstClr val="black"/>
                </a:solidFill>
                <a:cs typeface="B Nazanin" panose="00000400000000000000" pitchFamily="2" charset="-78"/>
              </a:rPr>
              <a:t>باور به فرآیند قطعیِ نابودی باطل، «صبر راهبردی» می‌آورد و عجله و یأس را از بین می‌برد.</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91</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7494684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nodeType="clickEffect">
                                  <p:stCondLst>
                                    <p:cond delay="0"/>
                                  </p:stCondLst>
                                  <p:childTnLst>
                                    <p:set>
                                      <p:cBhvr>
                                        <p:cTn id="56" dur="1" fill="hold">
                                          <p:stCondLst>
                                            <p:cond delay="0"/>
                                          </p:stCondLst>
                                        </p:cTn>
                                        <p:tgtEl>
                                          <p:spTgt spid="6">
                                            <p:txEl>
                                              <p:pRg st="7" end="7"/>
                                            </p:txEl>
                                          </p:spTgt>
                                        </p:tgtEl>
                                        <p:attrNameLst>
                                          <p:attrName>style.visibility</p:attrName>
                                        </p:attrNameLst>
                                      </p:cBhvr>
                                      <p:to>
                                        <p:strVal val="visible"/>
                                      </p:to>
                                    </p:set>
                                    <p:animEffect transition="in" filter="fade">
                                      <p:cBhvr>
                                        <p:cTn id="57" dur="1000"/>
                                        <p:tgtEl>
                                          <p:spTgt spid="6">
                                            <p:txEl>
                                              <p:pRg st="7" end="7"/>
                                            </p:txEl>
                                          </p:spTgt>
                                        </p:tgtEl>
                                      </p:cBhvr>
                                    </p:animEffect>
                                    <p:anim calcmode="lin" valueType="num">
                                      <p:cBhvr>
                                        <p:cTn id="58"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59"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6">
                                            <p:txEl>
                                              <p:pRg st="8" end="8"/>
                                            </p:txEl>
                                          </p:spTgt>
                                        </p:tgtEl>
                                        <p:attrNameLst>
                                          <p:attrName>style.visibility</p:attrName>
                                        </p:attrNameLst>
                                      </p:cBhvr>
                                      <p:to>
                                        <p:strVal val="visible"/>
                                      </p:to>
                                    </p:set>
                                    <p:animEffect transition="in" filter="fade">
                                      <p:cBhvr>
                                        <p:cTn id="64" dur="1000"/>
                                        <p:tgtEl>
                                          <p:spTgt spid="6">
                                            <p:txEl>
                                              <p:pRg st="8" end="8"/>
                                            </p:txEl>
                                          </p:spTgt>
                                        </p:tgtEl>
                                      </p:cBhvr>
                                    </p:animEffect>
                                    <p:anim calcmode="lin" valueType="num">
                                      <p:cBhvr>
                                        <p:cTn id="65"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6"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nodeType="clickEffect">
                                  <p:stCondLst>
                                    <p:cond delay="0"/>
                                  </p:stCondLst>
                                  <p:childTnLst>
                                    <p:set>
                                      <p:cBhvr>
                                        <p:cTn id="70" dur="1" fill="hold">
                                          <p:stCondLst>
                                            <p:cond delay="0"/>
                                          </p:stCondLst>
                                        </p:cTn>
                                        <p:tgtEl>
                                          <p:spTgt spid="6">
                                            <p:txEl>
                                              <p:pRg st="9" end="9"/>
                                            </p:txEl>
                                          </p:spTgt>
                                        </p:tgtEl>
                                        <p:attrNameLst>
                                          <p:attrName>style.visibility</p:attrName>
                                        </p:attrNameLst>
                                      </p:cBhvr>
                                      <p:to>
                                        <p:strVal val="visible"/>
                                      </p:to>
                                    </p:set>
                                    <p:animEffect transition="in" filter="fade">
                                      <p:cBhvr>
                                        <p:cTn id="71" dur="1000"/>
                                        <p:tgtEl>
                                          <p:spTgt spid="6">
                                            <p:txEl>
                                              <p:pRg st="9" end="9"/>
                                            </p:txEl>
                                          </p:spTgt>
                                        </p:tgtEl>
                                      </p:cBhvr>
                                    </p:animEffect>
                                    <p:anim calcmode="lin" valueType="num">
                                      <p:cBhvr>
                                        <p:cTn id="72"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3"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2" presetClass="entr" presetSubtype="0" fill="hold" nodeType="clickEffect">
                                  <p:stCondLst>
                                    <p:cond delay="0"/>
                                  </p:stCondLst>
                                  <p:childTnLst>
                                    <p:set>
                                      <p:cBhvr>
                                        <p:cTn id="77" dur="1" fill="hold">
                                          <p:stCondLst>
                                            <p:cond delay="0"/>
                                          </p:stCondLst>
                                        </p:cTn>
                                        <p:tgtEl>
                                          <p:spTgt spid="6">
                                            <p:txEl>
                                              <p:pRg st="10" end="10"/>
                                            </p:txEl>
                                          </p:spTgt>
                                        </p:tgtEl>
                                        <p:attrNameLst>
                                          <p:attrName>style.visibility</p:attrName>
                                        </p:attrNameLst>
                                      </p:cBhvr>
                                      <p:to>
                                        <p:strVal val="visible"/>
                                      </p:to>
                                    </p:set>
                                    <p:animEffect transition="in" filter="fade">
                                      <p:cBhvr>
                                        <p:cTn id="78" dur="1000"/>
                                        <p:tgtEl>
                                          <p:spTgt spid="6">
                                            <p:txEl>
                                              <p:pRg st="10" end="10"/>
                                            </p:txEl>
                                          </p:spTgt>
                                        </p:tgtEl>
                                      </p:cBhvr>
                                    </p:animEffect>
                                    <p:anim calcmode="lin" valueType="num">
                                      <p:cBhvr>
                                        <p:cTn id="79"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80" dur="1000" fill="hold"/>
                                        <p:tgtEl>
                                          <p:spTgt spid="6">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6">
                                            <p:txEl>
                                              <p:pRg st="11" end="11"/>
                                            </p:txEl>
                                          </p:spTgt>
                                        </p:tgtEl>
                                        <p:attrNameLst>
                                          <p:attrName>style.visibility</p:attrName>
                                        </p:attrNameLst>
                                      </p:cBhvr>
                                      <p:to>
                                        <p:strVal val="visible"/>
                                      </p:to>
                                    </p:set>
                                    <p:animEffect transition="in" filter="fade">
                                      <p:cBhvr>
                                        <p:cTn id="85" dur="1000"/>
                                        <p:tgtEl>
                                          <p:spTgt spid="6">
                                            <p:txEl>
                                              <p:pRg st="11" end="11"/>
                                            </p:txEl>
                                          </p:spTgt>
                                        </p:tgtEl>
                                      </p:cBhvr>
                                    </p:animEffect>
                                    <p:anim calcmode="lin" valueType="num">
                                      <p:cBhvr>
                                        <p:cTn id="86" dur="1000" fill="hold"/>
                                        <p:tgtEl>
                                          <p:spTgt spid="6">
                                            <p:txEl>
                                              <p:pRg st="11" end="11"/>
                                            </p:txEl>
                                          </p:spTgt>
                                        </p:tgtEl>
                                        <p:attrNameLst>
                                          <p:attrName>ppt_x</p:attrName>
                                        </p:attrNameLst>
                                      </p:cBhvr>
                                      <p:tavLst>
                                        <p:tav tm="0">
                                          <p:val>
                                            <p:strVal val="#ppt_x"/>
                                          </p:val>
                                        </p:tav>
                                        <p:tav tm="100000">
                                          <p:val>
                                            <p:strVal val="#ppt_x"/>
                                          </p:val>
                                        </p:tav>
                                      </p:tavLst>
                                    </p:anim>
                                    <p:anim calcmode="lin" valueType="num">
                                      <p:cBhvr>
                                        <p:cTn id="87" dur="1000" fill="hold"/>
                                        <p:tgtEl>
                                          <p:spTgt spid="6">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nodeType="clickEffect">
                                  <p:stCondLst>
                                    <p:cond delay="0"/>
                                  </p:stCondLst>
                                  <p:childTnLst>
                                    <p:set>
                                      <p:cBhvr>
                                        <p:cTn id="91" dur="1" fill="hold">
                                          <p:stCondLst>
                                            <p:cond delay="0"/>
                                          </p:stCondLst>
                                        </p:cTn>
                                        <p:tgtEl>
                                          <p:spTgt spid="6">
                                            <p:txEl>
                                              <p:pRg st="12" end="12"/>
                                            </p:txEl>
                                          </p:spTgt>
                                        </p:tgtEl>
                                        <p:attrNameLst>
                                          <p:attrName>style.visibility</p:attrName>
                                        </p:attrNameLst>
                                      </p:cBhvr>
                                      <p:to>
                                        <p:strVal val="visible"/>
                                      </p:to>
                                    </p:set>
                                    <p:animEffect transition="in" filter="fade">
                                      <p:cBhvr>
                                        <p:cTn id="92" dur="1000"/>
                                        <p:tgtEl>
                                          <p:spTgt spid="6">
                                            <p:txEl>
                                              <p:pRg st="12" end="12"/>
                                            </p:txEl>
                                          </p:spTgt>
                                        </p:tgtEl>
                                      </p:cBhvr>
                                    </p:animEffect>
                                    <p:anim calcmode="lin" valueType="num">
                                      <p:cBhvr>
                                        <p:cTn id="93" dur="1000" fill="hold"/>
                                        <p:tgtEl>
                                          <p:spTgt spid="6">
                                            <p:txEl>
                                              <p:pRg st="12" end="12"/>
                                            </p:txEl>
                                          </p:spTgt>
                                        </p:tgtEl>
                                        <p:attrNameLst>
                                          <p:attrName>ppt_x</p:attrName>
                                        </p:attrNameLst>
                                      </p:cBhvr>
                                      <p:tavLst>
                                        <p:tav tm="0">
                                          <p:val>
                                            <p:strVal val="#ppt_x"/>
                                          </p:val>
                                        </p:tav>
                                        <p:tav tm="100000">
                                          <p:val>
                                            <p:strVal val="#ppt_x"/>
                                          </p:val>
                                        </p:tav>
                                      </p:tavLst>
                                    </p:anim>
                                    <p:anim calcmode="lin" valueType="num">
                                      <p:cBhvr>
                                        <p:cTn id="94" dur="1000" fill="hold"/>
                                        <p:tgtEl>
                                          <p:spTgt spid="6">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nodeType="clickEffect">
                                  <p:stCondLst>
                                    <p:cond delay="0"/>
                                  </p:stCondLst>
                                  <p:childTnLst>
                                    <p:set>
                                      <p:cBhvr>
                                        <p:cTn id="98" dur="1" fill="hold">
                                          <p:stCondLst>
                                            <p:cond delay="0"/>
                                          </p:stCondLst>
                                        </p:cTn>
                                        <p:tgtEl>
                                          <p:spTgt spid="6">
                                            <p:txEl>
                                              <p:pRg st="13" end="13"/>
                                            </p:txEl>
                                          </p:spTgt>
                                        </p:tgtEl>
                                        <p:attrNameLst>
                                          <p:attrName>style.visibility</p:attrName>
                                        </p:attrNameLst>
                                      </p:cBhvr>
                                      <p:to>
                                        <p:strVal val="visible"/>
                                      </p:to>
                                    </p:set>
                                    <p:animEffect transition="in" filter="fade">
                                      <p:cBhvr>
                                        <p:cTn id="99" dur="1000"/>
                                        <p:tgtEl>
                                          <p:spTgt spid="6">
                                            <p:txEl>
                                              <p:pRg st="13" end="13"/>
                                            </p:txEl>
                                          </p:spTgt>
                                        </p:tgtEl>
                                      </p:cBhvr>
                                    </p:animEffect>
                                    <p:anim calcmode="lin" valueType="num">
                                      <p:cBhvr>
                                        <p:cTn id="100" dur="1000" fill="hold"/>
                                        <p:tgtEl>
                                          <p:spTgt spid="6">
                                            <p:txEl>
                                              <p:pRg st="13" end="13"/>
                                            </p:txEl>
                                          </p:spTgt>
                                        </p:tgtEl>
                                        <p:attrNameLst>
                                          <p:attrName>ppt_x</p:attrName>
                                        </p:attrNameLst>
                                      </p:cBhvr>
                                      <p:tavLst>
                                        <p:tav tm="0">
                                          <p:val>
                                            <p:strVal val="#ppt_x"/>
                                          </p:val>
                                        </p:tav>
                                        <p:tav tm="100000">
                                          <p:val>
                                            <p:strVal val="#ppt_x"/>
                                          </p:val>
                                        </p:tav>
                                      </p:tavLst>
                                    </p:anim>
                                    <p:anim calcmode="lin" valueType="num">
                                      <p:cBhvr>
                                        <p:cTn id="101" dur="1000" fill="hold"/>
                                        <p:tgtEl>
                                          <p:spTgt spid="6">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56400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a:solidFill>
                  <a:prstClr val="black"/>
                </a:solidFill>
                <a:cs typeface="B Nazanin" panose="00000400000000000000" pitchFamily="2" charset="-78"/>
              </a:rPr>
              <a:t>در مبارزه حق و باطل، پیروزی قطعاً با جبهه ِ حق است. نه امروز، بلکه دیروز، امروز و فردا، هر جا چنین مبارزه‌ای به وجود بیاید، پیروزی با جبهه حق است، مشروط به چند شرط؛ اگر اهل حق و کسانی که طرفدار حقّند، نیت کنند، همّت کنند، صبر کنند، ایستادگی کنند، مبارزه کنند، بلاشک پیروز خواهند شد؛ هر جایی که این اتّفاق افتاده است -از دورانِ دور تاریخ- این‌جور است. در مورد انبیا هم همین‌جور است؛ بله ما در انبیا هم داریم مواردی که این‌ها را به قتل رساندند، نابود کردند، مسخره کردند و کار‌هایی مانند این‌ها کردند، امّا در خود قرآن و در روایات، مواردی را دارید که انبیا موفّق شدند، مسلّط شدند. این به خاطر همین است که شرایط تفاوت داشته است. آنجایی که طرفداران حق سستی به خرج دادند، اهمال به خرج دادند، آن‌جوری شده؛ آنجایی که ثبات و ایستادگی و استقامت و مبارزه و بصیرت و مانند این‌ها به خرج دادند، پیروز شدند. یعنی در طول تاریخ این‌جور است. امروز هم همین‌جور است؛ </a:t>
            </a:r>
            <a:r>
              <a:rPr lang="fa-IR" sz="2000" b="1" dirty="0" smtClean="0">
                <a:solidFill>
                  <a:prstClr val="black"/>
                </a:solidFill>
                <a:cs typeface="B Nazanin" panose="00000400000000000000" pitchFamily="2" charset="-78"/>
              </a:rPr>
              <a:t>...در </a:t>
            </a:r>
            <a:r>
              <a:rPr lang="fa-IR" sz="2000" b="1" dirty="0">
                <a:solidFill>
                  <a:prstClr val="black"/>
                </a:solidFill>
                <a:cs typeface="B Nazanin" panose="00000400000000000000" pitchFamily="2" charset="-78"/>
              </a:rPr>
              <a:t>هر </a:t>
            </a:r>
            <a:r>
              <a:rPr lang="fa-IR" sz="2000" b="1" dirty="0" smtClean="0">
                <a:solidFill>
                  <a:prstClr val="black"/>
                </a:solidFill>
                <a:cs typeface="B Nazanin" panose="00000400000000000000" pitchFamily="2" charset="-78"/>
              </a:rPr>
              <a:t>جا هم </a:t>
            </a:r>
            <a:r>
              <a:rPr lang="fa-IR" sz="2000" b="1" dirty="0">
                <a:solidFill>
                  <a:prstClr val="black"/>
                </a:solidFill>
                <a:cs typeface="B Nazanin" panose="00000400000000000000" pitchFamily="2" charset="-78"/>
              </a:rPr>
              <a:t>که ما به اصطلاح این همّت را کردیم، مسلّماً پیروزی به دست آمده است. امروز هم همین‌جور است؛ امروز هم اگر ما به شرایط، درست عمل بکنیم، پیروزی قطعی است</a:t>
            </a:r>
            <a:r>
              <a:rPr lang="fa-IR" sz="2000" b="1" dirty="0" smtClean="0">
                <a:solidFill>
                  <a:prstClr val="black"/>
                </a:solidFill>
                <a:cs typeface="B Nazanin" panose="00000400000000000000" pitchFamily="2" charset="-78"/>
              </a:rPr>
              <a:t>.</a:t>
            </a:r>
            <a:endParaRPr lang="fa-IR" sz="20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92</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3396364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4758995"/>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300" b="1" dirty="0" smtClean="0">
                <a:solidFill>
                  <a:prstClr val="black"/>
                </a:solidFill>
                <a:cs typeface="B Nazanin" panose="00000400000000000000" pitchFamily="2" charset="-78"/>
              </a:rPr>
              <a:t>شکّی </a:t>
            </a:r>
            <a:r>
              <a:rPr lang="fa-IR" sz="2300" b="1" dirty="0">
                <a:solidFill>
                  <a:prstClr val="black"/>
                </a:solidFill>
                <a:cs typeface="B Nazanin" panose="00000400000000000000" pitchFamily="2" charset="-78"/>
              </a:rPr>
              <a:t>نداریم که پیروزی از آنِ اسلام است؛ این جبهه کفر با همه وسعت، با همه زرق و برق، با همه توپ و تشری که می‌زنند، بالاخره در مقابل امّت اسلامی و جبهه اسلامی مبارز و مجاهد وادار به عقب‌نشینی خواهد شد.» «وَ لَو قاتَلَکُمُ الَّذینَ کَفَروا لَوَلَّوُا الاَدبارَ ثُمَّ لا یجِدونَ وَلِیا وَ لا نَصیرًا؛ این سنّت الهی است و تردیدی در این وجود ندارد. شرطش فقط این است که ما تلاش کنیم، ما حرکت کنیم، ما راه بیفتیم، ما کار کنیم؛ اگر ما کار کردیم، این سنّت الهی است که دشمن باید عقب‌نشینی کند و عقب‌نشینی هم می‌کند.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93</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475799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11495" y="921675"/>
            <a:ext cx="9112077" cy="564000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150000"/>
              </a:lnSpc>
            </a:pPr>
            <a:r>
              <a:rPr lang="fa-IR" sz="2000" b="1" dirty="0" smtClean="0">
                <a:solidFill>
                  <a:prstClr val="black"/>
                </a:solidFill>
                <a:cs typeface="B Nazanin" panose="00000400000000000000" pitchFamily="2" charset="-78"/>
              </a:rPr>
              <a:t>امتحان </a:t>
            </a:r>
            <a:r>
              <a:rPr lang="fa-IR" sz="2000" b="1" dirty="0">
                <a:solidFill>
                  <a:prstClr val="black"/>
                </a:solidFill>
                <a:cs typeface="B Nazanin" panose="00000400000000000000" pitchFamily="2" charset="-78"/>
              </a:rPr>
              <a:t>الهی، تنها راه عبور به سمت کمال است؛ خدای متعال هر امتحانی که می‌کند، یک نمره می‌دهد. وقتی در یک امتحانی، یک کسی، یک جمعیتی، یک ملتی قبول شدند، خدای متعال به اینها نمره </a:t>
            </a:r>
            <a:r>
              <a:rPr lang="fa-IR" sz="2000" b="1" dirty="0" smtClean="0">
                <a:solidFill>
                  <a:prstClr val="black"/>
                </a:solidFill>
                <a:cs typeface="B Nazanin" panose="00000400000000000000" pitchFamily="2" charset="-78"/>
              </a:rPr>
              <a:t>می‌دهد</a:t>
            </a:r>
            <a:r>
              <a:rPr lang="fa-IR" sz="2000" b="1" dirty="0">
                <a:solidFill>
                  <a:prstClr val="black"/>
                </a:solidFill>
                <a:cs typeface="B Nazanin" panose="00000400000000000000" pitchFamily="2" charset="-78"/>
              </a:rPr>
              <a:t>؛ نمره این است که اینها را بالا می‌آورد. امتحان‌های الهی اینجوری است. همین طور که اگر در امتحان بد عمل کنیم و امتحان را ببازیم، خدای متعال نمره‌ی مردودی میدهد و آن مردودی عبارت است از تنزل و انحطاط - انسان از آنی که بود، بدتر می‌شود - در قبولی هم همین جور است؛ ملت‌ها را بالا می‌برد.  امتحان، بدین معنا نیست که یک آزمایش است تا خدا ما را بشناسد؛ یا یک آزمایش است که ما خودمان، خودمان را بشناسیم - هیچ‌کدام از اینها نیست - بلکه امتحان، عبور از یک مرحله و مواجه شدن با یک بار سنگین است. امتحان، یک گردنه در یک مسیر است. یا شما از این گردنه عبور خواهید کرد، یا پشت گردنه خواهید ماند؛ از این دو حال، خارج نیست... خدای متعال، امتحان‌ها را بر سر راه افراد و ملت‌ها قرار می‌دهد، تا این ملت‌ها این بارها را بردارند، از این گردنه‌ها عبور کنند و به این وسیله، به مقامات عالی برسند و در جایگاه شایسته و مناسب خود قرار بگیرند.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94</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8533696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130344" y="1258084"/>
            <a:ext cx="9090149" cy="4824398"/>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q"/>
            </a:pPr>
            <a:r>
              <a:rPr lang="fa-IR" sz="2000" b="1" dirty="0">
                <a:solidFill>
                  <a:srgbClr val="0070C0"/>
                </a:solidFill>
                <a:cs typeface="B Nazanin" panose="00000400000000000000" pitchFamily="2" charset="-78"/>
              </a:rPr>
              <a:t>روایت الهی شکست و پیروزی (در برابر روایت دشمن</a:t>
            </a:r>
            <a:r>
              <a:rPr lang="fa-IR" sz="2000" b="1" dirty="0" smtClean="0">
                <a:solidFill>
                  <a:srgbClr val="0070C0"/>
                </a:solidFill>
                <a:cs typeface="B Nazanin" panose="00000400000000000000" pitchFamily="2" charset="-78"/>
              </a:rPr>
              <a:t>)</a:t>
            </a:r>
          </a:p>
          <a:p>
            <a:pPr algn="justLow" rtl="1">
              <a:lnSpc>
                <a:spcPct val="150000"/>
              </a:lnSpc>
            </a:pPr>
            <a:endParaRPr lang="fa-IR" sz="1100" b="1" dirty="0" smtClean="0">
              <a:solidFill>
                <a:srgbClr val="0070C0"/>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کارکرد</a:t>
            </a:r>
          </a:p>
          <a:p>
            <a:pPr algn="justLow" rtl="1">
              <a:lnSpc>
                <a:spcPct val="150000"/>
              </a:lnSpc>
            </a:pPr>
            <a:r>
              <a:rPr lang="fa-IR" sz="2000" b="1" dirty="0">
                <a:solidFill>
                  <a:prstClr val="black"/>
                </a:solidFill>
                <a:cs typeface="B Nazanin" panose="00000400000000000000" pitchFamily="2" charset="-78"/>
              </a:rPr>
              <a:t>قرآن، شکست را پایان راه نمی‌داند و پیروزی را نیز معیار حقانیت نمی‌شمارد؛ بلکه هر دو را در چارچوب هدایت، ابتلاء و آینده‌سازی معنا می‌کند</a:t>
            </a:r>
            <a:r>
              <a:rPr lang="fa-IR" sz="2000" b="1" dirty="0" smtClean="0">
                <a:solidFill>
                  <a:prstClr val="black"/>
                </a:solidFill>
                <a:cs typeface="B Nazanin" panose="00000400000000000000" pitchFamily="2" charset="-78"/>
              </a:rPr>
              <a:t>.</a:t>
            </a:r>
          </a:p>
          <a:p>
            <a:pPr algn="justLow" rtl="1">
              <a:lnSpc>
                <a:spcPct val="150000"/>
              </a:lnSpc>
            </a:pPr>
            <a:endParaRPr lang="fa-IR" sz="1400" b="1" dirty="0" smtClean="0">
              <a:solidFill>
                <a:prstClr val="black"/>
              </a:solidFill>
              <a:cs typeface="B Nazanin" panose="00000400000000000000" pitchFamily="2" charset="-78"/>
            </a:endParaRPr>
          </a:p>
          <a:p>
            <a:pPr marL="342900" indent="-342900" algn="justLow" rtl="1">
              <a:lnSpc>
                <a:spcPct val="150000"/>
              </a:lnSpc>
              <a:buFont typeface="Wingdings" panose="05000000000000000000" pitchFamily="2" charset="2"/>
              <a:buChar char="v"/>
            </a:pPr>
            <a:r>
              <a:rPr lang="fa-IR" sz="2000" b="1" dirty="0" smtClean="0">
                <a:solidFill>
                  <a:srgbClr val="ED7D31">
                    <a:lumMod val="75000"/>
                  </a:srgbClr>
                </a:solidFill>
                <a:cs typeface="B Nazanin" panose="00000400000000000000" pitchFamily="2" charset="-78"/>
              </a:rPr>
              <a:t>تبیین </a:t>
            </a:r>
            <a:r>
              <a:rPr lang="fa-IR" sz="2000" b="1" dirty="0">
                <a:solidFill>
                  <a:srgbClr val="ED7D31">
                    <a:lumMod val="75000"/>
                  </a:srgbClr>
                </a:solidFill>
                <a:cs typeface="B Nazanin" panose="00000400000000000000" pitchFamily="2" charset="-78"/>
              </a:rPr>
              <a:t>محوری</a:t>
            </a:r>
          </a:p>
          <a:p>
            <a:pPr algn="justLow" rtl="1">
              <a:lnSpc>
                <a:spcPct val="150000"/>
              </a:lnSpc>
            </a:pPr>
            <a:r>
              <a:rPr lang="fa-IR" sz="2000" b="1" dirty="0">
                <a:solidFill>
                  <a:prstClr val="black"/>
                </a:solidFill>
                <a:cs typeface="B Nazanin" panose="00000400000000000000" pitchFamily="2" charset="-78"/>
              </a:rPr>
              <a:t>نظام باطل همواره این روایت را ترویج می‌کند که «شکست، نشانه بطلان یک راه است و پیروزی، سند قطعی حقانیت.» قرآن کریم با ارائه «روایت الهی تاریخ»، این ادعا را درهم می‌شکند و اعلام می‌دارد که شکست و پیروزی، هر دو ابزارهایی در خدمت فرآیند هدایت، تربیت و تحقق وعده نهاییِ غلبه حق هستند. بنابراین مومن، رویدادها را نه با عینک خبرگزاری دشمن، بلکه با نقشه راه الهی می‌سنجد.</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95</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2928141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 calcmode="lin" valueType="num">
                                      <p:cBhvr>
                                        <p:cTn id="15" dur="10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fade">
                                      <p:cBhvr>
                                        <p:cTn id="23" dur="1000"/>
                                        <p:tgtEl>
                                          <p:spTgt spid="6">
                                            <p:txEl>
                                              <p:pRg st="3" end="3"/>
                                            </p:txEl>
                                          </p:spTgt>
                                        </p:tgtEl>
                                      </p:cBhvr>
                                    </p:animEffect>
                                    <p:anim calcmode="lin" valueType="num">
                                      <p:cBhvr>
                                        <p:cTn id="24"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 calcmode="lin" valueType="num">
                                      <p:cBhvr>
                                        <p:cTn id="30" dur="1000" fill="hold"/>
                                        <p:tgtEl>
                                          <p:spTgt spid="6">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6">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6">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6">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6">
                                            <p:txEl>
                                              <p:pRg st="6" end="6"/>
                                            </p:txEl>
                                          </p:spTgt>
                                        </p:tgtEl>
                                        <p:attrNameLst>
                                          <p:attrName>style.visibility</p:attrName>
                                        </p:attrNameLst>
                                      </p:cBhvr>
                                      <p:to>
                                        <p:strVal val="visible"/>
                                      </p:to>
                                    </p:set>
                                    <p:animEffect transition="in" filter="fade">
                                      <p:cBhvr>
                                        <p:cTn id="38" dur="1000"/>
                                        <p:tgtEl>
                                          <p:spTgt spid="6">
                                            <p:txEl>
                                              <p:pRg st="6" end="6"/>
                                            </p:txEl>
                                          </p:spTgt>
                                        </p:tgtEl>
                                      </p:cBhvr>
                                    </p:animEffect>
                                    <p:anim calcmode="lin" valueType="num">
                                      <p:cBhvr>
                                        <p:cTn id="39"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40"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00892" y="872144"/>
            <a:ext cx="9256637" cy="6017032"/>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آیات و شواهد قرآنی</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قُل </a:t>
            </a:r>
            <a:r>
              <a:rPr lang="fa-IR" sz="2200" b="1" dirty="0">
                <a:solidFill>
                  <a:prstClr val="black"/>
                </a:solidFill>
                <a:cs typeface="B Nazanin" panose="00000400000000000000" pitchFamily="2" charset="-78"/>
              </a:rPr>
              <a:t>هَل تَرَبَّصونَ بِنا إِلّا إِحدَى الحُسنَيَينِ وَنَحنُ نَتَرَبَّصُ بِكُم أَن يُصيبَكُمُ اللَّهُ بِعَذابٍ مِن عِندِهِ أَو بِأَيدينا فَتَرَبَّصوا إِنّا مَعَكُم مُتَرَبِّصونَ(توبه: 52)؛ </a:t>
            </a:r>
            <a:endParaRPr lang="fa-IR" sz="2200" b="1" dirty="0" smtClean="0">
              <a:solidFill>
                <a:prstClr val="black"/>
              </a:solidFill>
              <a:cs typeface="B Nazanin" panose="00000400000000000000" pitchFamily="2" charset="-78"/>
            </a:endParaRP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إِن </a:t>
            </a:r>
            <a:r>
              <a:rPr lang="fa-IR" sz="2200" b="1" dirty="0">
                <a:solidFill>
                  <a:prstClr val="black"/>
                </a:solidFill>
                <a:cs typeface="B Nazanin" panose="00000400000000000000" pitchFamily="2" charset="-78"/>
              </a:rPr>
              <a:t>يَنصُرْكُمُ اللَّهُ فَلَا غَالِبَ لَكُمْ (آل‌عمران/۱۶۰)؛</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وَلَا </a:t>
            </a:r>
            <a:r>
              <a:rPr lang="fa-IR" sz="2200" b="1" dirty="0">
                <a:solidFill>
                  <a:prstClr val="black"/>
                </a:solidFill>
                <a:cs typeface="B Nazanin" panose="00000400000000000000" pitchFamily="2" charset="-78"/>
              </a:rPr>
              <a:t>تَهِنُوا وَلَا تَحْزَنُوا وَأَنتُمُ الْأَعْلَوْنَ إِن كُنتُم مُّؤْمِنِينَ (آل عمران: ۱۳۹)؛ </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وَلَقَدْ </a:t>
            </a:r>
            <a:r>
              <a:rPr lang="fa-IR" sz="2200" b="1" dirty="0">
                <a:solidFill>
                  <a:prstClr val="black"/>
                </a:solidFill>
                <a:cs typeface="B Nazanin" panose="00000400000000000000" pitchFamily="2" charset="-78"/>
              </a:rPr>
              <a:t>كَتَبْنَا فِي الزَّبُورِ… أَنَّ الْأَرْضَ يَرِثُهَا عِبَادِيَ الصَّالِحُونَ(انبیاء/۱۰۵)؛</a:t>
            </a:r>
          </a:p>
          <a:p>
            <a:pPr marL="342900" indent="-342900" algn="justLow" rtl="1">
              <a:lnSpc>
                <a:spcPct val="200000"/>
              </a:lnSpc>
              <a:buFont typeface="Arial" panose="020B0604020202020204" pitchFamily="34" charset="0"/>
              <a:buChar char="•"/>
            </a:pPr>
            <a:r>
              <a:rPr lang="fa-IR" sz="2200" b="1" dirty="0" smtClean="0">
                <a:solidFill>
                  <a:prstClr val="black"/>
                </a:solidFill>
                <a:cs typeface="B Nazanin" panose="00000400000000000000" pitchFamily="2" charset="-78"/>
              </a:rPr>
              <a:t>وَعَدَ </a:t>
            </a:r>
            <a:r>
              <a:rPr lang="fa-IR" sz="2200" b="1" dirty="0">
                <a:solidFill>
                  <a:prstClr val="black"/>
                </a:solidFill>
                <a:cs typeface="B Nazanin" panose="00000400000000000000" pitchFamily="2" charset="-78"/>
              </a:rPr>
              <a:t>اللَّهُ الَّذِینَ آمَنُوا مِنکُمْ وَ عَمِلُوا الصَّالِحَاتِ لَیَسْتَخْلِفَنَّهُمْ فِی الْأَرْضِ کَمَا اسْتَخْلَفَ الَّذِینَ مِن قَبْلِهِمْ وَ لَیُمَکِنَنَّ لَهُمْ دِینَهُمُ الَّذِی ارْتَضَى لَهُمْ وَ لَیُبَدِّلَنَّهُم مِّن بَعْدِ خَوْفِهِمْ أَمْنًا یَعْبُدُونَنِی لَا یُشْرِکُونَ بِی شَیْئًا (نور: 55)؛</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96</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07289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992548"/>
            <a:ext cx="9112077" cy="4962897"/>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پیام‌ها و نکات راهبردی</a:t>
            </a:r>
            <a:endParaRPr lang="fa-IR" sz="2200" b="1" dirty="0">
              <a:solidFill>
                <a:prstClr val="black"/>
              </a:solidFill>
              <a:cs typeface="B Nazanin" panose="00000400000000000000" pitchFamily="2" charset="-78"/>
            </a:endParaRP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روایت دشمن، کوتاه‌مدت و مأیوس‌کننده است؛ روایت قرآن، بلندمدت، امیدآفرین و آینده‌ساز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تحلیلِ حوادث باید بر اساسِ چارچوبِ بلندمدت و آینده‌سازِ قرآن باشد.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در اوج پیروزی‌ها، باید مراقب غرور و انحراف بود.</a:t>
            </a:r>
          </a:p>
          <a:p>
            <a:pPr marL="342900" indent="-342900" algn="justLow" rtl="1">
              <a:lnSpc>
                <a:spcPct val="150000"/>
              </a:lnSpc>
              <a:buFont typeface="Arial" panose="020B0604020202020204" pitchFamily="34" charset="0"/>
              <a:buChar char="•"/>
            </a:pPr>
            <a:r>
              <a:rPr lang="fa-IR" sz="2100" b="1" dirty="0" smtClean="0">
                <a:solidFill>
                  <a:prstClr val="black"/>
                </a:solidFill>
                <a:cs typeface="B Nazanin" panose="00000400000000000000" pitchFamily="2" charset="-78"/>
              </a:rPr>
              <a:t>شکست‌های </a:t>
            </a:r>
            <a:r>
              <a:rPr lang="fa-IR" sz="2100" b="1" dirty="0">
                <a:solidFill>
                  <a:prstClr val="black"/>
                </a:solidFill>
                <a:cs typeface="B Nazanin" panose="00000400000000000000" pitchFamily="2" charset="-78"/>
              </a:rPr>
              <a:t>موقتی، به عنوان فرصتی برای پالایش، درس‌آموزی و تجدید راهبری باید در نظر گرفته شوند.</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قدامِ عملی و فراهم‌آوردنِ مقدمات، شرطِ بهره‌مندی از سنتِ الهی است.</a:t>
            </a:r>
          </a:p>
          <a:p>
            <a:pPr marL="342900" indent="-342900" algn="justLow" rtl="1">
              <a:lnSpc>
                <a:spcPct val="150000"/>
              </a:lnSpc>
              <a:buFont typeface="Arial" panose="020B0604020202020204" pitchFamily="34" charset="0"/>
              <a:buChar char="•"/>
            </a:pPr>
            <a:r>
              <a:rPr lang="fa-IR" sz="2100" b="1" dirty="0">
                <a:solidFill>
                  <a:prstClr val="black"/>
                </a:solidFill>
                <a:cs typeface="B Nazanin" panose="00000400000000000000" pitchFamily="2" charset="-78"/>
              </a:rPr>
              <a:t>برنامه‌ریزی‌ها و تصمیم‌گیری‌ها را نه بر اساس فشارهای کوتاه‌مدت و تبلیغات دشمن، بلکه با نگاه به وعده قطعی الهی باید تنظیم </a:t>
            </a:r>
            <a:r>
              <a:rPr lang="fa-IR" sz="2100" b="1" dirty="0" smtClean="0">
                <a:solidFill>
                  <a:prstClr val="black"/>
                </a:solidFill>
                <a:cs typeface="B Nazanin" panose="00000400000000000000" pitchFamily="2" charset="-78"/>
              </a:rPr>
              <a:t>نمود.</a:t>
            </a:r>
            <a:endParaRPr lang="fa-IR" sz="21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97</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7324160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fade">
                                      <p:cBhvr>
                                        <p:cTn id="22" dur="1000"/>
                                        <p:tgtEl>
                                          <p:spTgt spid="6">
                                            <p:txEl>
                                              <p:pRg st="2" end="2"/>
                                            </p:txEl>
                                          </p:spTgt>
                                        </p:tgtEl>
                                      </p:cBhvr>
                                    </p:animEffect>
                                    <p:anim calcmode="lin" valueType="num">
                                      <p:cBhvr>
                                        <p:cTn id="23"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fade">
                                      <p:cBhvr>
                                        <p:cTn id="29" dur="1000"/>
                                        <p:tgtEl>
                                          <p:spTgt spid="6">
                                            <p:txEl>
                                              <p:pRg st="3" end="3"/>
                                            </p:txEl>
                                          </p:spTgt>
                                        </p:tgtEl>
                                      </p:cBhvr>
                                    </p:animEffect>
                                    <p:anim calcmode="lin" valueType="num">
                                      <p:cBhvr>
                                        <p:cTn id="30"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1000"/>
                                        <p:tgtEl>
                                          <p:spTgt spid="6">
                                            <p:txEl>
                                              <p:pRg st="4" end="4"/>
                                            </p:txEl>
                                          </p:spTgt>
                                        </p:tgtEl>
                                      </p:cBhvr>
                                    </p:animEffect>
                                    <p:anim calcmode="lin" valueType="num">
                                      <p:cBhvr>
                                        <p:cTn id="37"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8"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xEl>
                                              <p:pRg st="5" end="5"/>
                                            </p:txEl>
                                          </p:spTgt>
                                        </p:tgtEl>
                                        <p:attrNameLst>
                                          <p:attrName>style.visibility</p:attrName>
                                        </p:attrNameLst>
                                      </p:cBhvr>
                                      <p:to>
                                        <p:strVal val="visible"/>
                                      </p:to>
                                    </p:set>
                                    <p:animEffect transition="in" filter="fade">
                                      <p:cBhvr>
                                        <p:cTn id="43" dur="1000"/>
                                        <p:tgtEl>
                                          <p:spTgt spid="6">
                                            <p:txEl>
                                              <p:pRg st="5" end="5"/>
                                            </p:txEl>
                                          </p:spTgt>
                                        </p:tgtEl>
                                      </p:cBhvr>
                                    </p:animEffect>
                                    <p:anim calcmode="lin" valueType="num">
                                      <p:cBhvr>
                                        <p:cTn id="44"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5"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6">
                                            <p:txEl>
                                              <p:pRg st="6" end="6"/>
                                            </p:txEl>
                                          </p:spTgt>
                                        </p:tgtEl>
                                        <p:attrNameLst>
                                          <p:attrName>style.visibility</p:attrName>
                                        </p:attrNameLst>
                                      </p:cBhvr>
                                      <p:to>
                                        <p:strVal val="visible"/>
                                      </p:to>
                                    </p:set>
                                    <p:animEffect transition="in" filter="fade">
                                      <p:cBhvr>
                                        <p:cTn id="50" dur="1000"/>
                                        <p:tgtEl>
                                          <p:spTgt spid="6">
                                            <p:txEl>
                                              <p:pRg st="6" end="6"/>
                                            </p:txEl>
                                          </p:spTgt>
                                        </p:tgtEl>
                                      </p:cBhvr>
                                    </p:animEffect>
                                    <p:anim calcmode="lin" valueType="num">
                                      <p:cBhvr>
                                        <p:cTn id="51"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2"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1218262"/>
            <a:ext cx="9112077" cy="4909036"/>
          </a:xfrm>
          <a:prstGeom prst="rect">
            <a:avLst/>
          </a:prstGeom>
          <a:noFill/>
        </p:spPr>
        <p:txBody>
          <a:bodyPr wrap="square" rtlCol="1">
            <a:spAutoFit/>
          </a:bodyPr>
          <a:lstStyle/>
          <a:p>
            <a:pPr marL="342900" indent="-342900" algn="justLow" rtl="1">
              <a:lnSpc>
                <a:spcPct val="150000"/>
              </a:lnSpc>
              <a:buFont typeface="Wingdings" panose="05000000000000000000" pitchFamily="2" charset="2"/>
              <a:buChar char="v"/>
            </a:pPr>
            <a:r>
              <a:rPr lang="fa-IR" sz="2200" b="1" dirty="0" smtClean="0">
                <a:solidFill>
                  <a:srgbClr val="ED7D31">
                    <a:lumMod val="75000"/>
                  </a:srgbClr>
                </a:solidFill>
                <a:cs typeface="B Nazanin" panose="00000400000000000000" pitchFamily="2" charset="-78"/>
              </a:rPr>
              <a:t>کلام و اندیشه ولایت</a:t>
            </a:r>
            <a:endParaRPr lang="fa-IR" sz="2200" b="1" dirty="0">
              <a:solidFill>
                <a:prstClr val="black"/>
              </a:solidFill>
              <a:cs typeface="B Nazanin" panose="00000400000000000000" pitchFamily="2" charset="-78"/>
            </a:endParaRPr>
          </a:p>
          <a:p>
            <a:pPr algn="justLow" rtl="1">
              <a:lnSpc>
                <a:spcPct val="200000"/>
              </a:lnSpc>
            </a:pPr>
            <a:r>
              <a:rPr lang="fa-IR" sz="2000" b="1" dirty="0">
                <a:solidFill>
                  <a:prstClr val="black"/>
                </a:solidFill>
                <a:cs typeface="B Nazanin" panose="00000400000000000000" pitchFamily="2" charset="-78"/>
              </a:rPr>
              <a:t>وقتی شما [با نگاه توحیدی] </a:t>
            </a:r>
            <a:r>
              <a:rPr lang="fa-IR" sz="2000" b="1" dirty="0" smtClean="0">
                <a:solidFill>
                  <a:prstClr val="black"/>
                </a:solidFill>
                <a:cs typeface="B Nazanin" panose="00000400000000000000" pitchFamily="2" charset="-78"/>
              </a:rPr>
              <a:t>می‌دانید </a:t>
            </a:r>
            <a:r>
              <a:rPr lang="fa-IR" sz="2000" b="1" dirty="0">
                <a:solidFill>
                  <a:prstClr val="black"/>
                </a:solidFill>
                <a:cs typeface="B Nazanin" panose="00000400000000000000" pitchFamily="2" charset="-78"/>
              </a:rPr>
              <a:t>وجود شما، پیدایش شما، حیات شما، تنفس شما با یک هدفی تحقق پیدا کرده است، دنبال آن هدف </a:t>
            </a:r>
            <a:r>
              <a:rPr lang="fa-IR" sz="2000" b="1" dirty="0" smtClean="0">
                <a:solidFill>
                  <a:prstClr val="black"/>
                </a:solidFill>
                <a:cs typeface="B Nazanin" panose="00000400000000000000" pitchFamily="2" charset="-78"/>
              </a:rPr>
              <a:t>می‌گردید </a:t>
            </a:r>
            <a:r>
              <a:rPr lang="fa-IR" sz="2000" b="1" dirty="0">
                <a:solidFill>
                  <a:prstClr val="black"/>
                </a:solidFill>
                <a:cs typeface="B Nazanin" panose="00000400000000000000" pitchFamily="2" charset="-78"/>
              </a:rPr>
              <a:t>و برای رسیدن به آن هدف، تکاپو و تلاش میکنید. از نظر خدای متعال که </a:t>
            </a:r>
            <a:r>
              <a:rPr lang="fa-IR" sz="2000" b="1" dirty="0" smtClean="0">
                <a:solidFill>
                  <a:prstClr val="black"/>
                </a:solidFill>
                <a:cs typeface="B Nazanin" panose="00000400000000000000" pitchFamily="2" charset="-78"/>
              </a:rPr>
              <a:t>آفریننده‌ </a:t>
            </a:r>
            <a:r>
              <a:rPr lang="fa-IR" sz="2000" b="1" dirty="0">
                <a:solidFill>
                  <a:prstClr val="black"/>
                </a:solidFill>
                <a:cs typeface="B Nazanin" panose="00000400000000000000" pitchFamily="2" charset="-78"/>
              </a:rPr>
              <a:t>هستی است، خود این تکاپو هم اجر و پاداش دارد. به هر نقطه‌ای که رسیدید، در واقع به هدف رسیدید. این است که در دیدگاه توحیدی، خسارت و ضرر برای مؤمن اصلاً متصور نیست. فرمود: «ما لنا الّا احدی الحسنیین</a:t>
            </a:r>
            <a:r>
              <a:rPr lang="fa-IR" sz="2000" b="1" dirty="0" smtClean="0">
                <a:solidFill>
                  <a:prstClr val="black"/>
                </a:solidFill>
                <a:cs typeface="B Nazanin" panose="00000400000000000000" pitchFamily="2" charset="-78"/>
              </a:rPr>
              <a:t>»؛ یکی </a:t>
            </a:r>
            <a:r>
              <a:rPr lang="fa-IR" sz="2000" b="1" dirty="0">
                <a:solidFill>
                  <a:prstClr val="black"/>
                </a:solidFill>
                <a:cs typeface="B Nazanin" panose="00000400000000000000" pitchFamily="2" charset="-78"/>
              </a:rPr>
              <a:t>از دو بهترین در انتظار ماست؛ یا در این راه کشته </a:t>
            </a:r>
            <a:r>
              <a:rPr lang="fa-IR" sz="2000" b="1" dirty="0" smtClean="0">
                <a:solidFill>
                  <a:prstClr val="black"/>
                </a:solidFill>
                <a:cs typeface="B Nazanin" panose="00000400000000000000" pitchFamily="2" charset="-78"/>
              </a:rPr>
              <a:t>می‌شویم</a:t>
            </a:r>
            <a:r>
              <a:rPr lang="fa-IR" sz="2000" b="1" dirty="0">
                <a:solidFill>
                  <a:prstClr val="black"/>
                </a:solidFill>
                <a:cs typeface="B Nazanin" panose="00000400000000000000" pitchFamily="2" charset="-78"/>
              </a:rPr>
              <a:t>، که این بهترین است؛ یا دشمن را از سر راه </a:t>
            </a:r>
            <a:r>
              <a:rPr lang="fa-IR" sz="2000" b="1" dirty="0" smtClean="0">
                <a:solidFill>
                  <a:prstClr val="black"/>
                </a:solidFill>
                <a:cs typeface="B Nazanin" panose="00000400000000000000" pitchFamily="2" charset="-78"/>
              </a:rPr>
              <a:t>برمی‌داریم </a:t>
            </a:r>
            <a:r>
              <a:rPr lang="fa-IR" sz="2000" b="1" dirty="0">
                <a:solidFill>
                  <a:prstClr val="black"/>
                </a:solidFill>
                <a:cs typeface="B Nazanin" panose="00000400000000000000" pitchFamily="2" charset="-78"/>
              </a:rPr>
              <a:t>و به مقصود </a:t>
            </a:r>
            <a:r>
              <a:rPr lang="fa-IR" sz="2000" b="1" dirty="0" smtClean="0">
                <a:solidFill>
                  <a:prstClr val="black"/>
                </a:solidFill>
                <a:cs typeface="B Nazanin" panose="00000400000000000000" pitchFamily="2" charset="-78"/>
              </a:rPr>
              <a:t>می‌رسیم</a:t>
            </a:r>
            <a:r>
              <a:rPr lang="fa-IR" sz="2000" b="1" dirty="0">
                <a:solidFill>
                  <a:prstClr val="black"/>
                </a:solidFill>
                <a:cs typeface="B Nazanin" panose="00000400000000000000" pitchFamily="2" charset="-78"/>
              </a:rPr>
              <a:t>، که این هم بهترین است. پس در اینجا ضرری وجود ندارد. </a:t>
            </a: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98</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713807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fade">
                                      <p:cBhvr>
                                        <p:cTn id="15" dur="1000"/>
                                        <p:tgtEl>
                                          <p:spTgt spid="6">
                                            <p:txEl>
                                              <p:pRg st="1" end="1"/>
                                            </p:txEl>
                                          </p:spTgt>
                                        </p:tgtEl>
                                      </p:cBhvr>
                                    </p:animEffect>
                                    <p:anim calcmode="lin" valueType="num">
                                      <p:cBhvr>
                                        <p:cTn id="16"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3B5F2036-4274-8734-A54D-CCC19C7036B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23"/>
            <a:ext cx="12192000" cy="6857355"/>
          </a:xfrm>
          <a:prstGeom prst="rect">
            <a:avLst/>
          </a:prstGeom>
        </p:spPr>
      </p:pic>
      <p:pic>
        <p:nvPicPr>
          <p:cNvPr id="5" name="Picture 4">
            <a:extLst>
              <a:ext uri="{FF2B5EF4-FFF2-40B4-BE49-F238E27FC236}">
                <a16:creationId xmlns:a16="http://schemas.microsoft.com/office/drawing/2014/main" xmlns="" id="{BE8695FB-CFC8-E12D-C80A-2EAB71FE71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44089" y="-166352"/>
            <a:ext cx="2237591" cy="2317801"/>
          </a:xfrm>
          <a:prstGeom prst="rect">
            <a:avLst/>
          </a:prstGeom>
        </p:spPr>
      </p:pic>
      <p:sp>
        <p:nvSpPr>
          <p:cNvPr id="6" name="TextBox 5">
            <a:extLst>
              <a:ext uri="{FF2B5EF4-FFF2-40B4-BE49-F238E27FC236}">
                <a16:creationId xmlns:a16="http://schemas.microsoft.com/office/drawing/2014/main" xmlns="" id="{F750D202-96AB-2D06-35F7-5D582A8723D6}"/>
              </a:ext>
            </a:extLst>
          </p:cNvPr>
          <p:cNvSpPr txBox="1"/>
          <p:nvPr/>
        </p:nvSpPr>
        <p:spPr>
          <a:xfrm>
            <a:off x="232012" y="710820"/>
            <a:ext cx="9112077" cy="6140142"/>
          </a:xfrm>
          <a:prstGeom prst="rect">
            <a:avLst/>
          </a:prstGeom>
          <a:noFill/>
        </p:spPr>
        <p:txBody>
          <a:bodyPr wrap="square" rtlCol="1">
            <a:spAutoFit/>
          </a:bodyPr>
          <a:lstStyle/>
          <a:p>
            <a:pPr algn="justLow" rtl="1">
              <a:lnSpc>
                <a:spcPct val="150000"/>
              </a:lnSpc>
            </a:pPr>
            <a:r>
              <a:rPr lang="fa-IR" sz="2200" dirty="0" smtClean="0">
                <a:solidFill>
                  <a:srgbClr val="C00000"/>
                </a:solidFill>
                <a:cs typeface="B Titr" panose="00000700000000000000" pitchFamily="2" charset="-78"/>
              </a:rPr>
              <a:t>5. جمع‌بندی محور اول/ منطق راهبردی</a:t>
            </a:r>
          </a:p>
          <a:p>
            <a:pPr algn="justLow" rtl="1">
              <a:lnSpc>
                <a:spcPct val="150000"/>
              </a:lnSpc>
            </a:pPr>
            <a:r>
              <a:rPr lang="fa-IR" sz="2000" b="1" dirty="0" smtClean="0">
                <a:solidFill>
                  <a:prstClr val="black"/>
                </a:solidFill>
                <a:cs typeface="B Nazanin" panose="00000400000000000000" pitchFamily="2" charset="-78"/>
              </a:rPr>
              <a:t>در </a:t>
            </a:r>
            <a:r>
              <a:rPr lang="fa-IR" sz="2000" b="1" dirty="0">
                <a:solidFill>
                  <a:prstClr val="black"/>
                </a:solidFill>
                <a:cs typeface="B Nazanin" panose="00000400000000000000" pitchFamily="2" charset="-78"/>
              </a:rPr>
              <a:t>این محور، قرآن </a:t>
            </a:r>
            <a:r>
              <a:rPr lang="fa-IR" sz="2000" b="1" dirty="0" smtClean="0">
                <a:solidFill>
                  <a:prstClr val="black"/>
                </a:solidFill>
                <a:cs typeface="B Nazanin" panose="00000400000000000000" pitchFamily="2" charset="-78"/>
              </a:rPr>
              <a:t>به ما می‌آموزد که:</a:t>
            </a:r>
            <a:endParaRPr lang="fa-IR" sz="2000" b="1" dirty="0">
              <a:solidFill>
                <a:prstClr val="black"/>
              </a:solidFill>
              <a:cs typeface="B Nazanin" panose="00000400000000000000" pitchFamily="2" charset="-78"/>
            </a:endParaRPr>
          </a:p>
          <a:p>
            <a:pPr algn="justLow" rtl="1">
              <a:lnSpc>
                <a:spcPct val="150000"/>
              </a:lnSpc>
            </a:pPr>
            <a:r>
              <a:rPr lang="fa-IR" sz="2000" b="1" dirty="0">
                <a:solidFill>
                  <a:prstClr val="black"/>
                </a:solidFill>
                <a:cs typeface="B Nazanin" panose="00000400000000000000" pitchFamily="2" charset="-78"/>
              </a:rPr>
              <a:t>•	</a:t>
            </a:r>
            <a:r>
              <a:rPr lang="fa-IR" sz="2000" b="1" dirty="0" smtClean="0">
                <a:solidFill>
                  <a:prstClr val="black"/>
                </a:solidFill>
                <a:cs typeface="B Nazanin" panose="00000400000000000000" pitchFamily="2" charset="-78"/>
              </a:rPr>
              <a:t>هیچ </a:t>
            </a:r>
            <a:r>
              <a:rPr lang="fa-IR" sz="2000" b="1" dirty="0">
                <a:solidFill>
                  <a:prstClr val="black"/>
                </a:solidFill>
                <a:cs typeface="B Nazanin" panose="00000400000000000000" pitchFamily="2" charset="-78"/>
              </a:rPr>
              <a:t>پیروزی یا شکستی تصادفی نیست</a:t>
            </a:r>
          </a:p>
          <a:p>
            <a:pPr algn="justLow" rtl="1">
              <a:lnSpc>
                <a:spcPct val="150000"/>
              </a:lnSpc>
            </a:pPr>
            <a:r>
              <a:rPr lang="fa-IR" sz="2000" b="1" dirty="0">
                <a:solidFill>
                  <a:prstClr val="black"/>
                </a:solidFill>
                <a:cs typeface="B Nazanin" panose="00000400000000000000" pitchFamily="2" charset="-78"/>
              </a:rPr>
              <a:t>•	همه حوادث، ذیل سنت‌های ثابت الهی رخ می‌دهند</a:t>
            </a:r>
          </a:p>
          <a:p>
            <a:pPr algn="justLow" rtl="1">
              <a:lnSpc>
                <a:spcPct val="150000"/>
              </a:lnSpc>
            </a:pPr>
            <a:r>
              <a:rPr lang="fa-IR" sz="2000" b="1" dirty="0">
                <a:solidFill>
                  <a:prstClr val="black"/>
                </a:solidFill>
                <a:cs typeface="B Nazanin" panose="00000400000000000000" pitchFamily="2" charset="-78"/>
              </a:rPr>
              <a:t>•	مؤمنِ آگاه، اسیر موج خبر و تحلیل لحظه‌ای نمی‌شود.</a:t>
            </a:r>
          </a:p>
          <a:p>
            <a:pPr algn="justLow" rtl="1">
              <a:lnSpc>
                <a:spcPct val="150000"/>
              </a:lnSpc>
            </a:pPr>
            <a:r>
              <a:rPr lang="fa-IR" sz="2000" b="1" dirty="0">
                <a:solidFill>
                  <a:prstClr val="black"/>
                </a:solidFill>
                <a:cs typeface="B Nazanin" panose="00000400000000000000" pitchFamily="2" charset="-78"/>
              </a:rPr>
              <a:t>•	پیروزی‌های حق، نتیجه مستقیم انطباق با سنت «نصرت» و «معیت» الهی است؛</a:t>
            </a:r>
          </a:p>
          <a:p>
            <a:pPr algn="justLow" rtl="1">
              <a:lnSpc>
                <a:spcPct val="150000"/>
              </a:lnSpc>
            </a:pPr>
            <a:r>
              <a:rPr lang="fa-IR" sz="2000" b="1" dirty="0">
                <a:solidFill>
                  <a:prstClr val="black"/>
                </a:solidFill>
                <a:cs typeface="B Nazanin" panose="00000400000000000000" pitchFamily="2" charset="-78"/>
              </a:rPr>
              <a:t>•	شکست‌های مقطعی، در چارچوب سنت «امتحان» برای پالایش و آماده‌سازی تحقق می‌یابد؛</a:t>
            </a:r>
          </a:p>
          <a:p>
            <a:pPr algn="justLow" rtl="1">
              <a:lnSpc>
                <a:spcPct val="150000"/>
              </a:lnSpc>
            </a:pPr>
            <a:r>
              <a:rPr lang="fa-IR" sz="2000" b="1" dirty="0">
                <a:solidFill>
                  <a:prstClr val="black"/>
                </a:solidFill>
                <a:cs typeface="B Nazanin" panose="00000400000000000000" pitchFamily="2" charset="-78"/>
              </a:rPr>
              <a:t>•	غلبه نهایی حق، سنتی تخلف‌ناپذیر است که شکست‌های ظاهری را در خود هضم و پیروزی را به یک «قطعیت استراتژیک» تبدیل می‌کند؛</a:t>
            </a:r>
          </a:p>
          <a:p>
            <a:pPr algn="justLow" rtl="1">
              <a:lnSpc>
                <a:spcPct val="150000"/>
              </a:lnSpc>
            </a:pPr>
            <a:r>
              <a:rPr lang="fa-IR" sz="2000" b="1" dirty="0">
                <a:solidFill>
                  <a:prstClr val="black"/>
                </a:solidFill>
                <a:cs typeface="B Nazanin" panose="00000400000000000000" pitchFamily="2" charset="-78"/>
              </a:rPr>
              <a:t>•	وظیفه اصلی مؤمن، فعال‌سازی و به‌کارگیری این سنت‌ها از طریق انجام شروطشان است، نه نظاره‌گری منفعل؛</a:t>
            </a:r>
          </a:p>
          <a:p>
            <a:pPr algn="justLow" rtl="1">
              <a:lnSpc>
                <a:spcPct val="150000"/>
              </a:lnSpc>
            </a:pPr>
            <a:r>
              <a:rPr lang="fa-IR" sz="2000" b="1" dirty="0">
                <a:solidFill>
                  <a:prstClr val="black"/>
                </a:solidFill>
                <a:cs typeface="B Nazanin" panose="00000400000000000000" pitchFamily="2" charset="-78"/>
              </a:rPr>
              <a:t>•	جبهه حق با اتکا به این چارچوب، ریشه در عمق تاریخ دارد و هر شکستِ ظاهری را به نقطه‌ی پرش برای پیروزی بزرگتر تبدیل </a:t>
            </a:r>
            <a:r>
              <a:rPr lang="fa-IR" sz="2000" b="1" dirty="0" smtClean="0">
                <a:solidFill>
                  <a:prstClr val="black"/>
                </a:solidFill>
                <a:cs typeface="B Nazanin" panose="00000400000000000000" pitchFamily="2" charset="-78"/>
              </a:rPr>
              <a:t>می‌کند.</a:t>
            </a:r>
            <a:endParaRPr lang="fa-IR" sz="2200" b="1" dirty="0">
              <a:solidFill>
                <a:prstClr val="black"/>
              </a:solidFill>
              <a:cs typeface="B Nazanin" panose="00000400000000000000" pitchFamily="2" charset="-78"/>
            </a:endParaRPr>
          </a:p>
        </p:txBody>
      </p:sp>
      <p:pic>
        <p:nvPicPr>
          <p:cNvPr id="13" name="Picture 12">
            <a:extLst>
              <a:ext uri="{FF2B5EF4-FFF2-40B4-BE49-F238E27FC236}">
                <a16:creationId xmlns:a16="http://schemas.microsoft.com/office/drawing/2014/main" xmlns="" id="{C70C0710-C782-E7B0-F32C-F17B613A528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96232" y="-6394"/>
            <a:ext cx="5747165" cy="761394"/>
          </a:xfrm>
          <a:prstGeom prst="rect">
            <a:avLst/>
          </a:prstGeom>
        </p:spPr>
      </p:pic>
      <p:sp>
        <p:nvSpPr>
          <p:cNvPr id="12" name="Rounded Rectangle 5">
            <a:extLst>
              <a:ext uri="{FF2B5EF4-FFF2-40B4-BE49-F238E27FC236}">
                <a16:creationId xmlns="" xmlns:a16="http://schemas.microsoft.com/office/drawing/2014/main" id="{45FDA0D1-F768-47E3-BCDB-9595448C6C74}"/>
              </a:ext>
            </a:extLst>
          </p:cNvPr>
          <p:cNvSpPr/>
          <p:nvPr/>
        </p:nvSpPr>
        <p:spPr>
          <a:xfrm>
            <a:off x="10098969" y="2678873"/>
            <a:ext cx="727830" cy="3651380"/>
          </a:xfrm>
          <a:prstGeom prst="roundRect">
            <a:avLst/>
          </a:prstGeom>
          <a:solidFill>
            <a:schemeClr val="accent3">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fa-IR" sz="3200" dirty="0" smtClean="0">
                <a:solidFill>
                  <a:srgbClr val="ED7D31">
                    <a:lumMod val="75000"/>
                  </a:srgbClr>
                </a:solidFill>
                <a:cs typeface="B Titr" panose="00000700000000000000" pitchFamily="2" charset="-78"/>
              </a:rPr>
              <a:t>ما تا آخر ایستاده‌ایم</a:t>
            </a:r>
            <a:endParaRPr lang="en-US" sz="3200" dirty="0">
              <a:solidFill>
                <a:srgbClr val="ED7D31">
                  <a:lumMod val="75000"/>
                </a:srgbClr>
              </a:solidFill>
              <a:cs typeface="B Titr" panose="00000700000000000000" pitchFamily="2" charset="-78"/>
            </a:endParaRPr>
          </a:p>
        </p:txBody>
      </p:sp>
      <p:sp>
        <p:nvSpPr>
          <p:cNvPr id="15" name="Rectangle: Rounded Corners 2">
            <a:hlinkClick r:id="rId5" action="ppaction://hlinksldjump"/>
            <a:extLst>
              <a:ext uri="{FF2B5EF4-FFF2-40B4-BE49-F238E27FC236}">
                <a16:creationId xmlns:a16="http://schemas.microsoft.com/office/drawing/2014/main" xmlns="" id="{474EE265-6837-B671-B281-B2E358C10012}"/>
              </a:ext>
            </a:extLst>
          </p:cNvPr>
          <p:cNvSpPr/>
          <p:nvPr/>
        </p:nvSpPr>
        <p:spPr>
          <a:xfrm>
            <a:off x="111495" y="78449"/>
            <a:ext cx="716059" cy="409433"/>
          </a:xfrm>
          <a:prstGeom prst="roundRect">
            <a:avLst/>
          </a:prstGeom>
        </p:spPr>
        <p:style>
          <a:lnRef idx="3">
            <a:schemeClr val="lt1"/>
          </a:lnRef>
          <a:fillRef idx="1">
            <a:schemeClr val="accent2"/>
          </a:fillRef>
          <a:effectRef idx="1">
            <a:schemeClr val="accent2"/>
          </a:effectRef>
          <a:fontRef idx="minor">
            <a:schemeClr val="lt1"/>
          </a:fontRef>
        </p:style>
        <p:txBody>
          <a:bodyPr rtlCol="1" anchor="ctr"/>
          <a:lstStyle/>
          <a:p>
            <a:pPr algn="ctr"/>
            <a:r>
              <a:rPr lang="fa-IR" dirty="0" smtClean="0">
                <a:solidFill>
                  <a:prstClr val="black"/>
                </a:solidFill>
                <a:cs typeface="B Titr" panose="00000700000000000000" pitchFamily="2" charset="-78"/>
              </a:rPr>
              <a:t>99</a:t>
            </a:r>
            <a:endParaRPr lang="fa-IR" dirty="0">
              <a:solidFill>
                <a:prstClr val="black"/>
              </a:solidFill>
              <a:cs typeface="B Titr" panose="00000700000000000000" pitchFamily="2" charset="-78"/>
            </a:endParaRPr>
          </a:p>
        </p:txBody>
      </p:sp>
      <p:sp>
        <p:nvSpPr>
          <p:cNvPr id="10" name="TextBox 9">
            <a:extLst>
              <a:ext uri="{FF2B5EF4-FFF2-40B4-BE49-F238E27FC236}">
                <a16:creationId xmlns:a16="http://schemas.microsoft.com/office/drawing/2014/main" xmlns="" id="{93DF2D1C-CAFA-84A3-B8C7-3C545DE11061}"/>
              </a:ext>
            </a:extLst>
          </p:cNvPr>
          <p:cNvSpPr txBox="1"/>
          <p:nvPr/>
        </p:nvSpPr>
        <p:spPr>
          <a:xfrm rot="16200000">
            <a:off x="8342842" y="3125400"/>
            <a:ext cx="6850959" cy="600164"/>
          </a:xfrm>
          <a:prstGeom prst="rect">
            <a:avLst/>
          </a:prstGeom>
          <a:noFill/>
        </p:spPr>
        <p:txBody>
          <a:bodyPr wrap="square" rtlCol="1">
            <a:spAutoFit/>
          </a:bodyPr>
          <a:lstStyle/>
          <a:p>
            <a:pPr algn="ctr">
              <a:lnSpc>
                <a:spcPct val="150000"/>
              </a:lnSpc>
            </a:pPr>
            <a:r>
              <a:rPr lang="fa-IR" sz="2400" dirty="0">
                <a:solidFill>
                  <a:srgbClr val="C00000"/>
                </a:solidFill>
                <a:cs typeface="B Titr" panose="00000700000000000000" pitchFamily="2" charset="-78"/>
              </a:rPr>
              <a:t>دشمن به دنبال تغییر ذهن‌ها و تصرف دل هاست.</a:t>
            </a:r>
          </a:p>
        </p:txBody>
      </p:sp>
      <p:sp>
        <p:nvSpPr>
          <p:cNvPr id="14" name="TextBox 13">
            <a:extLst>
              <a:ext uri="{FF2B5EF4-FFF2-40B4-BE49-F238E27FC236}">
                <a16:creationId xmlns:a16="http://schemas.microsoft.com/office/drawing/2014/main" xmlns="" id="{9F6F0F3F-0E25-84C7-8212-BE0B2481A4DD}"/>
              </a:ext>
            </a:extLst>
          </p:cNvPr>
          <p:cNvSpPr txBox="1"/>
          <p:nvPr/>
        </p:nvSpPr>
        <p:spPr>
          <a:xfrm>
            <a:off x="1806443" y="62502"/>
            <a:ext cx="5526741" cy="430887"/>
          </a:xfrm>
          <a:prstGeom prst="rect">
            <a:avLst/>
          </a:prstGeom>
          <a:noFill/>
        </p:spPr>
        <p:txBody>
          <a:bodyPr wrap="square" rtlCol="1">
            <a:spAutoFit/>
          </a:bodyPr>
          <a:lstStyle/>
          <a:p>
            <a:pPr algn="ctr" rtl="1"/>
            <a:r>
              <a:rPr lang="fa-IR" sz="2200" dirty="0" smtClean="0">
                <a:solidFill>
                  <a:prstClr val="white">
                    <a:lumMod val="95000"/>
                  </a:prstClr>
                </a:solidFill>
                <a:cs typeface="B Titr" panose="00000700000000000000" pitchFamily="2" charset="-78"/>
              </a:rPr>
              <a:t>محور دوم: سنت‌های قطعی پیروزی و شکست</a:t>
            </a:r>
          </a:p>
        </p:txBody>
      </p:sp>
    </p:spTree>
    <p:extLst>
      <p:ext uri="{BB962C8B-B14F-4D97-AF65-F5344CB8AC3E}">
        <p14:creationId xmlns:p14="http://schemas.microsoft.com/office/powerpoint/2010/main" val="37699520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 calcmode="lin" valueType="num">
                                      <p:cBhvr>
                                        <p:cTn id="15"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Effect transition="in" filter="fade">
                                      <p:cBhvr>
                                        <p:cTn id="23" dur="1000"/>
                                        <p:tgtEl>
                                          <p:spTgt spid="6">
                                            <p:txEl>
                                              <p:pRg st="2" end="2"/>
                                            </p:txEl>
                                          </p:spTgt>
                                        </p:tgtEl>
                                      </p:cBhvr>
                                    </p:animEffect>
                                    <p:anim calcmode="lin" valueType="num">
                                      <p:cBhvr>
                                        <p:cTn id="24"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5"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6">
                                            <p:txEl>
                                              <p:pRg st="3" end="3"/>
                                            </p:txEl>
                                          </p:spTgt>
                                        </p:tgtEl>
                                        <p:attrNameLst>
                                          <p:attrName>style.visibility</p:attrName>
                                        </p:attrNameLst>
                                      </p:cBhvr>
                                      <p:to>
                                        <p:strVal val="visible"/>
                                      </p:to>
                                    </p:set>
                                    <p:animEffect transition="in" filter="fade">
                                      <p:cBhvr>
                                        <p:cTn id="30" dur="1000"/>
                                        <p:tgtEl>
                                          <p:spTgt spid="6">
                                            <p:txEl>
                                              <p:pRg st="3" end="3"/>
                                            </p:txEl>
                                          </p:spTgt>
                                        </p:tgtEl>
                                      </p:cBhvr>
                                    </p:animEffect>
                                    <p:anim calcmode="lin" valueType="num">
                                      <p:cBhvr>
                                        <p:cTn id="31"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2"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6">
                                            <p:txEl>
                                              <p:pRg st="4" end="4"/>
                                            </p:txEl>
                                          </p:spTgt>
                                        </p:tgtEl>
                                        <p:attrNameLst>
                                          <p:attrName>style.visibility</p:attrName>
                                        </p:attrNameLst>
                                      </p:cBhvr>
                                      <p:to>
                                        <p:strVal val="visible"/>
                                      </p:to>
                                    </p:set>
                                    <p:animEffect transition="in" filter="fade">
                                      <p:cBhvr>
                                        <p:cTn id="37" dur="1000"/>
                                        <p:tgtEl>
                                          <p:spTgt spid="6">
                                            <p:txEl>
                                              <p:pRg st="4" end="4"/>
                                            </p:txEl>
                                          </p:spTgt>
                                        </p:tgtEl>
                                      </p:cBhvr>
                                    </p:animEffect>
                                    <p:anim calcmode="lin" valueType="num">
                                      <p:cBhvr>
                                        <p:cTn id="3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9"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6">
                                            <p:txEl>
                                              <p:pRg st="5" end="5"/>
                                            </p:txEl>
                                          </p:spTgt>
                                        </p:tgtEl>
                                        <p:attrNameLst>
                                          <p:attrName>style.visibility</p:attrName>
                                        </p:attrNameLst>
                                      </p:cBhvr>
                                      <p:to>
                                        <p:strVal val="visible"/>
                                      </p:to>
                                    </p:set>
                                    <p:animEffect transition="in" filter="fade">
                                      <p:cBhvr>
                                        <p:cTn id="44" dur="1000"/>
                                        <p:tgtEl>
                                          <p:spTgt spid="6">
                                            <p:txEl>
                                              <p:pRg st="5" end="5"/>
                                            </p:txEl>
                                          </p:spTgt>
                                        </p:tgtEl>
                                      </p:cBhvr>
                                    </p:animEffect>
                                    <p:anim calcmode="lin" valueType="num">
                                      <p:cBhvr>
                                        <p:cTn id="45"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46" dur="1000" fill="hold"/>
                                        <p:tgtEl>
                                          <p:spTgt spid="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fade">
                                      <p:cBhvr>
                                        <p:cTn id="51" dur="1000"/>
                                        <p:tgtEl>
                                          <p:spTgt spid="6">
                                            <p:txEl>
                                              <p:pRg st="6" end="6"/>
                                            </p:txEl>
                                          </p:spTgt>
                                        </p:tgtEl>
                                      </p:cBhvr>
                                    </p:animEffect>
                                    <p:anim calcmode="lin" valueType="num">
                                      <p:cBhvr>
                                        <p:cTn id="52"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53" dur="1000" fill="hold"/>
                                        <p:tgtEl>
                                          <p:spTgt spid="6">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6">
                                            <p:txEl>
                                              <p:pRg st="7" end="7"/>
                                            </p:txEl>
                                          </p:spTgt>
                                        </p:tgtEl>
                                        <p:attrNameLst>
                                          <p:attrName>style.visibility</p:attrName>
                                        </p:attrNameLst>
                                      </p:cBhvr>
                                      <p:to>
                                        <p:strVal val="visible"/>
                                      </p:to>
                                    </p:set>
                                    <p:animEffect transition="in" filter="fade">
                                      <p:cBhvr>
                                        <p:cTn id="58" dur="1000"/>
                                        <p:tgtEl>
                                          <p:spTgt spid="6">
                                            <p:txEl>
                                              <p:pRg st="7" end="7"/>
                                            </p:txEl>
                                          </p:spTgt>
                                        </p:tgtEl>
                                      </p:cBhvr>
                                    </p:animEffect>
                                    <p:anim calcmode="lin" valueType="num">
                                      <p:cBhvr>
                                        <p:cTn id="59" dur="1000" fill="hold"/>
                                        <p:tgtEl>
                                          <p:spTgt spid="6">
                                            <p:txEl>
                                              <p:pRg st="7" end="7"/>
                                            </p:txEl>
                                          </p:spTgt>
                                        </p:tgtEl>
                                        <p:attrNameLst>
                                          <p:attrName>ppt_x</p:attrName>
                                        </p:attrNameLst>
                                      </p:cBhvr>
                                      <p:tavLst>
                                        <p:tav tm="0">
                                          <p:val>
                                            <p:strVal val="#ppt_x"/>
                                          </p:val>
                                        </p:tav>
                                        <p:tav tm="100000">
                                          <p:val>
                                            <p:strVal val="#ppt_x"/>
                                          </p:val>
                                        </p:tav>
                                      </p:tavLst>
                                    </p:anim>
                                    <p:anim calcmode="lin" valueType="num">
                                      <p:cBhvr>
                                        <p:cTn id="60" dur="1000" fill="hold"/>
                                        <p:tgtEl>
                                          <p:spTgt spid="6">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
                                            <p:txEl>
                                              <p:pRg st="8" end="8"/>
                                            </p:txEl>
                                          </p:spTgt>
                                        </p:tgtEl>
                                        <p:attrNameLst>
                                          <p:attrName>style.visibility</p:attrName>
                                        </p:attrNameLst>
                                      </p:cBhvr>
                                      <p:to>
                                        <p:strVal val="visible"/>
                                      </p:to>
                                    </p:set>
                                    <p:animEffect transition="in" filter="fade">
                                      <p:cBhvr>
                                        <p:cTn id="65" dur="1000"/>
                                        <p:tgtEl>
                                          <p:spTgt spid="6">
                                            <p:txEl>
                                              <p:pRg st="8" end="8"/>
                                            </p:txEl>
                                          </p:spTgt>
                                        </p:tgtEl>
                                      </p:cBhvr>
                                    </p:animEffect>
                                    <p:anim calcmode="lin" valueType="num">
                                      <p:cBhvr>
                                        <p:cTn id="66" dur="1000" fill="hold"/>
                                        <p:tgtEl>
                                          <p:spTgt spid="6">
                                            <p:txEl>
                                              <p:pRg st="8" end="8"/>
                                            </p:txEl>
                                          </p:spTgt>
                                        </p:tgtEl>
                                        <p:attrNameLst>
                                          <p:attrName>ppt_x</p:attrName>
                                        </p:attrNameLst>
                                      </p:cBhvr>
                                      <p:tavLst>
                                        <p:tav tm="0">
                                          <p:val>
                                            <p:strVal val="#ppt_x"/>
                                          </p:val>
                                        </p:tav>
                                        <p:tav tm="100000">
                                          <p:val>
                                            <p:strVal val="#ppt_x"/>
                                          </p:val>
                                        </p:tav>
                                      </p:tavLst>
                                    </p:anim>
                                    <p:anim calcmode="lin" valueType="num">
                                      <p:cBhvr>
                                        <p:cTn id="67" dur="1000" fill="hold"/>
                                        <p:tgtEl>
                                          <p:spTgt spid="6">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nodeType="clickEffect">
                                  <p:stCondLst>
                                    <p:cond delay="0"/>
                                  </p:stCondLst>
                                  <p:childTnLst>
                                    <p:set>
                                      <p:cBhvr>
                                        <p:cTn id="71" dur="1" fill="hold">
                                          <p:stCondLst>
                                            <p:cond delay="0"/>
                                          </p:stCondLst>
                                        </p:cTn>
                                        <p:tgtEl>
                                          <p:spTgt spid="6">
                                            <p:txEl>
                                              <p:pRg st="9" end="9"/>
                                            </p:txEl>
                                          </p:spTgt>
                                        </p:tgtEl>
                                        <p:attrNameLst>
                                          <p:attrName>style.visibility</p:attrName>
                                        </p:attrNameLst>
                                      </p:cBhvr>
                                      <p:to>
                                        <p:strVal val="visible"/>
                                      </p:to>
                                    </p:set>
                                    <p:animEffect transition="in" filter="fade">
                                      <p:cBhvr>
                                        <p:cTn id="72" dur="1000"/>
                                        <p:tgtEl>
                                          <p:spTgt spid="6">
                                            <p:txEl>
                                              <p:pRg st="9" end="9"/>
                                            </p:txEl>
                                          </p:spTgt>
                                        </p:tgtEl>
                                      </p:cBhvr>
                                    </p:animEffect>
                                    <p:anim calcmode="lin" valueType="num">
                                      <p:cBhvr>
                                        <p:cTn id="73"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74" dur="1000" fill="hold"/>
                                        <p:tgtEl>
                                          <p:spTgt spid="6">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5.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5906</TotalTime>
  <Words>51091</Words>
  <Application>Microsoft Office PowerPoint</Application>
  <PresentationFormat>Widescreen</PresentationFormat>
  <Paragraphs>3403</Paragraphs>
  <Slides>347</Slides>
  <Notes>0</Notes>
  <HiddenSlides>0</HiddenSlides>
  <MMClips>1</MMClips>
  <ScaleCrop>false</ScaleCrop>
  <HeadingPairs>
    <vt:vector size="6" baseType="variant">
      <vt:variant>
        <vt:lpstr>Fonts Used</vt:lpstr>
      </vt:variant>
      <vt:variant>
        <vt:i4>14</vt:i4>
      </vt:variant>
      <vt:variant>
        <vt:lpstr>Theme</vt:lpstr>
      </vt:variant>
      <vt:variant>
        <vt:i4>5</vt:i4>
      </vt:variant>
      <vt:variant>
        <vt:lpstr>Slide Titles</vt:lpstr>
      </vt:variant>
      <vt:variant>
        <vt:i4>347</vt:i4>
      </vt:variant>
    </vt:vector>
  </HeadingPairs>
  <TitlesOfParts>
    <vt:vector size="366" baseType="lpstr">
      <vt:lpstr>Arial</vt:lpstr>
      <vt:lpstr>B Nazanin</vt:lpstr>
      <vt:lpstr>B Titr</vt:lpstr>
      <vt:lpstr>B Zar</vt:lpstr>
      <vt:lpstr>Calibri</vt:lpstr>
      <vt:lpstr>Calibri Light</vt:lpstr>
      <vt:lpstr>Courier New</vt:lpstr>
      <vt:lpstr>IranNastaliq</vt:lpstr>
      <vt:lpstr>IRBadr</vt:lpstr>
      <vt:lpstr>Lotus</vt:lpstr>
      <vt:lpstr>Tahoma</vt:lpstr>
      <vt:lpstr>Trebuchet MS</vt:lpstr>
      <vt:lpstr>Wingdings</vt:lpstr>
      <vt:lpstr>Wingdings 3</vt:lpstr>
      <vt:lpstr>2_Office Theme</vt:lpstr>
      <vt:lpstr>1_Office Theme</vt:lpstr>
      <vt:lpstr>Office Theme</vt:lpstr>
      <vt:lpstr>3_Office Theme</vt:lpstr>
      <vt:lpstr>Facet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PC188</dc:creator>
  <cp:lastModifiedBy>r-seyednejad</cp:lastModifiedBy>
  <cp:revision>480</cp:revision>
  <dcterms:created xsi:type="dcterms:W3CDTF">2023-02-15T10:26:07Z</dcterms:created>
  <dcterms:modified xsi:type="dcterms:W3CDTF">2026-02-08T06:13:01Z</dcterms:modified>
</cp:coreProperties>
</file>